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if" ContentType="image/ti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3.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4.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7.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8" r:id="rId1"/>
  </p:sldMasterIdLst>
  <p:notesMasterIdLst>
    <p:notesMasterId r:id="rId106"/>
  </p:notesMasterIdLst>
  <p:handoutMasterIdLst>
    <p:handoutMasterId r:id="rId107"/>
  </p:handoutMasterIdLst>
  <p:sldIdLst>
    <p:sldId id="2022" r:id="rId2"/>
    <p:sldId id="1787" r:id="rId3"/>
    <p:sldId id="1792" r:id="rId4"/>
    <p:sldId id="1938" r:id="rId5"/>
    <p:sldId id="1939" r:id="rId6"/>
    <p:sldId id="1940" r:id="rId7"/>
    <p:sldId id="1941" r:id="rId8"/>
    <p:sldId id="1942" r:id="rId9"/>
    <p:sldId id="1943" r:id="rId10"/>
    <p:sldId id="1944" r:id="rId11"/>
    <p:sldId id="1945" r:id="rId12"/>
    <p:sldId id="1946" r:id="rId13"/>
    <p:sldId id="1947" r:id="rId14"/>
    <p:sldId id="1948" r:id="rId15"/>
    <p:sldId id="1793" r:id="rId16"/>
    <p:sldId id="1794" r:id="rId17"/>
    <p:sldId id="1795" r:id="rId18"/>
    <p:sldId id="1796" r:id="rId19"/>
    <p:sldId id="1797" r:id="rId20"/>
    <p:sldId id="2023" r:id="rId21"/>
    <p:sldId id="1798" r:id="rId22"/>
    <p:sldId id="1799" r:id="rId23"/>
    <p:sldId id="1777" r:id="rId24"/>
    <p:sldId id="257" r:id="rId25"/>
    <p:sldId id="258" r:id="rId26"/>
    <p:sldId id="1779" r:id="rId27"/>
    <p:sldId id="1778" r:id="rId28"/>
    <p:sldId id="261" r:id="rId29"/>
    <p:sldId id="262" r:id="rId30"/>
    <p:sldId id="263" r:id="rId31"/>
    <p:sldId id="264" r:id="rId32"/>
    <p:sldId id="265" r:id="rId33"/>
    <p:sldId id="266" r:id="rId34"/>
    <p:sldId id="267" r:id="rId35"/>
    <p:sldId id="1780" r:id="rId36"/>
    <p:sldId id="1781" r:id="rId37"/>
    <p:sldId id="1782" r:id="rId38"/>
    <p:sldId id="271" r:id="rId39"/>
    <p:sldId id="1783" r:id="rId40"/>
    <p:sldId id="1784" r:id="rId41"/>
    <p:sldId id="1785" r:id="rId42"/>
    <p:sldId id="1786" r:id="rId43"/>
    <p:sldId id="276" r:id="rId44"/>
    <p:sldId id="277" r:id="rId45"/>
    <p:sldId id="278" r:id="rId46"/>
    <p:sldId id="279" r:id="rId47"/>
    <p:sldId id="280" r:id="rId48"/>
    <p:sldId id="281" r:id="rId49"/>
    <p:sldId id="2024" r:id="rId50"/>
    <p:sldId id="2025" r:id="rId51"/>
    <p:sldId id="259" r:id="rId52"/>
    <p:sldId id="260" r:id="rId53"/>
    <p:sldId id="2026" r:id="rId54"/>
    <p:sldId id="2027" r:id="rId55"/>
    <p:sldId id="2028" r:id="rId56"/>
    <p:sldId id="2030" r:id="rId57"/>
    <p:sldId id="268" r:id="rId58"/>
    <p:sldId id="269" r:id="rId59"/>
    <p:sldId id="270" r:id="rId60"/>
    <p:sldId id="2033" r:id="rId61"/>
    <p:sldId id="2046" r:id="rId62"/>
    <p:sldId id="273" r:id="rId63"/>
    <p:sldId id="274" r:id="rId64"/>
    <p:sldId id="275" r:id="rId65"/>
    <p:sldId id="2034" r:id="rId66"/>
    <p:sldId id="2035" r:id="rId67"/>
    <p:sldId id="2036" r:id="rId68"/>
    <p:sldId id="2037" r:id="rId69"/>
    <p:sldId id="2038" r:id="rId70"/>
    <p:sldId id="2039" r:id="rId71"/>
    <p:sldId id="2040" r:id="rId72"/>
    <p:sldId id="2041" r:id="rId73"/>
    <p:sldId id="2043" r:id="rId74"/>
    <p:sldId id="2044" r:id="rId75"/>
    <p:sldId id="287" r:id="rId76"/>
    <p:sldId id="288" r:id="rId77"/>
    <p:sldId id="289" r:id="rId78"/>
    <p:sldId id="2045" r:id="rId79"/>
    <p:sldId id="282" r:id="rId80"/>
    <p:sldId id="283" r:id="rId81"/>
    <p:sldId id="284" r:id="rId82"/>
    <p:sldId id="285" r:id="rId83"/>
    <p:sldId id="286" r:id="rId84"/>
    <p:sldId id="1788" r:id="rId85"/>
    <p:sldId id="1789" r:id="rId86"/>
    <p:sldId id="1790" r:id="rId87"/>
    <p:sldId id="1791" r:id="rId88"/>
    <p:sldId id="290" r:id="rId89"/>
    <p:sldId id="291" r:id="rId90"/>
    <p:sldId id="292" r:id="rId91"/>
    <p:sldId id="293" r:id="rId92"/>
    <p:sldId id="294" r:id="rId93"/>
    <p:sldId id="295" r:id="rId94"/>
    <p:sldId id="296" r:id="rId95"/>
    <p:sldId id="297" r:id="rId96"/>
    <p:sldId id="298" r:id="rId97"/>
    <p:sldId id="299" r:id="rId98"/>
    <p:sldId id="300" r:id="rId99"/>
    <p:sldId id="301" r:id="rId100"/>
    <p:sldId id="302" r:id="rId101"/>
    <p:sldId id="303" r:id="rId102"/>
    <p:sldId id="304" r:id="rId103"/>
    <p:sldId id="305" r:id="rId104"/>
    <p:sldId id="306" r:id="rId105"/>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p15:clr>
            <a:srgbClr val="A4A3A4"/>
          </p15:clr>
        </p15:guide>
        <p15:guide id="2" pos="2305">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008000"/>
    <a:srgbClr val="7FDFED"/>
    <a:srgbClr val="FFEDD6"/>
    <a:srgbClr val="FEFDD4"/>
    <a:srgbClr val="FFF6C5"/>
    <a:srgbClr val="FFF1B0"/>
    <a:srgbClr val="FFEBA8"/>
    <a:srgbClr val="EC3300"/>
    <a:srgbClr val="0E7AA9"/>
    <a:srgbClr val="8B6E1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969" autoAdjust="0"/>
    <p:restoredTop sz="88339" autoAdjust="0"/>
  </p:normalViewPr>
  <p:slideViewPr>
    <p:cSldViewPr>
      <p:cViewPr varScale="1">
        <p:scale>
          <a:sx n="197" d="100"/>
          <a:sy n="197" d="100"/>
        </p:scale>
        <p:origin x="3944" y="192"/>
      </p:cViewPr>
      <p:guideLst>
        <p:guide orient="horz" pos="2160"/>
        <p:guide pos="2880"/>
      </p:guideLst>
    </p:cSldViewPr>
  </p:slideViewPr>
  <p:outlineViewPr>
    <p:cViewPr>
      <p:scale>
        <a:sx n="33" d="100"/>
        <a:sy n="33" d="100"/>
      </p:scale>
      <p:origin x="0" y="-6592"/>
    </p:cViewPr>
  </p:outlineViewPr>
  <p:notesTextViewPr>
    <p:cViewPr>
      <p:scale>
        <a:sx n="100" d="100"/>
        <a:sy n="100" d="100"/>
      </p:scale>
      <p:origin x="0" y="0"/>
    </p:cViewPr>
  </p:notesTextViewPr>
  <p:sorterViewPr>
    <p:cViewPr>
      <p:scale>
        <a:sx n="51" d="100"/>
        <a:sy n="51" d="100"/>
      </p:scale>
      <p:origin x="0" y="3768"/>
    </p:cViewPr>
  </p:sorterViewPr>
  <p:notesViewPr>
    <p:cSldViewPr>
      <p:cViewPr varScale="1">
        <p:scale>
          <a:sx n="53" d="100"/>
          <a:sy n="53" d="100"/>
        </p:scale>
        <p:origin x="-1836" y="-84"/>
      </p:cViewPr>
      <p:guideLst>
        <p:guide orient="horz" pos="3024"/>
        <p:guide pos="2305"/>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handoutMaster" Target="handoutMasters/handoutMaster1.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presProps" Target="pres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viewProps" Target="viewProp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1" i="0" u="none" strike="noStrike" kern="1200" cap="none" baseline="0">
                <a:solidFill>
                  <a:schemeClr val="lt1">
                    <a:lumMod val="85000"/>
                  </a:schemeClr>
                </a:solidFill>
                <a:latin typeface="+mn-lt"/>
                <a:ea typeface="+mn-ea"/>
                <a:cs typeface="+mn-cs"/>
              </a:defRPr>
            </a:pPr>
            <a:r>
              <a:rPr lang="en-US"/>
              <a:t>BP</a:t>
            </a:r>
          </a:p>
        </c:rich>
      </c:tx>
      <c:layout>
        <c:manualLayout>
          <c:xMode val="edge"/>
          <c:yMode val="edge"/>
          <c:x val="0.483151"/>
          <c:y val="0"/>
          <c:w val="3.3697699999999997E-2"/>
          <c:h val="8.9540700000000001E-2"/>
        </c:manualLayout>
      </c:layout>
      <c:overlay val="1"/>
      <c:spPr>
        <a:noFill/>
        <a:ln>
          <a:noFill/>
        </a:ln>
        <a:effectLst/>
      </c:spPr>
      <c:txPr>
        <a:bodyPr rot="0" spcFirstLastPara="1" vertOverflow="ellipsis" vert="horz" wrap="square" anchor="ctr" anchorCtr="1"/>
        <a:lstStyle/>
        <a:p>
          <a:pPr>
            <a:defRPr sz="1862" b="1" i="0" u="none" strike="noStrike" kern="1200" cap="none" baseline="0">
              <a:solidFill>
                <a:schemeClr val="lt1">
                  <a:lumMod val="85000"/>
                </a:schemeClr>
              </a:solidFill>
              <a:latin typeface="+mn-lt"/>
              <a:ea typeface="+mn-ea"/>
              <a:cs typeface="+mn-cs"/>
            </a:defRPr>
          </a:pPr>
          <a:endParaRPr lang="en-US"/>
        </a:p>
      </c:txPr>
    </c:title>
    <c:autoTitleDeleted val="0"/>
    <c:plotArea>
      <c:layout>
        <c:manualLayout>
          <c:layoutTarget val="inner"/>
          <c:xMode val="edge"/>
          <c:yMode val="edge"/>
          <c:x val="4.7022299819868864E-2"/>
          <c:y val="3.486744944925621E-2"/>
          <c:w val="0.87160700000000002"/>
          <c:h val="0.82502200000000003"/>
        </c:manualLayout>
      </c:layout>
      <c:scatterChart>
        <c:scatterStyle val="lineMarker"/>
        <c:varyColors val="0"/>
        <c:ser>
          <c:idx val="0"/>
          <c:order val="0"/>
          <c:tx>
            <c:strRef>
              <c:f>Sheet1!$B$1</c:f>
              <c:strCache>
                <c:ptCount val="1"/>
                <c:pt idx="0">
                  <c:v>Untitled 1</c:v>
                </c:pt>
              </c:strCache>
            </c:strRef>
          </c:tx>
          <c:spPr>
            <a:ln w="22225" cap="rnd">
              <a:solidFill>
                <a:schemeClr val="accent1"/>
              </a:solidFill>
            </a:ln>
            <a:effectLst>
              <a:glow rad="139700">
                <a:schemeClr val="accent1">
                  <a:satMod val="175000"/>
                  <a:alpha val="14000"/>
                </a:schemeClr>
              </a:glow>
            </a:effectLst>
          </c:spPr>
          <c:marker>
            <c:symbol val="circle"/>
            <c:size val="3"/>
            <c:spPr>
              <a:solidFill>
                <a:schemeClr val="accent1">
                  <a:lumMod val="60000"/>
                  <a:lumOff val="40000"/>
                </a:schemeClr>
              </a:solidFill>
              <a:ln>
                <a:noFill/>
              </a:ln>
              <a:effectLst>
                <a:glow rad="63500">
                  <a:schemeClr val="accent1">
                    <a:satMod val="175000"/>
                    <a:alpha val="25000"/>
                  </a:schemeClr>
                </a:glow>
              </a:effectLst>
            </c:spPr>
          </c:marker>
          <c:xVal>
            <c:numRef>
              <c:f>Sheet1!$B$2:$B$27</c:f>
              <c:numCache>
                <c:formatCode>General</c:formatCode>
                <c:ptCount val="26"/>
                <c:pt idx="0">
                  <c:v>-50</c:v>
                </c:pt>
                <c:pt idx="1">
                  <c:v>-40</c:v>
                </c:pt>
                <c:pt idx="2">
                  <c:v>-30</c:v>
                </c:pt>
                <c:pt idx="3">
                  <c:v>-20</c:v>
                </c:pt>
                <c:pt idx="4">
                  <c:v>-10</c:v>
                </c:pt>
                <c:pt idx="5">
                  <c:v>0</c:v>
                </c:pt>
                <c:pt idx="6">
                  <c:v>5</c:v>
                </c:pt>
                <c:pt idx="7">
                  <c:v>10</c:v>
                </c:pt>
                <c:pt idx="8">
                  <c:v>15</c:v>
                </c:pt>
                <c:pt idx="9">
                  <c:v>20</c:v>
                </c:pt>
                <c:pt idx="10">
                  <c:v>25</c:v>
                </c:pt>
                <c:pt idx="11">
                  <c:v>30</c:v>
                </c:pt>
                <c:pt idx="12">
                  <c:v>35</c:v>
                </c:pt>
                <c:pt idx="13">
                  <c:v>40</c:v>
                </c:pt>
                <c:pt idx="14">
                  <c:v>45</c:v>
                </c:pt>
                <c:pt idx="15">
                  <c:v>50</c:v>
                </c:pt>
                <c:pt idx="16">
                  <c:v>55</c:v>
                </c:pt>
                <c:pt idx="17">
                  <c:v>60</c:v>
                </c:pt>
                <c:pt idx="18">
                  <c:v>65</c:v>
                </c:pt>
                <c:pt idx="19">
                  <c:v>70</c:v>
                </c:pt>
                <c:pt idx="20">
                  <c:v>75</c:v>
                </c:pt>
                <c:pt idx="21">
                  <c:v>80</c:v>
                </c:pt>
                <c:pt idx="22">
                  <c:v>85</c:v>
                </c:pt>
                <c:pt idx="23">
                  <c:v>90</c:v>
                </c:pt>
                <c:pt idx="24">
                  <c:v>95</c:v>
                </c:pt>
                <c:pt idx="25">
                  <c:v>99</c:v>
                </c:pt>
              </c:numCache>
            </c:numRef>
          </c:xVal>
          <c:yVal>
            <c:numRef>
              <c:f>Sheet1!$C$2:$C$27</c:f>
              <c:numCache>
                <c:formatCode>General</c:formatCode>
                <c:ptCount val="26"/>
                <c:pt idx="0">
                  <c:v>1</c:v>
                </c:pt>
                <c:pt idx="1">
                  <c:v>1</c:v>
                </c:pt>
                <c:pt idx="2">
                  <c:v>1</c:v>
                </c:pt>
                <c:pt idx="3">
                  <c:v>1</c:v>
                </c:pt>
                <c:pt idx="4">
                  <c:v>1</c:v>
                </c:pt>
                <c:pt idx="5">
                  <c:v>1</c:v>
                </c:pt>
                <c:pt idx="6">
                  <c:v>0.94872900000000004</c:v>
                </c:pt>
                <c:pt idx="7">
                  <c:v>0.89483900000000005</c:v>
                </c:pt>
                <c:pt idx="8">
                  <c:v>0.83822300000000005</c:v>
                </c:pt>
                <c:pt idx="9">
                  <c:v>0.77880099999999997</c:v>
                </c:pt>
                <c:pt idx="10">
                  <c:v>0.71653100000000003</c:v>
                </c:pt>
                <c:pt idx="11">
                  <c:v>0.65143899999999999</c:v>
                </c:pt>
                <c:pt idx="12">
                  <c:v>0.58364499999999997</c:v>
                </c:pt>
                <c:pt idx="13">
                  <c:v>0.51341700000000001</c:v>
                </c:pt>
                <c:pt idx="14">
                  <c:v>0.44123299999999999</c:v>
                </c:pt>
                <c:pt idx="15">
                  <c:v>0.36787900000000001</c:v>
                </c:pt>
                <c:pt idx="16">
                  <c:v>0.29457499999999998</c:v>
                </c:pt>
                <c:pt idx="17">
                  <c:v>0.22313</c:v>
                </c:pt>
                <c:pt idx="18">
                  <c:v>0.15611800000000001</c:v>
                </c:pt>
                <c:pt idx="19">
                  <c:v>9.6972000000000003E-2</c:v>
                </c:pt>
                <c:pt idx="20">
                  <c:v>4.9786999999999998E-2</c:v>
                </c:pt>
                <c:pt idx="21">
                  <c:v>1.8315999999999999E-2</c:v>
                </c:pt>
                <c:pt idx="22">
                  <c:v>3.4589999999999998E-3</c:v>
                </c:pt>
                <c:pt idx="23">
                  <c:v>1.2300000000000001E-4</c:v>
                </c:pt>
                <c:pt idx="24">
                  <c:v>0</c:v>
                </c:pt>
                <c:pt idx="25">
                  <c:v>0</c:v>
                </c:pt>
              </c:numCache>
            </c:numRef>
          </c:yVal>
          <c:smooth val="0"/>
          <c:extLst>
            <c:ext xmlns:c16="http://schemas.microsoft.com/office/drawing/2014/chart" uri="{C3380CC4-5D6E-409C-BE32-E72D297353CC}">
              <c16:uniqueId val="{00000000-EB62-384E-BB5F-2692C1357031}"/>
            </c:ext>
          </c:extLst>
        </c:ser>
        <c:dLbls>
          <c:showLegendKey val="0"/>
          <c:showVal val="0"/>
          <c:showCatName val="0"/>
          <c:showSerName val="0"/>
          <c:showPercent val="0"/>
          <c:showBubbleSize val="0"/>
        </c:dLbls>
        <c:axId val="2094734552"/>
        <c:axId val="2094734553"/>
      </c:scatterChart>
      <c:valAx>
        <c:axId val="2094734552"/>
        <c:scaling>
          <c:orientation val="minMax"/>
        </c:scaling>
        <c:delete val="0"/>
        <c:axPos val="b"/>
        <c:majorGridlines>
          <c:spPr>
            <a:ln w="9525" cap="flat" cmpd="sng" algn="ctr">
              <a:solidFill>
                <a:schemeClr val="dk1">
                  <a:lumMod val="65000"/>
                  <a:lumOff val="35000"/>
                  <a:alpha val="75000"/>
                </a:schemeClr>
              </a:solidFill>
              <a:round/>
            </a:ln>
            <a:effectLst/>
          </c:spPr>
        </c:majorGridlines>
        <c:numFmt formatCode="0" sourceLinked="0"/>
        <c:majorTickMark val="none"/>
        <c:minorTickMark val="none"/>
        <c:tickLblPos val="nextTo"/>
        <c:spPr>
          <a:noFill/>
          <a:ln w="9525" cap="flat" cmpd="sng" algn="ctr">
            <a:solidFill>
              <a:schemeClr val="lt1">
                <a:lumMod val="50000"/>
              </a:schemeClr>
            </a:solidFill>
            <a:round/>
          </a:ln>
          <a:effectLst/>
        </c:spPr>
        <c:txPr>
          <a:bodyPr rot="0" spcFirstLastPara="1" vertOverflow="ellipsis" wrap="square" anchor="ctr" anchorCtr="1"/>
          <a:lstStyle/>
          <a:p>
            <a:pPr>
              <a:defRPr sz="1197" b="0" i="0" u="none" strike="noStrike" kern="1200" baseline="0">
                <a:solidFill>
                  <a:schemeClr val="lt1">
                    <a:lumMod val="75000"/>
                  </a:schemeClr>
                </a:solidFill>
                <a:latin typeface="+mn-lt"/>
                <a:ea typeface="+mn-ea"/>
                <a:cs typeface="+mn-cs"/>
              </a:defRPr>
            </a:pPr>
            <a:endParaRPr lang="en-US"/>
          </a:p>
        </c:txPr>
        <c:crossAx val="2094734553"/>
        <c:crosses val="autoZero"/>
        <c:crossBetween val="between"/>
        <c:majorUnit val="37.5"/>
        <c:minorUnit val="18.75"/>
      </c:valAx>
      <c:valAx>
        <c:axId val="2094734553"/>
        <c:scaling>
          <c:orientation val="minMax"/>
        </c:scaling>
        <c:delete val="0"/>
        <c:axPos val="l"/>
        <c:majorGridlines>
          <c:spPr>
            <a:ln w="9525" cap="flat" cmpd="sng" algn="ctr">
              <a:solidFill>
                <a:schemeClr val="dk1">
                  <a:lumMod val="65000"/>
                  <a:lumOff val="35000"/>
                  <a:alpha val="75000"/>
                </a:schemeClr>
              </a:solidFill>
              <a:round/>
            </a:ln>
            <a:effectLst/>
          </c:spPr>
        </c:majorGridlines>
        <c:numFmt formatCode="0.00" sourceLinked="0"/>
        <c:majorTickMark val="none"/>
        <c:minorTickMark val="none"/>
        <c:tickLblPos val="nextTo"/>
        <c:spPr>
          <a:noFill/>
          <a:ln w="9525" cap="flat" cmpd="sng" algn="ctr">
            <a:solidFill>
              <a:schemeClr val="lt1">
                <a:lumMod val="50000"/>
              </a:schemeClr>
            </a:solidFill>
            <a:round/>
          </a:ln>
          <a:effectLst/>
        </c:spPr>
        <c:txPr>
          <a:bodyPr rot="0" spcFirstLastPara="1" vertOverflow="ellipsis" wrap="square" anchor="ctr" anchorCtr="1"/>
          <a:lstStyle/>
          <a:p>
            <a:pPr>
              <a:defRPr sz="1197" b="0" i="0" u="none" strike="noStrike" kern="1200" baseline="0">
                <a:solidFill>
                  <a:schemeClr val="lt1">
                    <a:lumMod val="75000"/>
                  </a:schemeClr>
                </a:solidFill>
                <a:latin typeface="+mn-lt"/>
                <a:ea typeface="+mn-ea"/>
                <a:cs typeface="+mn-cs"/>
              </a:defRPr>
            </a:pPr>
            <a:endParaRPr lang="en-US"/>
          </a:p>
        </c:txPr>
        <c:crossAx val="2094734552"/>
        <c:crosses val="autoZero"/>
        <c:crossBetween val="between"/>
        <c:majorUnit val="0.25"/>
        <c:minorUnit val="0.125"/>
      </c:valAx>
      <c:spPr>
        <a:noFill/>
        <a:ln>
          <a:noFill/>
        </a:ln>
        <a:effectLst/>
      </c:spPr>
    </c:plotArea>
    <c:plotVisOnly val="1"/>
    <c:dispBlanksAs val="gap"/>
    <c:showDLblsOverMax val="1"/>
  </c:chart>
  <c:spPr>
    <a:solidFill>
      <a:schemeClr val="dk1">
        <a:lumMod val="75000"/>
        <a:lumOff val="25000"/>
      </a:schemeClr>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5">
  <cs:axisTitle>
    <cs:lnRef idx="0"/>
    <cs:fillRef idx="0"/>
    <cs:effectRef idx="0"/>
    <cs:fontRef idx="minor">
      <a:schemeClr val="lt1">
        <a:lumMod val="75000"/>
      </a:schemeClr>
    </cs:fontRef>
    <cs:defRPr sz="1197" b="1" kern="1200"/>
  </cs:axisTitle>
  <cs:categoryAxis>
    <cs:lnRef idx="0"/>
    <cs:fillRef idx="0"/>
    <cs:effectRef idx="0"/>
    <cs:fontRef idx="minor">
      <a:schemeClr val="lt1">
        <a:lumMod val="75000"/>
      </a:schemeClr>
    </cs:fontRef>
    <cs:defRPr sz="1197"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1197" kern="1200"/>
  </cs:chartArea>
  <cs:dataLabel>
    <cs:lnRef idx="0"/>
    <cs:fillRef idx="0"/>
    <cs:effectRef idx="0"/>
    <cs:fontRef idx="minor">
      <a:schemeClr val="lt1">
        <a:lumMod val="75000"/>
      </a:schemeClr>
    </cs:fontRef>
    <cs:defRPr sz="1197"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0"/>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
  <cs:dataPoint3D>
    <cs:lnRef idx="0">
      <cs:styleClr val="auto"/>
    </cs:lnRef>
    <cs:fillRef idx="0">
      <cs:styleClr val="auto"/>
    </cs:fillRef>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3D>
  <cs:dataPointLine>
    <cs:lnRef idx="0">
      <cs:styleClr val="auto"/>
    </cs:lnRef>
    <cs:fillRef idx="0">
      <cs:styleClr val="auto"/>
    </cs:fillRef>
    <cs:effectRef idx="0">
      <cs:styleClr val="auto"/>
    </cs:effectRef>
    <cs:fontRef idx="minor">
      <a:schemeClr val="dk1"/>
    </cs:fontRef>
    <cs:spPr>
      <a:ln w="22225" cap="rnd">
        <a:solidFill>
          <a:schemeClr val="phClr"/>
        </a:solidFill>
      </a:ln>
      <a:effectLst>
        <a:glow rad="139700">
          <a:schemeClr val="phClr">
            <a:satMod val="175000"/>
            <a:alpha val="1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3"/>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1197"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tx1"/>
    </cs:fontRef>
    <cs:spPr>
      <a:ln w="9525" cap="flat" cmpd="sng" algn="ctr">
        <a:solidFill>
          <a:schemeClr val="dk1">
            <a:lumMod val="65000"/>
            <a:lumOff val="35000"/>
            <a:alpha val="75000"/>
          </a:schemeClr>
        </a:solidFill>
        <a:round/>
      </a:ln>
    </cs:spPr>
  </cs:gridlineMajor>
  <cs:gridlineMinor>
    <cs:lnRef idx="0"/>
    <cs:fillRef idx="0"/>
    <cs:effectRef idx="0"/>
    <cs:fontRef idx="minor">
      <a:schemeClr val="tx1"/>
    </cs:fontRef>
    <cs:spPr>
      <a:ln w="9525" cap="flat" cmpd="sng" algn="ctr">
        <a:solidFill>
          <a:schemeClr val="dk1">
            <a:lumMod val="65000"/>
            <a:lumOff val="35000"/>
            <a:alpha val="25000"/>
          </a:schemeClr>
        </a:soli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1197"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862"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75000"/>
      </a:schemeClr>
    </cs:fontRef>
    <cs:defRPr sz="1197"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spPr>
      <a:ln w="9525" cap="flat" cmpd="sng" algn="ctr">
        <a:solidFill>
          <a:schemeClr val="lt1">
            <a:lumMod val="50000"/>
          </a:schemeClr>
        </a:solidFill>
        <a:round/>
      </a:ln>
    </cs:spPr>
    <cs:defRPr sz="1197" kern="1200"/>
    <cs:bodyPr/>
  </cs:valueAxis>
  <cs:wall>
    <cs:lnRef idx="0"/>
    <cs:fillRef idx="0"/>
    <cs:effectRef idx="0"/>
    <cs:fontRef idx="minor">
      <a:schemeClr val="dk1"/>
    </cs:fontRef>
  </cs:wall>
</cs:chartStyle>
</file>

<file path=ppt/diagrams/_rels/data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svg"/><Relationship Id="rId1" Type="http://schemas.openxmlformats.org/officeDocument/2006/relationships/image" Target="../media/image1.png"/><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diagrams/_rels/data2.xml.rels><?xml version="1.0" encoding="UTF-8" standalone="yes"?>
<Relationships xmlns="http://schemas.openxmlformats.org/package/2006/relationships"><Relationship Id="rId8" Type="http://schemas.openxmlformats.org/officeDocument/2006/relationships/image" Target="../media/image36.sv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30.svg"/><Relationship Id="rId1" Type="http://schemas.openxmlformats.org/officeDocument/2006/relationships/image" Target="../media/image29.png"/><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32.svg"/></Relationships>
</file>

<file path=ppt/diagrams/_rels/data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svg"/><Relationship Id="rId1" Type="http://schemas.openxmlformats.org/officeDocument/2006/relationships/image" Target="../media/image38.png"/><Relationship Id="rId6" Type="http://schemas.openxmlformats.org/officeDocument/2006/relationships/image" Target="../media/image43.svg"/><Relationship Id="rId5" Type="http://schemas.openxmlformats.org/officeDocument/2006/relationships/image" Target="../media/image42.png"/><Relationship Id="rId4" Type="http://schemas.openxmlformats.org/officeDocument/2006/relationships/image" Target="../media/image41.svg"/></Relationships>
</file>

<file path=ppt/diagrams/_rels/drawing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svg"/><Relationship Id="rId1" Type="http://schemas.openxmlformats.org/officeDocument/2006/relationships/image" Target="../media/image1.png"/><Relationship Id="rId6" Type="http://schemas.openxmlformats.org/officeDocument/2006/relationships/image" Target="../media/image6.svg"/><Relationship Id="rId5" Type="http://schemas.openxmlformats.org/officeDocument/2006/relationships/image" Target="../media/image7.png"/><Relationship Id="rId4" Type="http://schemas.openxmlformats.org/officeDocument/2006/relationships/image" Target="../media/image4.svg"/></Relationships>
</file>

<file path=ppt/diagrams/_rels/drawing2.xml.rels><?xml version="1.0" encoding="UTF-8" standalone="yes"?>
<Relationships xmlns="http://schemas.openxmlformats.org/package/2006/relationships"><Relationship Id="rId8" Type="http://schemas.openxmlformats.org/officeDocument/2006/relationships/image" Target="../media/image36.sv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30.svg"/><Relationship Id="rId1" Type="http://schemas.openxmlformats.org/officeDocument/2006/relationships/image" Target="../media/image29.png"/><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32.svg"/></Relationships>
</file>

<file path=ppt/diagrams/_rels/drawing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svg"/><Relationship Id="rId1" Type="http://schemas.openxmlformats.org/officeDocument/2006/relationships/image" Target="../media/image38.png"/><Relationship Id="rId6" Type="http://schemas.openxmlformats.org/officeDocument/2006/relationships/image" Target="../media/image43.svg"/><Relationship Id="rId5" Type="http://schemas.openxmlformats.org/officeDocument/2006/relationships/image" Target="../media/image42.png"/><Relationship Id="rId4" Type="http://schemas.openxmlformats.org/officeDocument/2006/relationships/image" Target="../media/image41.svg"/></Relationships>
</file>

<file path=ppt/diagrams/colors1.xml><?xml version="1.0" encoding="utf-8"?>
<dgm:colorsDef xmlns:dgm="http://schemas.openxmlformats.org/drawingml/2006/diagram" xmlns:a="http://schemas.openxmlformats.org/drawingml/2006/main" uniqueId="urn:microsoft.com/office/officeart/2018/5/colors/Iconchunking_neutralbg_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a:alpha val="0"/>
      </a:schemeClr>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583C50B-6054-455F-90D6-FB2A8A57E038}" type="doc">
      <dgm:prSet loTypeId="urn:microsoft.com/office/officeart/2018/5/layout/IconCircleLabelList" loCatId="icon" qsTypeId="urn:microsoft.com/office/officeart/2005/8/quickstyle/simple1" qsCatId="simple" csTypeId="urn:microsoft.com/office/officeart/2018/5/colors/Iconchunking_neutralbg_accent0_3" csCatId="mainScheme" phldr="1"/>
      <dgm:spPr/>
      <dgm:t>
        <a:bodyPr/>
        <a:lstStyle/>
        <a:p>
          <a:endParaRPr lang="en-US"/>
        </a:p>
      </dgm:t>
    </dgm:pt>
    <dgm:pt modelId="{A48D0B29-4241-4399-A6C3-41F5433E7A67}">
      <dgm:prSet/>
      <dgm:spPr/>
      <dgm:t>
        <a:bodyPr/>
        <a:lstStyle/>
        <a:p>
          <a:pPr>
            <a:lnSpc>
              <a:spcPct val="100000"/>
            </a:lnSpc>
            <a:defRPr cap="all"/>
          </a:pPr>
          <a:r>
            <a:rPr lang="en-US" dirty="0"/>
            <a:t>Homework 9 or Project Milestone 1 are due tonight by 11:59pm</a:t>
          </a:r>
        </a:p>
      </dgm:t>
    </dgm:pt>
    <dgm:pt modelId="{E47BFA79-C5A5-41FE-89B6-A7D442D1BADC}" type="parTrans" cxnId="{ABEAD8F4-F414-45F8-8BAB-04CF35453C17}">
      <dgm:prSet/>
      <dgm:spPr/>
      <dgm:t>
        <a:bodyPr/>
        <a:lstStyle/>
        <a:p>
          <a:endParaRPr lang="en-US"/>
        </a:p>
      </dgm:t>
    </dgm:pt>
    <dgm:pt modelId="{FF49A62F-09B9-4824-860D-A57C33BFD23C}" type="sibTrans" cxnId="{ABEAD8F4-F414-45F8-8BAB-04CF35453C17}">
      <dgm:prSet/>
      <dgm:spPr/>
      <dgm:t>
        <a:bodyPr/>
        <a:lstStyle/>
        <a:p>
          <a:endParaRPr lang="en-US"/>
        </a:p>
      </dgm:t>
    </dgm:pt>
    <dgm:pt modelId="{B9488D4D-20BC-A74B-B903-9FB5BDF9328A}">
      <dgm:prSet/>
      <dgm:spPr/>
      <dgm:t>
        <a:bodyPr/>
        <a:lstStyle/>
        <a:p>
          <a:pPr>
            <a:lnSpc>
              <a:spcPct val="100000"/>
            </a:lnSpc>
            <a:defRPr cap="all"/>
          </a:pPr>
          <a:r>
            <a:rPr lang="en-US" dirty="0"/>
            <a:t>HW10 on Neural Machine Translation will be released soon.  Milestone 2 is ready.</a:t>
          </a:r>
        </a:p>
      </dgm:t>
    </dgm:pt>
    <dgm:pt modelId="{720C5DDC-1271-AF4F-83E8-354BCAC63B5F}" type="parTrans" cxnId="{2266DD79-1E29-8F4E-BF60-C012AB6576FB}">
      <dgm:prSet/>
      <dgm:spPr/>
      <dgm:t>
        <a:bodyPr/>
        <a:lstStyle/>
        <a:p>
          <a:endParaRPr lang="en-US"/>
        </a:p>
      </dgm:t>
    </dgm:pt>
    <dgm:pt modelId="{069051A6-1E4B-8445-A428-E887F06E8117}" type="sibTrans" cxnId="{2266DD79-1E29-8F4E-BF60-C012AB6576FB}">
      <dgm:prSet/>
      <dgm:spPr/>
      <dgm:t>
        <a:bodyPr/>
        <a:lstStyle/>
        <a:p>
          <a:endParaRPr lang="en-US"/>
        </a:p>
      </dgm:t>
    </dgm:pt>
    <dgm:pt modelId="{4834F1F5-4DCE-F841-9D16-1C5223A279F2}">
      <dgm:prSet/>
      <dgm:spPr/>
      <dgm:t>
        <a:bodyPr/>
        <a:lstStyle/>
        <a:p>
          <a:pPr>
            <a:lnSpc>
              <a:spcPct val="100000"/>
            </a:lnSpc>
            <a:defRPr cap="all"/>
          </a:pPr>
          <a:r>
            <a:rPr lang="en-US" dirty="0"/>
            <a:t>Quiz on Chapter 28 is due Monday.</a:t>
          </a:r>
        </a:p>
      </dgm:t>
    </dgm:pt>
    <dgm:pt modelId="{A065E035-F407-B741-A13E-6EFB5CFF6402}" type="parTrans" cxnId="{4EA20FD8-0CC2-5847-A36E-43B18780387E}">
      <dgm:prSet/>
      <dgm:spPr/>
      <dgm:t>
        <a:bodyPr/>
        <a:lstStyle/>
        <a:p>
          <a:endParaRPr lang="en-US"/>
        </a:p>
      </dgm:t>
    </dgm:pt>
    <dgm:pt modelId="{1C12AE86-F63C-F84A-B324-C986577A720C}" type="sibTrans" cxnId="{4EA20FD8-0CC2-5847-A36E-43B18780387E}">
      <dgm:prSet/>
      <dgm:spPr/>
      <dgm:t>
        <a:bodyPr/>
        <a:lstStyle/>
        <a:p>
          <a:endParaRPr lang="en-US"/>
        </a:p>
      </dgm:t>
    </dgm:pt>
    <dgm:pt modelId="{FA6F86CD-E4C6-45E4-86A1-A834C01437A2}" type="pres">
      <dgm:prSet presAssocID="{2583C50B-6054-455F-90D6-FB2A8A57E038}" presName="root" presStyleCnt="0">
        <dgm:presLayoutVars>
          <dgm:dir/>
          <dgm:resizeHandles val="exact"/>
        </dgm:presLayoutVars>
      </dgm:prSet>
      <dgm:spPr/>
    </dgm:pt>
    <dgm:pt modelId="{0C95F5D4-3CC5-4D8D-BD27-16C8D312ED26}" type="pres">
      <dgm:prSet presAssocID="{A48D0B29-4241-4399-A6C3-41F5433E7A67}" presName="compNode" presStyleCnt="0"/>
      <dgm:spPr/>
    </dgm:pt>
    <dgm:pt modelId="{BB7B20E3-0E3B-4E4B-9ECE-B8F32F334FBB}" type="pres">
      <dgm:prSet presAssocID="{A48D0B29-4241-4399-A6C3-41F5433E7A67}" presName="iconBgRect" presStyleLbl="bgShp" presStyleIdx="0" presStyleCnt="3"/>
      <dgm:spPr/>
    </dgm:pt>
    <dgm:pt modelId="{C08A7AEB-4C4D-480E-899D-C8D973B4E87F}" type="pres">
      <dgm:prSet presAssocID="{A48D0B29-4241-4399-A6C3-41F5433E7A67}" presName="iconRect" presStyleLbl="node1" presStyleIdx="0" presStyleCnt="3"/>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Hierarchy"/>
        </a:ext>
      </dgm:extLst>
    </dgm:pt>
    <dgm:pt modelId="{10983C55-7228-40AC-87AC-7847B9E628AA}" type="pres">
      <dgm:prSet presAssocID="{A48D0B29-4241-4399-A6C3-41F5433E7A67}" presName="spaceRect" presStyleCnt="0"/>
      <dgm:spPr/>
    </dgm:pt>
    <dgm:pt modelId="{2CB5AC62-5A17-4481-94E4-356D126F59F0}" type="pres">
      <dgm:prSet presAssocID="{A48D0B29-4241-4399-A6C3-41F5433E7A67}" presName="textRect" presStyleLbl="revTx" presStyleIdx="0" presStyleCnt="3">
        <dgm:presLayoutVars>
          <dgm:chMax val="1"/>
          <dgm:chPref val="1"/>
        </dgm:presLayoutVars>
      </dgm:prSet>
      <dgm:spPr/>
    </dgm:pt>
    <dgm:pt modelId="{AC9C82FC-4835-504C-A63C-23FC52DD53B8}" type="pres">
      <dgm:prSet presAssocID="{FF49A62F-09B9-4824-860D-A57C33BFD23C}" presName="sibTrans" presStyleCnt="0"/>
      <dgm:spPr/>
    </dgm:pt>
    <dgm:pt modelId="{AB330A88-ACA2-4A4F-9ED7-9120950BCF0A}" type="pres">
      <dgm:prSet presAssocID="{4834F1F5-4DCE-F841-9D16-1C5223A279F2}" presName="compNode" presStyleCnt="0"/>
      <dgm:spPr/>
    </dgm:pt>
    <dgm:pt modelId="{8C06C4DA-D39A-0F4A-95EB-437191337F58}" type="pres">
      <dgm:prSet presAssocID="{4834F1F5-4DCE-F841-9D16-1C5223A279F2}" presName="iconBgRect" presStyleLbl="bgShp" presStyleIdx="1" presStyleCnt="3"/>
      <dgm:spPr/>
    </dgm:pt>
    <dgm:pt modelId="{243EF911-4B62-FC4F-AA42-827164F58DAE}" type="pres">
      <dgm:prSet presAssocID="{4834F1F5-4DCE-F841-9D16-1C5223A279F2}" presName="iconRect" presStyleLbl="node1" presStyleIdx="1" presStyleCnt="3"/>
      <dgm:spPr>
        <a:blipFill rotWithShape="1">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pt>
    <dgm:pt modelId="{9CD76090-A899-5B49-B719-BA92405931A4}" type="pres">
      <dgm:prSet presAssocID="{4834F1F5-4DCE-F841-9D16-1C5223A279F2}" presName="spaceRect" presStyleCnt="0"/>
      <dgm:spPr/>
    </dgm:pt>
    <dgm:pt modelId="{81B5FC69-07EB-0549-94D4-CE2254A70F10}" type="pres">
      <dgm:prSet presAssocID="{4834F1F5-4DCE-F841-9D16-1C5223A279F2}" presName="textRect" presStyleLbl="revTx" presStyleIdx="1" presStyleCnt="3">
        <dgm:presLayoutVars>
          <dgm:chMax val="1"/>
          <dgm:chPref val="1"/>
        </dgm:presLayoutVars>
      </dgm:prSet>
      <dgm:spPr/>
    </dgm:pt>
    <dgm:pt modelId="{0AD2E5BB-2B9C-D345-8DC2-6F50A77B1CF7}" type="pres">
      <dgm:prSet presAssocID="{1C12AE86-F63C-F84A-B324-C986577A720C}" presName="sibTrans" presStyleCnt="0"/>
      <dgm:spPr/>
    </dgm:pt>
    <dgm:pt modelId="{AC58DC09-C5E9-724F-8F95-D677E2AC8FF9}" type="pres">
      <dgm:prSet presAssocID="{B9488D4D-20BC-A74B-B903-9FB5BDF9328A}" presName="compNode" presStyleCnt="0"/>
      <dgm:spPr/>
    </dgm:pt>
    <dgm:pt modelId="{3614C10E-EA6A-4B4A-9BDF-2D4311A30337}" type="pres">
      <dgm:prSet presAssocID="{B9488D4D-20BC-A74B-B903-9FB5BDF9328A}" presName="iconBgRect" presStyleLbl="bgShp" presStyleIdx="2" presStyleCnt="3"/>
      <dgm:spPr/>
    </dgm:pt>
    <dgm:pt modelId="{41B4A095-49B4-A241-BF86-8A52455C8469}" type="pres">
      <dgm:prSet presAssocID="{B9488D4D-20BC-A74B-B903-9FB5BDF9328A}" presName="iconRect" presStyleLbl="node1" presStyleIdx="2" presStyleCnt="3"/>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Subtitles RTL"/>
        </a:ext>
      </dgm:extLst>
    </dgm:pt>
    <dgm:pt modelId="{38F2B737-1CDC-5B4B-B004-B3A89D6E5A02}" type="pres">
      <dgm:prSet presAssocID="{B9488D4D-20BC-A74B-B903-9FB5BDF9328A}" presName="spaceRect" presStyleCnt="0"/>
      <dgm:spPr/>
    </dgm:pt>
    <dgm:pt modelId="{B56C9C69-FC87-EF4A-AEC3-CD1CF4FECB24}" type="pres">
      <dgm:prSet presAssocID="{B9488D4D-20BC-A74B-B903-9FB5BDF9328A}" presName="textRect" presStyleLbl="revTx" presStyleIdx="2" presStyleCnt="3">
        <dgm:presLayoutVars>
          <dgm:chMax val="1"/>
          <dgm:chPref val="1"/>
        </dgm:presLayoutVars>
      </dgm:prSet>
      <dgm:spPr/>
    </dgm:pt>
  </dgm:ptLst>
  <dgm:cxnLst>
    <dgm:cxn modelId="{674ACF38-7A62-2E41-BA23-DA1A6CD3DE69}" type="presOf" srcId="{A48D0B29-4241-4399-A6C3-41F5433E7A67}" destId="{2CB5AC62-5A17-4481-94E4-356D126F59F0}" srcOrd="0" destOrd="0" presId="urn:microsoft.com/office/officeart/2018/5/layout/IconCircleLabelList"/>
    <dgm:cxn modelId="{2266DD79-1E29-8F4E-BF60-C012AB6576FB}" srcId="{2583C50B-6054-455F-90D6-FB2A8A57E038}" destId="{B9488D4D-20BC-A74B-B903-9FB5BDF9328A}" srcOrd="2" destOrd="0" parTransId="{720C5DDC-1271-AF4F-83E8-354BCAC63B5F}" sibTransId="{069051A6-1E4B-8445-A428-E887F06E8117}"/>
    <dgm:cxn modelId="{271F88AD-B550-FD4B-948E-205A46E06AFD}" type="presOf" srcId="{4834F1F5-4DCE-F841-9D16-1C5223A279F2}" destId="{81B5FC69-07EB-0549-94D4-CE2254A70F10}" srcOrd="0" destOrd="0" presId="urn:microsoft.com/office/officeart/2018/5/layout/IconCircleLabelList"/>
    <dgm:cxn modelId="{FFB669C8-C817-6C41-978C-856B509946A0}" type="presOf" srcId="{B9488D4D-20BC-A74B-B903-9FB5BDF9328A}" destId="{B56C9C69-FC87-EF4A-AEC3-CD1CF4FECB24}" srcOrd="0" destOrd="0" presId="urn:microsoft.com/office/officeart/2018/5/layout/IconCircleLabelList"/>
    <dgm:cxn modelId="{4EA20FD8-0CC2-5847-A36E-43B18780387E}" srcId="{2583C50B-6054-455F-90D6-FB2A8A57E038}" destId="{4834F1F5-4DCE-F841-9D16-1C5223A279F2}" srcOrd="1" destOrd="0" parTransId="{A065E035-F407-B741-A13E-6EFB5CFF6402}" sibTransId="{1C12AE86-F63C-F84A-B324-C986577A720C}"/>
    <dgm:cxn modelId="{0840AAE0-F305-4A49-AD27-DD312978CBDC}" type="presOf" srcId="{2583C50B-6054-455F-90D6-FB2A8A57E038}" destId="{FA6F86CD-E4C6-45E4-86A1-A834C01437A2}" srcOrd="0" destOrd="0" presId="urn:microsoft.com/office/officeart/2018/5/layout/IconCircleLabelList"/>
    <dgm:cxn modelId="{ABEAD8F4-F414-45F8-8BAB-04CF35453C17}" srcId="{2583C50B-6054-455F-90D6-FB2A8A57E038}" destId="{A48D0B29-4241-4399-A6C3-41F5433E7A67}" srcOrd="0" destOrd="0" parTransId="{E47BFA79-C5A5-41FE-89B6-A7D442D1BADC}" sibTransId="{FF49A62F-09B9-4824-860D-A57C33BFD23C}"/>
    <dgm:cxn modelId="{92C334F6-82A7-2D45-B765-77DAA5C8673D}" type="presParOf" srcId="{FA6F86CD-E4C6-45E4-86A1-A834C01437A2}" destId="{0C95F5D4-3CC5-4D8D-BD27-16C8D312ED26}" srcOrd="0" destOrd="0" presId="urn:microsoft.com/office/officeart/2018/5/layout/IconCircleLabelList"/>
    <dgm:cxn modelId="{DE791058-728B-F94F-BC7C-72B2D44D264B}" type="presParOf" srcId="{0C95F5D4-3CC5-4D8D-BD27-16C8D312ED26}" destId="{BB7B20E3-0E3B-4E4B-9ECE-B8F32F334FBB}" srcOrd="0" destOrd="0" presId="urn:microsoft.com/office/officeart/2018/5/layout/IconCircleLabelList"/>
    <dgm:cxn modelId="{71588132-1149-FE49-9048-BB1C3DF189AF}" type="presParOf" srcId="{0C95F5D4-3CC5-4D8D-BD27-16C8D312ED26}" destId="{C08A7AEB-4C4D-480E-899D-C8D973B4E87F}" srcOrd="1" destOrd="0" presId="urn:microsoft.com/office/officeart/2018/5/layout/IconCircleLabelList"/>
    <dgm:cxn modelId="{E275CA00-0A9B-0D44-BB43-52A246AD76B6}" type="presParOf" srcId="{0C95F5D4-3CC5-4D8D-BD27-16C8D312ED26}" destId="{10983C55-7228-40AC-87AC-7847B9E628AA}" srcOrd="2" destOrd="0" presId="urn:microsoft.com/office/officeart/2018/5/layout/IconCircleLabelList"/>
    <dgm:cxn modelId="{A420DD28-610C-9F42-B9EF-D81080478FE4}" type="presParOf" srcId="{0C95F5D4-3CC5-4D8D-BD27-16C8D312ED26}" destId="{2CB5AC62-5A17-4481-94E4-356D126F59F0}" srcOrd="3" destOrd="0" presId="urn:microsoft.com/office/officeart/2018/5/layout/IconCircleLabelList"/>
    <dgm:cxn modelId="{920C6FC2-34E6-F44D-BB0D-8E17DEC8C69B}" type="presParOf" srcId="{FA6F86CD-E4C6-45E4-86A1-A834C01437A2}" destId="{AC9C82FC-4835-504C-A63C-23FC52DD53B8}" srcOrd="1" destOrd="0" presId="urn:microsoft.com/office/officeart/2018/5/layout/IconCircleLabelList"/>
    <dgm:cxn modelId="{499D06D4-5CF1-514B-9E1D-99E903DA148D}" type="presParOf" srcId="{FA6F86CD-E4C6-45E4-86A1-A834C01437A2}" destId="{AB330A88-ACA2-4A4F-9ED7-9120950BCF0A}" srcOrd="2" destOrd="0" presId="urn:microsoft.com/office/officeart/2018/5/layout/IconCircleLabelList"/>
    <dgm:cxn modelId="{D48A59EB-0125-6744-AAA3-F6ECF5A0CDBC}" type="presParOf" srcId="{AB330A88-ACA2-4A4F-9ED7-9120950BCF0A}" destId="{8C06C4DA-D39A-0F4A-95EB-437191337F58}" srcOrd="0" destOrd="0" presId="urn:microsoft.com/office/officeart/2018/5/layout/IconCircleLabelList"/>
    <dgm:cxn modelId="{BB069123-E3FA-CE47-905F-CDC0F8C91026}" type="presParOf" srcId="{AB330A88-ACA2-4A4F-9ED7-9120950BCF0A}" destId="{243EF911-4B62-FC4F-AA42-827164F58DAE}" srcOrd="1" destOrd="0" presId="urn:microsoft.com/office/officeart/2018/5/layout/IconCircleLabelList"/>
    <dgm:cxn modelId="{C29B545D-A2FA-614C-86E9-642642F4CA21}" type="presParOf" srcId="{AB330A88-ACA2-4A4F-9ED7-9120950BCF0A}" destId="{9CD76090-A899-5B49-B719-BA92405931A4}" srcOrd="2" destOrd="0" presId="urn:microsoft.com/office/officeart/2018/5/layout/IconCircleLabelList"/>
    <dgm:cxn modelId="{CF5A842E-8860-7449-B8A6-46A40934039E}" type="presParOf" srcId="{AB330A88-ACA2-4A4F-9ED7-9120950BCF0A}" destId="{81B5FC69-07EB-0549-94D4-CE2254A70F10}" srcOrd="3" destOrd="0" presId="urn:microsoft.com/office/officeart/2018/5/layout/IconCircleLabelList"/>
    <dgm:cxn modelId="{E3792D59-F0FD-424F-B00A-8888CB5B6352}" type="presParOf" srcId="{FA6F86CD-E4C6-45E4-86A1-A834C01437A2}" destId="{0AD2E5BB-2B9C-D345-8DC2-6F50A77B1CF7}" srcOrd="3" destOrd="0" presId="urn:microsoft.com/office/officeart/2018/5/layout/IconCircleLabelList"/>
    <dgm:cxn modelId="{90B4E61A-2948-1F4B-9EA2-97C816636E7E}" type="presParOf" srcId="{FA6F86CD-E4C6-45E4-86A1-A834C01437A2}" destId="{AC58DC09-C5E9-724F-8F95-D677E2AC8FF9}" srcOrd="4" destOrd="0" presId="urn:microsoft.com/office/officeart/2018/5/layout/IconCircleLabelList"/>
    <dgm:cxn modelId="{EEE549DE-E275-934E-BC8E-EC64E61904F7}" type="presParOf" srcId="{AC58DC09-C5E9-724F-8F95-D677E2AC8FF9}" destId="{3614C10E-EA6A-4B4A-9BDF-2D4311A30337}" srcOrd="0" destOrd="0" presId="urn:microsoft.com/office/officeart/2018/5/layout/IconCircleLabelList"/>
    <dgm:cxn modelId="{8B487B89-142E-244B-AF08-2192ADAA6B11}" type="presParOf" srcId="{AC58DC09-C5E9-724F-8F95-D677E2AC8FF9}" destId="{41B4A095-49B4-A241-BF86-8A52455C8469}" srcOrd="1" destOrd="0" presId="urn:microsoft.com/office/officeart/2018/5/layout/IconCircleLabelList"/>
    <dgm:cxn modelId="{FC0354CF-B786-8140-AEE9-81A855C3B1AE}" type="presParOf" srcId="{AC58DC09-C5E9-724F-8F95-D677E2AC8FF9}" destId="{38F2B737-1CDC-5B4B-B004-B3A89D6E5A02}" srcOrd="2" destOrd="0" presId="urn:microsoft.com/office/officeart/2018/5/layout/IconCircleLabelList"/>
    <dgm:cxn modelId="{B0F24DB5-8920-464B-91E4-8474802FD680}" type="presParOf" srcId="{AC58DC09-C5E9-724F-8F95-D677E2AC8FF9}" destId="{B56C9C69-FC87-EF4A-AEC3-CD1CF4FECB24}"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5F5590B6-9B18-4CF1-B2EE-0A69AEED1BB0}"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0D71962A-06CD-4A07-A221-F20424E7F759}">
      <dgm:prSet/>
      <dgm:spPr/>
      <dgm:t>
        <a:bodyPr/>
        <a:lstStyle/>
        <a:p>
          <a:r>
            <a:rPr lang="en-US" b="1"/>
            <a:t>Synonyms and paraphrases</a:t>
          </a:r>
          <a:r>
            <a:rPr lang="en-US"/>
            <a:t> are only handled if they are in the set of multiple reference translations</a:t>
          </a:r>
        </a:p>
      </dgm:t>
    </dgm:pt>
    <dgm:pt modelId="{070D4577-9FC5-48DB-A559-ABC0CFDF44FA}" type="parTrans" cxnId="{9E6E0F4A-58CD-44D1-875D-FE4886724202}">
      <dgm:prSet/>
      <dgm:spPr/>
      <dgm:t>
        <a:bodyPr/>
        <a:lstStyle/>
        <a:p>
          <a:endParaRPr lang="en-US"/>
        </a:p>
      </dgm:t>
    </dgm:pt>
    <dgm:pt modelId="{FFDB8F9F-4ABA-43C0-98A7-3ECA31D4B5CF}" type="sibTrans" cxnId="{9E6E0F4A-58CD-44D1-875D-FE4886724202}">
      <dgm:prSet/>
      <dgm:spPr/>
      <dgm:t>
        <a:bodyPr/>
        <a:lstStyle/>
        <a:p>
          <a:endParaRPr lang="en-US"/>
        </a:p>
      </dgm:t>
    </dgm:pt>
    <dgm:pt modelId="{B676CC7B-0987-47D1-94B4-55A0184FD040}">
      <dgm:prSet/>
      <dgm:spPr/>
      <dgm:t>
        <a:bodyPr/>
        <a:lstStyle/>
        <a:p>
          <a:r>
            <a:rPr lang="en-US"/>
            <a:t>The scores for </a:t>
          </a:r>
          <a:r>
            <a:rPr lang="en-US" b="1"/>
            <a:t>words are equally weighted </a:t>
          </a:r>
          <a:r>
            <a:rPr lang="en-US"/>
            <a:t>so missing out on content-bearing material brings no additional penalty.</a:t>
          </a:r>
        </a:p>
      </dgm:t>
    </dgm:pt>
    <dgm:pt modelId="{8278ECEA-C4F0-4789-9728-9690F44E085B}" type="parTrans" cxnId="{20B142C7-C7BD-4625-B732-92C6CC058395}">
      <dgm:prSet/>
      <dgm:spPr/>
      <dgm:t>
        <a:bodyPr/>
        <a:lstStyle/>
        <a:p>
          <a:endParaRPr lang="en-US"/>
        </a:p>
      </dgm:t>
    </dgm:pt>
    <dgm:pt modelId="{B9E72E4A-761D-4BA9-90ED-A8AC44AB49C9}" type="sibTrans" cxnId="{20B142C7-C7BD-4625-B732-92C6CC058395}">
      <dgm:prSet/>
      <dgm:spPr/>
      <dgm:t>
        <a:bodyPr/>
        <a:lstStyle/>
        <a:p>
          <a:endParaRPr lang="en-US"/>
        </a:p>
      </dgm:t>
    </dgm:pt>
    <dgm:pt modelId="{5A11299B-5CCD-4D11-BDB8-5E1780E7D47F}">
      <dgm:prSet/>
      <dgm:spPr/>
      <dgm:t>
        <a:bodyPr/>
        <a:lstStyle/>
        <a:p>
          <a:r>
            <a:rPr lang="en-US"/>
            <a:t>The brevity penalty is a stop-gap measure to compensate for the fairly serious problem of not being able to calculate </a:t>
          </a:r>
          <a:r>
            <a:rPr lang="en-US" b="1"/>
            <a:t>recall</a:t>
          </a:r>
          <a:r>
            <a:rPr lang="en-US"/>
            <a:t>.</a:t>
          </a:r>
        </a:p>
      </dgm:t>
    </dgm:pt>
    <dgm:pt modelId="{EAE940F6-A3D6-482F-A689-A901E10CB44D}" type="parTrans" cxnId="{D97C7E37-C44B-458A-9D33-29AA78297595}">
      <dgm:prSet/>
      <dgm:spPr/>
      <dgm:t>
        <a:bodyPr/>
        <a:lstStyle/>
        <a:p>
          <a:endParaRPr lang="en-US"/>
        </a:p>
      </dgm:t>
    </dgm:pt>
    <dgm:pt modelId="{5E0A925A-518D-4E28-A07C-BD93B88D5895}" type="sibTrans" cxnId="{D97C7E37-C44B-458A-9D33-29AA78297595}">
      <dgm:prSet/>
      <dgm:spPr/>
      <dgm:t>
        <a:bodyPr/>
        <a:lstStyle/>
        <a:p>
          <a:endParaRPr lang="en-US"/>
        </a:p>
      </dgm:t>
    </dgm:pt>
    <dgm:pt modelId="{66B62759-1A63-C141-9232-90E0AACE76AC}" type="pres">
      <dgm:prSet presAssocID="{5F5590B6-9B18-4CF1-B2EE-0A69AEED1BB0}" presName="linear" presStyleCnt="0">
        <dgm:presLayoutVars>
          <dgm:animLvl val="lvl"/>
          <dgm:resizeHandles val="exact"/>
        </dgm:presLayoutVars>
      </dgm:prSet>
      <dgm:spPr/>
    </dgm:pt>
    <dgm:pt modelId="{D46FA653-434F-8C44-9AB9-933F930DE597}" type="pres">
      <dgm:prSet presAssocID="{0D71962A-06CD-4A07-A221-F20424E7F759}" presName="parentText" presStyleLbl="node1" presStyleIdx="0" presStyleCnt="3">
        <dgm:presLayoutVars>
          <dgm:chMax val="0"/>
          <dgm:bulletEnabled val="1"/>
        </dgm:presLayoutVars>
      </dgm:prSet>
      <dgm:spPr/>
    </dgm:pt>
    <dgm:pt modelId="{25489ADD-3673-924D-A244-9F52D23FF91C}" type="pres">
      <dgm:prSet presAssocID="{FFDB8F9F-4ABA-43C0-98A7-3ECA31D4B5CF}" presName="spacer" presStyleCnt="0"/>
      <dgm:spPr/>
    </dgm:pt>
    <dgm:pt modelId="{0B5E1BAF-A235-3745-9B66-9E0E051E01AE}" type="pres">
      <dgm:prSet presAssocID="{B676CC7B-0987-47D1-94B4-55A0184FD040}" presName="parentText" presStyleLbl="node1" presStyleIdx="1" presStyleCnt="3">
        <dgm:presLayoutVars>
          <dgm:chMax val="0"/>
          <dgm:bulletEnabled val="1"/>
        </dgm:presLayoutVars>
      </dgm:prSet>
      <dgm:spPr/>
    </dgm:pt>
    <dgm:pt modelId="{92814CE8-E6CA-214B-AD7B-433E4EDE259D}" type="pres">
      <dgm:prSet presAssocID="{B9E72E4A-761D-4BA9-90ED-A8AC44AB49C9}" presName="spacer" presStyleCnt="0"/>
      <dgm:spPr/>
    </dgm:pt>
    <dgm:pt modelId="{A8D3D6DF-E9C1-C248-BA3F-78BCC4CE1AED}" type="pres">
      <dgm:prSet presAssocID="{5A11299B-5CCD-4D11-BDB8-5E1780E7D47F}" presName="parentText" presStyleLbl="node1" presStyleIdx="2" presStyleCnt="3">
        <dgm:presLayoutVars>
          <dgm:chMax val="0"/>
          <dgm:bulletEnabled val="1"/>
        </dgm:presLayoutVars>
      </dgm:prSet>
      <dgm:spPr/>
    </dgm:pt>
  </dgm:ptLst>
  <dgm:cxnLst>
    <dgm:cxn modelId="{C0D6E006-3A10-E145-B5C8-73064C136C4A}" type="presOf" srcId="{0D71962A-06CD-4A07-A221-F20424E7F759}" destId="{D46FA653-434F-8C44-9AB9-933F930DE597}" srcOrd="0" destOrd="0" presId="urn:microsoft.com/office/officeart/2005/8/layout/vList2"/>
    <dgm:cxn modelId="{D97C7E37-C44B-458A-9D33-29AA78297595}" srcId="{5F5590B6-9B18-4CF1-B2EE-0A69AEED1BB0}" destId="{5A11299B-5CCD-4D11-BDB8-5E1780E7D47F}" srcOrd="2" destOrd="0" parTransId="{EAE940F6-A3D6-482F-A689-A901E10CB44D}" sibTransId="{5E0A925A-518D-4E28-A07C-BD93B88D5895}"/>
    <dgm:cxn modelId="{9E6E0F4A-58CD-44D1-875D-FE4886724202}" srcId="{5F5590B6-9B18-4CF1-B2EE-0A69AEED1BB0}" destId="{0D71962A-06CD-4A07-A221-F20424E7F759}" srcOrd="0" destOrd="0" parTransId="{070D4577-9FC5-48DB-A559-ABC0CFDF44FA}" sibTransId="{FFDB8F9F-4ABA-43C0-98A7-3ECA31D4B5CF}"/>
    <dgm:cxn modelId="{8D0AD757-5A66-4C45-96BB-9E39DFE5FA76}" type="presOf" srcId="{5F5590B6-9B18-4CF1-B2EE-0A69AEED1BB0}" destId="{66B62759-1A63-C141-9232-90E0AACE76AC}" srcOrd="0" destOrd="0" presId="urn:microsoft.com/office/officeart/2005/8/layout/vList2"/>
    <dgm:cxn modelId="{9F55F2A7-1D7B-5440-8A5D-650ADBCB8F9B}" type="presOf" srcId="{B676CC7B-0987-47D1-94B4-55A0184FD040}" destId="{0B5E1BAF-A235-3745-9B66-9E0E051E01AE}" srcOrd="0" destOrd="0" presId="urn:microsoft.com/office/officeart/2005/8/layout/vList2"/>
    <dgm:cxn modelId="{89D0BBBE-EC89-CC46-9D1F-D44E025A3A97}" type="presOf" srcId="{5A11299B-5CCD-4D11-BDB8-5E1780E7D47F}" destId="{A8D3D6DF-E9C1-C248-BA3F-78BCC4CE1AED}" srcOrd="0" destOrd="0" presId="urn:microsoft.com/office/officeart/2005/8/layout/vList2"/>
    <dgm:cxn modelId="{20B142C7-C7BD-4625-B732-92C6CC058395}" srcId="{5F5590B6-9B18-4CF1-B2EE-0A69AEED1BB0}" destId="{B676CC7B-0987-47D1-94B4-55A0184FD040}" srcOrd="1" destOrd="0" parTransId="{8278ECEA-C4F0-4789-9728-9690F44E085B}" sibTransId="{B9E72E4A-761D-4BA9-90ED-A8AC44AB49C9}"/>
    <dgm:cxn modelId="{54C9845E-1A2F-F14C-8888-9E8D3D0C5D84}" type="presParOf" srcId="{66B62759-1A63-C141-9232-90E0AACE76AC}" destId="{D46FA653-434F-8C44-9AB9-933F930DE597}" srcOrd="0" destOrd="0" presId="urn:microsoft.com/office/officeart/2005/8/layout/vList2"/>
    <dgm:cxn modelId="{BB914A77-CA4C-F348-BE9E-15E5929FF131}" type="presParOf" srcId="{66B62759-1A63-C141-9232-90E0AACE76AC}" destId="{25489ADD-3673-924D-A244-9F52D23FF91C}" srcOrd="1" destOrd="0" presId="urn:microsoft.com/office/officeart/2005/8/layout/vList2"/>
    <dgm:cxn modelId="{F822C5C2-9910-1147-A766-BE3BEDF2CF78}" type="presParOf" srcId="{66B62759-1A63-C141-9232-90E0AACE76AC}" destId="{0B5E1BAF-A235-3745-9B66-9E0E051E01AE}" srcOrd="2" destOrd="0" presId="urn:microsoft.com/office/officeart/2005/8/layout/vList2"/>
    <dgm:cxn modelId="{360EBA80-F3F4-E24F-8837-EFCF44AB6529}" type="presParOf" srcId="{66B62759-1A63-C141-9232-90E0AACE76AC}" destId="{92814CE8-E6CA-214B-AD7B-433E4EDE259D}" srcOrd="3" destOrd="0" presId="urn:microsoft.com/office/officeart/2005/8/layout/vList2"/>
    <dgm:cxn modelId="{48E047D2-08EF-E946-B7BE-E284A184BF3B}" type="presParOf" srcId="{66B62759-1A63-C141-9232-90E0AACE76AC}" destId="{A8D3D6DF-E9C1-C248-BA3F-78BCC4CE1AED}"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D502676-5138-4BDD-9884-3241E4705026}" type="doc">
      <dgm:prSet loTypeId="urn:microsoft.com/office/officeart/2018/2/layout/IconLabelList" loCatId="icon" qsTypeId="urn:microsoft.com/office/officeart/2005/8/quickstyle/simple1" qsCatId="simple" csTypeId="urn:microsoft.com/office/officeart/2018/5/colors/Iconchunking_neutralbg_accent1_2" csCatId="accent1" phldr="1"/>
      <dgm:spPr/>
      <dgm:t>
        <a:bodyPr/>
        <a:lstStyle/>
        <a:p>
          <a:endParaRPr lang="en-US"/>
        </a:p>
      </dgm:t>
    </dgm:pt>
    <dgm:pt modelId="{9B392FFC-45AE-45F2-84B1-DAD8072A8614}">
      <dgm:prSet/>
      <dgm:spPr/>
      <dgm:t>
        <a:bodyPr/>
        <a:lstStyle/>
        <a:p>
          <a:r>
            <a:rPr lang="en-US"/>
            <a:t>Understanding advantages of human versus automatic evaluation </a:t>
          </a:r>
        </a:p>
      </dgm:t>
    </dgm:pt>
    <dgm:pt modelId="{65286017-DFB6-4045-B6A8-27153C9378F9}" type="parTrans" cxnId="{C545F12F-B07A-4CDF-A995-B63CD0826B2F}">
      <dgm:prSet/>
      <dgm:spPr/>
      <dgm:t>
        <a:bodyPr/>
        <a:lstStyle/>
        <a:p>
          <a:endParaRPr lang="en-US"/>
        </a:p>
      </dgm:t>
    </dgm:pt>
    <dgm:pt modelId="{F60C9F30-4D53-4CEC-9A94-867039D7A4F4}" type="sibTrans" cxnId="{C545F12F-B07A-4CDF-A995-B63CD0826B2F}">
      <dgm:prSet/>
      <dgm:spPr/>
      <dgm:t>
        <a:bodyPr/>
        <a:lstStyle/>
        <a:p>
          <a:endParaRPr lang="en-US"/>
        </a:p>
      </dgm:t>
    </dgm:pt>
    <dgm:pt modelId="{FC750729-1204-48EB-B31E-61B281437565}">
      <dgm:prSet/>
      <dgm:spPr/>
      <dgm:t>
        <a:bodyPr/>
        <a:lstStyle/>
        <a:p>
          <a:r>
            <a:rPr lang="en-US"/>
            <a:t>Details of BLEU</a:t>
          </a:r>
        </a:p>
      </dgm:t>
    </dgm:pt>
    <dgm:pt modelId="{A6D8308E-5E82-4392-B66F-47B1C442DE1A}" type="parTrans" cxnId="{50FFDCCF-A704-4543-AB97-968BDD3E9CBD}">
      <dgm:prSet/>
      <dgm:spPr/>
      <dgm:t>
        <a:bodyPr/>
        <a:lstStyle/>
        <a:p>
          <a:endParaRPr lang="en-US"/>
        </a:p>
      </dgm:t>
    </dgm:pt>
    <dgm:pt modelId="{099442A9-81DA-4305-A132-DAC80146019D}" type="sibTrans" cxnId="{50FFDCCF-A704-4543-AB97-968BDD3E9CBD}">
      <dgm:prSet/>
      <dgm:spPr/>
      <dgm:t>
        <a:bodyPr/>
        <a:lstStyle/>
        <a:p>
          <a:endParaRPr lang="en-US"/>
        </a:p>
      </dgm:t>
    </dgm:pt>
    <dgm:pt modelId="{C9761230-E9EA-4FDC-A221-B7099383A543}">
      <dgm:prSet/>
      <dgm:spPr/>
      <dgm:t>
        <a:bodyPr/>
        <a:lstStyle/>
        <a:p>
          <a:r>
            <a:rPr lang="en-US"/>
            <a:t>How to validate automatic evaluation metrics </a:t>
          </a:r>
        </a:p>
      </dgm:t>
    </dgm:pt>
    <dgm:pt modelId="{EB805DA0-ABE9-40CA-9095-DA0657822BFD}" type="parTrans" cxnId="{5EFB1D05-6060-4E48-BED3-BBEE3D5AE35B}">
      <dgm:prSet/>
      <dgm:spPr/>
      <dgm:t>
        <a:bodyPr/>
        <a:lstStyle/>
        <a:p>
          <a:endParaRPr lang="en-US"/>
        </a:p>
      </dgm:t>
    </dgm:pt>
    <dgm:pt modelId="{30F6A6B5-34BA-4183-AF3C-495BAD0F1E6E}" type="sibTrans" cxnId="{5EFB1D05-6060-4E48-BED3-BBEE3D5AE35B}">
      <dgm:prSet/>
      <dgm:spPr/>
      <dgm:t>
        <a:bodyPr/>
        <a:lstStyle/>
        <a:p>
          <a:endParaRPr lang="en-US"/>
        </a:p>
      </dgm:t>
    </dgm:pt>
    <dgm:pt modelId="{93D8CEDE-3B49-4C37-A3E3-61E9545BE402}">
      <dgm:prSet/>
      <dgm:spPr/>
      <dgm:t>
        <a:bodyPr/>
        <a:lstStyle/>
        <a:p>
          <a:r>
            <a:rPr lang="en-US"/>
            <a:t>What makes a good {manual / automatic} evaluation?</a:t>
          </a:r>
        </a:p>
      </dgm:t>
    </dgm:pt>
    <dgm:pt modelId="{BBC34FE7-63D3-4207-A737-8A77147067AE}" type="parTrans" cxnId="{7BA1B6E8-0004-4948-A535-56E0536AAD1E}">
      <dgm:prSet/>
      <dgm:spPr/>
      <dgm:t>
        <a:bodyPr/>
        <a:lstStyle/>
        <a:p>
          <a:endParaRPr lang="en-US"/>
        </a:p>
      </dgm:t>
    </dgm:pt>
    <dgm:pt modelId="{6218BEDA-09C2-4EA7-AB82-76CD0C5AF1E3}" type="sibTrans" cxnId="{7BA1B6E8-0004-4948-A535-56E0536AAD1E}">
      <dgm:prSet/>
      <dgm:spPr/>
      <dgm:t>
        <a:bodyPr/>
        <a:lstStyle/>
        <a:p>
          <a:endParaRPr lang="en-US"/>
        </a:p>
      </dgm:t>
    </dgm:pt>
    <dgm:pt modelId="{09E0945E-8762-44DC-B1E7-EF155152B19C}" type="pres">
      <dgm:prSet presAssocID="{DD502676-5138-4BDD-9884-3241E4705026}" presName="root" presStyleCnt="0">
        <dgm:presLayoutVars>
          <dgm:dir/>
          <dgm:resizeHandles val="exact"/>
        </dgm:presLayoutVars>
      </dgm:prSet>
      <dgm:spPr/>
    </dgm:pt>
    <dgm:pt modelId="{75C3AC86-E5BA-4EB5-AF5A-A6875B3E1B4E}" type="pres">
      <dgm:prSet presAssocID="{9B392FFC-45AE-45F2-84B1-DAD8072A8614}" presName="compNode" presStyleCnt="0"/>
      <dgm:spPr/>
    </dgm:pt>
    <dgm:pt modelId="{3AC770B5-A90A-4F49-A006-E599969329A0}" type="pres">
      <dgm:prSet presAssocID="{9B392FFC-45AE-45F2-84B1-DAD8072A8614}"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ead with Gears"/>
        </a:ext>
      </dgm:extLst>
    </dgm:pt>
    <dgm:pt modelId="{F027BABD-1C0F-4526-BF9A-2CAF0579AE46}" type="pres">
      <dgm:prSet presAssocID="{9B392FFC-45AE-45F2-84B1-DAD8072A8614}" presName="spaceRect" presStyleCnt="0"/>
      <dgm:spPr/>
    </dgm:pt>
    <dgm:pt modelId="{CEDE89C4-3B88-48F0-A2D9-0F2A65CDEEEB}" type="pres">
      <dgm:prSet presAssocID="{9B392FFC-45AE-45F2-84B1-DAD8072A8614}" presName="textRect" presStyleLbl="revTx" presStyleIdx="0" presStyleCnt="4">
        <dgm:presLayoutVars>
          <dgm:chMax val="1"/>
          <dgm:chPref val="1"/>
        </dgm:presLayoutVars>
      </dgm:prSet>
      <dgm:spPr/>
    </dgm:pt>
    <dgm:pt modelId="{9BB8B5F2-DE73-4AD5-9E1A-682D301B2AA0}" type="pres">
      <dgm:prSet presAssocID="{F60C9F30-4D53-4CEC-9A94-867039D7A4F4}" presName="sibTrans" presStyleCnt="0"/>
      <dgm:spPr/>
    </dgm:pt>
    <dgm:pt modelId="{CB1EDE93-C434-429F-8863-F2133EC379DD}" type="pres">
      <dgm:prSet presAssocID="{FC750729-1204-48EB-B31E-61B281437565}" presName="compNode" presStyleCnt="0"/>
      <dgm:spPr/>
    </dgm:pt>
    <dgm:pt modelId="{BB1A84F2-8CEE-47F3-B857-DC7B92169881}" type="pres">
      <dgm:prSet presAssocID="{FC750729-1204-48EB-B31E-61B281437565}"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Onion"/>
        </a:ext>
      </dgm:extLst>
    </dgm:pt>
    <dgm:pt modelId="{EDA7D5AC-9DD0-43F0-BC30-28D856E47808}" type="pres">
      <dgm:prSet presAssocID="{FC750729-1204-48EB-B31E-61B281437565}" presName="spaceRect" presStyleCnt="0"/>
      <dgm:spPr/>
    </dgm:pt>
    <dgm:pt modelId="{47A534A9-7EBA-4A02-B489-433DB4F31FAE}" type="pres">
      <dgm:prSet presAssocID="{FC750729-1204-48EB-B31E-61B281437565}" presName="textRect" presStyleLbl="revTx" presStyleIdx="1" presStyleCnt="4">
        <dgm:presLayoutVars>
          <dgm:chMax val="1"/>
          <dgm:chPref val="1"/>
        </dgm:presLayoutVars>
      </dgm:prSet>
      <dgm:spPr/>
    </dgm:pt>
    <dgm:pt modelId="{45EEA176-C3B1-494F-B5B7-DB415BC4E6C6}" type="pres">
      <dgm:prSet presAssocID="{099442A9-81DA-4305-A132-DAC80146019D}" presName="sibTrans" presStyleCnt="0"/>
      <dgm:spPr/>
    </dgm:pt>
    <dgm:pt modelId="{7BB5AB6F-69DE-480B-BAF0-9E9B554F6D7D}" type="pres">
      <dgm:prSet presAssocID="{C9761230-E9EA-4FDC-A221-B7099383A543}" presName="compNode" presStyleCnt="0"/>
      <dgm:spPr/>
    </dgm:pt>
    <dgm:pt modelId="{3389F75C-F459-4322-A64F-9D4A1715E953}" type="pres">
      <dgm:prSet presAssocID="{C9761230-E9EA-4FDC-A221-B7099383A543}"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Gauge"/>
        </a:ext>
      </dgm:extLst>
    </dgm:pt>
    <dgm:pt modelId="{3A0E0239-682B-4D51-A1A5-A5BD6B6CA320}" type="pres">
      <dgm:prSet presAssocID="{C9761230-E9EA-4FDC-A221-B7099383A543}" presName="spaceRect" presStyleCnt="0"/>
      <dgm:spPr/>
    </dgm:pt>
    <dgm:pt modelId="{A63DC100-6D63-4263-BE1A-787B4A10766D}" type="pres">
      <dgm:prSet presAssocID="{C9761230-E9EA-4FDC-A221-B7099383A543}" presName="textRect" presStyleLbl="revTx" presStyleIdx="2" presStyleCnt="4">
        <dgm:presLayoutVars>
          <dgm:chMax val="1"/>
          <dgm:chPref val="1"/>
        </dgm:presLayoutVars>
      </dgm:prSet>
      <dgm:spPr/>
    </dgm:pt>
    <dgm:pt modelId="{992FF4C0-902C-49DF-BB7D-610B99C16DC1}" type="pres">
      <dgm:prSet presAssocID="{30F6A6B5-34BA-4183-AF3C-495BAD0F1E6E}" presName="sibTrans" presStyleCnt="0"/>
      <dgm:spPr/>
    </dgm:pt>
    <dgm:pt modelId="{30E9AE4C-7EEA-433F-8948-4D2E99FD0D5D}" type="pres">
      <dgm:prSet presAssocID="{93D8CEDE-3B49-4C37-A3E3-61E9545BE402}" presName="compNode" presStyleCnt="0"/>
      <dgm:spPr/>
    </dgm:pt>
    <dgm:pt modelId="{40DA685D-DFE2-4928-8A45-E34605DC02E3}" type="pres">
      <dgm:prSet presAssocID="{93D8CEDE-3B49-4C37-A3E3-61E9545BE402}"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keleton"/>
        </a:ext>
      </dgm:extLst>
    </dgm:pt>
    <dgm:pt modelId="{149C118F-8BAE-4C7B-ADF3-3028CE59D5D2}" type="pres">
      <dgm:prSet presAssocID="{93D8CEDE-3B49-4C37-A3E3-61E9545BE402}" presName="spaceRect" presStyleCnt="0"/>
      <dgm:spPr/>
    </dgm:pt>
    <dgm:pt modelId="{6581711F-B236-406E-9BA4-935A371D1898}" type="pres">
      <dgm:prSet presAssocID="{93D8CEDE-3B49-4C37-A3E3-61E9545BE402}" presName="textRect" presStyleLbl="revTx" presStyleIdx="3" presStyleCnt="4">
        <dgm:presLayoutVars>
          <dgm:chMax val="1"/>
          <dgm:chPref val="1"/>
        </dgm:presLayoutVars>
      </dgm:prSet>
      <dgm:spPr/>
    </dgm:pt>
  </dgm:ptLst>
  <dgm:cxnLst>
    <dgm:cxn modelId="{5EFB1D05-6060-4E48-BED3-BBEE3D5AE35B}" srcId="{DD502676-5138-4BDD-9884-3241E4705026}" destId="{C9761230-E9EA-4FDC-A221-B7099383A543}" srcOrd="2" destOrd="0" parTransId="{EB805DA0-ABE9-40CA-9095-DA0657822BFD}" sibTransId="{30F6A6B5-34BA-4183-AF3C-495BAD0F1E6E}"/>
    <dgm:cxn modelId="{C545F12F-B07A-4CDF-A995-B63CD0826B2F}" srcId="{DD502676-5138-4BDD-9884-3241E4705026}" destId="{9B392FFC-45AE-45F2-84B1-DAD8072A8614}" srcOrd="0" destOrd="0" parTransId="{65286017-DFB6-4045-B6A8-27153C9378F9}" sibTransId="{F60C9F30-4D53-4CEC-9A94-867039D7A4F4}"/>
    <dgm:cxn modelId="{BDF3CC46-6FE6-477C-A77C-812E06884EC0}" type="presOf" srcId="{DD502676-5138-4BDD-9884-3241E4705026}" destId="{09E0945E-8762-44DC-B1E7-EF155152B19C}" srcOrd="0" destOrd="0" presId="urn:microsoft.com/office/officeart/2018/2/layout/IconLabelList"/>
    <dgm:cxn modelId="{D3027D61-9181-4436-8B90-1DF91FB4009D}" type="presOf" srcId="{C9761230-E9EA-4FDC-A221-B7099383A543}" destId="{A63DC100-6D63-4263-BE1A-787B4A10766D}" srcOrd="0" destOrd="0" presId="urn:microsoft.com/office/officeart/2018/2/layout/IconLabelList"/>
    <dgm:cxn modelId="{9C7C7166-DC17-4D15-8F5A-3D43FAD6BACF}" type="presOf" srcId="{9B392FFC-45AE-45F2-84B1-DAD8072A8614}" destId="{CEDE89C4-3B88-48F0-A2D9-0F2A65CDEEEB}" srcOrd="0" destOrd="0" presId="urn:microsoft.com/office/officeart/2018/2/layout/IconLabelList"/>
    <dgm:cxn modelId="{0CA5116F-4E2F-48FA-9243-D9A5428901BE}" type="presOf" srcId="{93D8CEDE-3B49-4C37-A3E3-61E9545BE402}" destId="{6581711F-B236-406E-9BA4-935A371D1898}" srcOrd="0" destOrd="0" presId="urn:microsoft.com/office/officeart/2018/2/layout/IconLabelList"/>
    <dgm:cxn modelId="{50FFDCCF-A704-4543-AB97-968BDD3E9CBD}" srcId="{DD502676-5138-4BDD-9884-3241E4705026}" destId="{FC750729-1204-48EB-B31E-61B281437565}" srcOrd="1" destOrd="0" parTransId="{A6D8308E-5E82-4392-B66F-47B1C442DE1A}" sibTransId="{099442A9-81DA-4305-A132-DAC80146019D}"/>
    <dgm:cxn modelId="{556191DF-CE64-481F-9076-8AE12FD43BA9}" type="presOf" srcId="{FC750729-1204-48EB-B31E-61B281437565}" destId="{47A534A9-7EBA-4A02-B489-433DB4F31FAE}" srcOrd="0" destOrd="0" presId="urn:microsoft.com/office/officeart/2018/2/layout/IconLabelList"/>
    <dgm:cxn modelId="{7BA1B6E8-0004-4948-A535-56E0536AAD1E}" srcId="{DD502676-5138-4BDD-9884-3241E4705026}" destId="{93D8CEDE-3B49-4C37-A3E3-61E9545BE402}" srcOrd="3" destOrd="0" parTransId="{BBC34FE7-63D3-4207-A737-8A77147067AE}" sibTransId="{6218BEDA-09C2-4EA7-AB82-76CD0C5AF1E3}"/>
    <dgm:cxn modelId="{97BD53AD-7777-4606-BE36-A3605E25652E}" type="presParOf" srcId="{09E0945E-8762-44DC-B1E7-EF155152B19C}" destId="{75C3AC86-E5BA-4EB5-AF5A-A6875B3E1B4E}" srcOrd="0" destOrd="0" presId="urn:microsoft.com/office/officeart/2018/2/layout/IconLabelList"/>
    <dgm:cxn modelId="{5C1703DD-DFF4-4ED4-8022-9E5A4585393B}" type="presParOf" srcId="{75C3AC86-E5BA-4EB5-AF5A-A6875B3E1B4E}" destId="{3AC770B5-A90A-4F49-A006-E599969329A0}" srcOrd="0" destOrd="0" presId="urn:microsoft.com/office/officeart/2018/2/layout/IconLabelList"/>
    <dgm:cxn modelId="{83EF1CB0-DBF4-4DDB-B49B-6B303D508644}" type="presParOf" srcId="{75C3AC86-E5BA-4EB5-AF5A-A6875B3E1B4E}" destId="{F027BABD-1C0F-4526-BF9A-2CAF0579AE46}" srcOrd="1" destOrd="0" presId="urn:microsoft.com/office/officeart/2018/2/layout/IconLabelList"/>
    <dgm:cxn modelId="{4ED944EB-08A0-4753-A8E3-63CEEB4C53B3}" type="presParOf" srcId="{75C3AC86-E5BA-4EB5-AF5A-A6875B3E1B4E}" destId="{CEDE89C4-3B88-48F0-A2D9-0F2A65CDEEEB}" srcOrd="2" destOrd="0" presId="urn:microsoft.com/office/officeart/2018/2/layout/IconLabelList"/>
    <dgm:cxn modelId="{C8349FB1-A3AC-48C6-A5D1-75B0CB04DAA1}" type="presParOf" srcId="{09E0945E-8762-44DC-B1E7-EF155152B19C}" destId="{9BB8B5F2-DE73-4AD5-9E1A-682D301B2AA0}" srcOrd="1" destOrd="0" presId="urn:microsoft.com/office/officeart/2018/2/layout/IconLabelList"/>
    <dgm:cxn modelId="{9744C27C-A700-4EA0-9217-DFBEB5AA8581}" type="presParOf" srcId="{09E0945E-8762-44DC-B1E7-EF155152B19C}" destId="{CB1EDE93-C434-429F-8863-F2133EC379DD}" srcOrd="2" destOrd="0" presId="urn:microsoft.com/office/officeart/2018/2/layout/IconLabelList"/>
    <dgm:cxn modelId="{6A56C536-1566-495D-89A6-F8CA2E3958A7}" type="presParOf" srcId="{CB1EDE93-C434-429F-8863-F2133EC379DD}" destId="{BB1A84F2-8CEE-47F3-B857-DC7B92169881}" srcOrd="0" destOrd="0" presId="urn:microsoft.com/office/officeart/2018/2/layout/IconLabelList"/>
    <dgm:cxn modelId="{981007D4-2BF6-4C4F-B036-2AC825AE3EF2}" type="presParOf" srcId="{CB1EDE93-C434-429F-8863-F2133EC379DD}" destId="{EDA7D5AC-9DD0-43F0-BC30-28D856E47808}" srcOrd="1" destOrd="0" presId="urn:microsoft.com/office/officeart/2018/2/layout/IconLabelList"/>
    <dgm:cxn modelId="{EE762283-4B64-4C95-881C-52AA6D8719D1}" type="presParOf" srcId="{CB1EDE93-C434-429F-8863-F2133EC379DD}" destId="{47A534A9-7EBA-4A02-B489-433DB4F31FAE}" srcOrd="2" destOrd="0" presId="urn:microsoft.com/office/officeart/2018/2/layout/IconLabelList"/>
    <dgm:cxn modelId="{071A46C0-2C02-4A81-B1C6-88A95C9448E8}" type="presParOf" srcId="{09E0945E-8762-44DC-B1E7-EF155152B19C}" destId="{45EEA176-C3B1-494F-B5B7-DB415BC4E6C6}" srcOrd="3" destOrd="0" presId="urn:microsoft.com/office/officeart/2018/2/layout/IconLabelList"/>
    <dgm:cxn modelId="{91EBEFC5-DBCF-4761-A533-858D19480E2F}" type="presParOf" srcId="{09E0945E-8762-44DC-B1E7-EF155152B19C}" destId="{7BB5AB6F-69DE-480B-BAF0-9E9B554F6D7D}" srcOrd="4" destOrd="0" presId="urn:microsoft.com/office/officeart/2018/2/layout/IconLabelList"/>
    <dgm:cxn modelId="{2810020A-AB96-49F6-A201-A9730569D79E}" type="presParOf" srcId="{7BB5AB6F-69DE-480B-BAF0-9E9B554F6D7D}" destId="{3389F75C-F459-4322-A64F-9D4A1715E953}" srcOrd="0" destOrd="0" presId="urn:microsoft.com/office/officeart/2018/2/layout/IconLabelList"/>
    <dgm:cxn modelId="{9AA2A3DC-C8EB-4571-A7D1-870EE52D6C62}" type="presParOf" srcId="{7BB5AB6F-69DE-480B-BAF0-9E9B554F6D7D}" destId="{3A0E0239-682B-4D51-A1A5-A5BD6B6CA320}" srcOrd="1" destOrd="0" presId="urn:microsoft.com/office/officeart/2018/2/layout/IconLabelList"/>
    <dgm:cxn modelId="{41BAE988-6C5E-43BA-9E9C-1974A4DFECFD}" type="presParOf" srcId="{7BB5AB6F-69DE-480B-BAF0-9E9B554F6D7D}" destId="{A63DC100-6D63-4263-BE1A-787B4A10766D}" srcOrd="2" destOrd="0" presId="urn:microsoft.com/office/officeart/2018/2/layout/IconLabelList"/>
    <dgm:cxn modelId="{B6B986F7-C9B9-4FD1-912D-35D0035306AB}" type="presParOf" srcId="{09E0945E-8762-44DC-B1E7-EF155152B19C}" destId="{992FF4C0-902C-49DF-BB7D-610B99C16DC1}" srcOrd="5" destOrd="0" presId="urn:microsoft.com/office/officeart/2018/2/layout/IconLabelList"/>
    <dgm:cxn modelId="{F869FB78-7B07-46D9-9300-4BD95F8CF3DE}" type="presParOf" srcId="{09E0945E-8762-44DC-B1E7-EF155152B19C}" destId="{30E9AE4C-7EEA-433F-8948-4D2E99FD0D5D}" srcOrd="6" destOrd="0" presId="urn:microsoft.com/office/officeart/2018/2/layout/IconLabelList"/>
    <dgm:cxn modelId="{EBCE4648-9197-4833-A136-E6A1BCED9D1D}" type="presParOf" srcId="{30E9AE4C-7EEA-433F-8948-4D2E99FD0D5D}" destId="{40DA685D-DFE2-4928-8A45-E34605DC02E3}" srcOrd="0" destOrd="0" presId="urn:microsoft.com/office/officeart/2018/2/layout/IconLabelList"/>
    <dgm:cxn modelId="{D4DD196C-C5C5-4D37-B4CC-1EA555BF2FB0}" type="presParOf" srcId="{30E9AE4C-7EEA-433F-8948-4D2E99FD0D5D}" destId="{149C118F-8BAE-4C7B-ADF3-3028CE59D5D2}" srcOrd="1" destOrd="0" presId="urn:microsoft.com/office/officeart/2018/2/layout/IconLabelList"/>
    <dgm:cxn modelId="{4BC418B4-73BC-4BF9-8511-23F519112F69}" type="presParOf" srcId="{30E9AE4C-7EEA-433F-8948-4D2E99FD0D5D}" destId="{6581711F-B236-406E-9BA4-935A371D1898}"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A70A087-241F-4E80-BCAA-1D0D7B358496}" type="doc">
      <dgm:prSet loTypeId="urn:microsoft.com/office/officeart/2005/8/layout/list1" loCatId="list" qsTypeId="urn:microsoft.com/office/officeart/2005/8/quickstyle/simple1" qsCatId="simple" csTypeId="urn:microsoft.com/office/officeart/2005/8/colors/colorful2" csCatId="colorful" phldr="1"/>
      <dgm:spPr/>
      <dgm:t>
        <a:bodyPr/>
        <a:lstStyle/>
        <a:p>
          <a:endParaRPr lang="en-US"/>
        </a:p>
      </dgm:t>
    </dgm:pt>
    <dgm:pt modelId="{D1A7D20C-7844-4C3E-B49C-FFF23A15016F}">
      <dgm:prSet/>
      <dgm:spPr/>
      <dgm:t>
        <a:bodyPr/>
        <a:lstStyle/>
        <a:p>
          <a:pPr>
            <a:defRPr b="1"/>
          </a:pPr>
          <a:r>
            <a:rPr lang="en-US"/>
            <a:t>Why do we want to do it?</a:t>
          </a:r>
        </a:p>
      </dgm:t>
    </dgm:pt>
    <dgm:pt modelId="{87F96422-F6DC-4A6C-8244-55FB6241BAE9}" type="parTrans" cxnId="{4A2FC00A-2F00-450D-AA6E-60C505C624B7}">
      <dgm:prSet/>
      <dgm:spPr/>
      <dgm:t>
        <a:bodyPr/>
        <a:lstStyle/>
        <a:p>
          <a:endParaRPr lang="en-US"/>
        </a:p>
      </dgm:t>
    </dgm:pt>
    <dgm:pt modelId="{BD915123-1D13-4D61-B9E8-515B42D3D2F6}" type="sibTrans" cxnId="{4A2FC00A-2F00-450D-AA6E-60C505C624B7}">
      <dgm:prSet/>
      <dgm:spPr/>
      <dgm:t>
        <a:bodyPr/>
        <a:lstStyle/>
        <a:p>
          <a:endParaRPr lang="en-US"/>
        </a:p>
      </dgm:t>
    </dgm:pt>
    <dgm:pt modelId="{7EA430FA-C3D6-4CCA-B9DE-072046CA541C}">
      <dgm:prSet/>
      <dgm:spPr/>
      <dgm:t>
        <a:bodyPr/>
        <a:lstStyle/>
        <a:p>
          <a:r>
            <a:rPr lang="en-US"/>
            <a:t>Want to rank systems</a:t>
          </a:r>
        </a:p>
      </dgm:t>
    </dgm:pt>
    <dgm:pt modelId="{8FF342E6-AFF3-46D5-AE50-0ADFF39E1638}" type="parTrans" cxnId="{505C6FFF-BCB8-46ED-BE56-5D71FF3DFF0B}">
      <dgm:prSet/>
      <dgm:spPr/>
      <dgm:t>
        <a:bodyPr/>
        <a:lstStyle/>
        <a:p>
          <a:endParaRPr lang="en-US"/>
        </a:p>
      </dgm:t>
    </dgm:pt>
    <dgm:pt modelId="{AF54B4D7-4332-4480-A364-F93F3632F915}" type="sibTrans" cxnId="{505C6FFF-BCB8-46ED-BE56-5D71FF3DFF0B}">
      <dgm:prSet/>
      <dgm:spPr/>
      <dgm:t>
        <a:bodyPr/>
        <a:lstStyle/>
        <a:p>
          <a:endParaRPr lang="en-US"/>
        </a:p>
      </dgm:t>
    </dgm:pt>
    <dgm:pt modelId="{F3A465DB-C614-444E-BE53-C6C70B2C5908}">
      <dgm:prSet/>
      <dgm:spPr/>
      <dgm:t>
        <a:bodyPr/>
        <a:lstStyle/>
        <a:p>
          <a:r>
            <a:rPr lang="en-US"/>
            <a:t>Want to evaluate incremental changes</a:t>
          </a:r>
        </a:p>
      </dgm:t>
    </dgm:pt>
    <dgm:pt modelId="{4FE8C41E-806E-4285-BC82-BCACAC000C6C}" type="parTrans" cxnId="{A9221B25-7BAB-4704-9DDC-F069B5E5FFBF}">
      <dgm:prSet/>
      <dgm:spPr/>
      <dgm:t>
        <a:bodyPr/>
        <a:lstStyle/>
        <a:p>
          <a:endParaRPr lang="en-US"/>
        </a:p>
      </dgm:t>
    </dgm:pt>
    <dgm:pt modelId="{FA4B5B21-4629-4B7A-9E7A-A2EA4C8FD861}" type="sibTrans" cxnId="{A9221B25-7BAB-4704-9DDC-F069B5E5FFBF}">
      <dgm:prSet/>
      <dgm:spPr/>
      <dgm:t>
        <a:bodyPr/>
        <a:lstStyle/>
        <a:p>
          <a:endParaRPr lang="en-US"/>
        </a:p>
      </dgm:t>
    </dgm:pt>
    <dgm:pt modelId="{611F7166-96D5-4D97-BCCF-BF428FDD0614}">
      <dgm:prSet/>
      <dgm:spPr/>
      <dgm:t>
        <a:bodyPr/>
        <a:lstStyle/>
        <a:p>
          <a:r>
            <a:rPr lang="en-US"/>
            <a:t>What to make scientific claims</a:t>
          </a:r>
        </a:p>
      </dgm:t>
    </dgm:pt>
    <dgm:pt modelId="{7B2AE219-5E86-4AFF-86F6-F5BD47242EED}" type="parTrans" cxnId="{07A65B20-B8EA-411E-8ED3-4900BA314FBC}">
      <dgm:prSet/>
      <dgm:spPr/>
      <dgm:t>
        <a:bodyPr/>
        <a:lstStyle/>
        <a:p>
          <a:endParaRPr lang="en-US"/>
        </a:p>
      </dgm:t>
    </dgm:pt>
    <dgm:pt modelId="{E8775999-3300-41FB-8005-63661FED6273}" type="sibTrans" cxnId="{07A65B20-B8EA-411E-8ED3-4900BA314FBC}">
      <dgm:prSet/>
      <dgm:spPr/>
      <dgm:t>
        <a:bodyPr/>
        <a:lstStyle/>
        <a:p>
          <a:endParaRPr lang="en-US"/>
        </a:p>
      </dgm:t>
    </dgm:pt>
    <dgm:pt modelId="{59CF1CE1-C5C5-46B2-B2B4-42904AD056B0}">
      <dgm:prSet/>
      <dgm:spPr/>
      <dgm:t>
        <a:bodyPr/>
        <a:lstStyle/>
        <a:p>
          <a:pPr>
            <a:defRPr b="1"/>
          </a:pPr>
          <a:r>
            <a:rPr lang="en-US"/>
            <a:t>How not to do it</a:t>
          </a:r>
        </a:p>
      </dgm:t>
    </dgm:pt>
    <dgm:pt modelId="{F756D30A-2A96-4665-8A7D-DCBF05BEC769}" type="parTrans" cxnId="{7CC25820-3A55-458E-95F4-50AA864531CD}">
      <dgm:prSet/>
      <dgm:spPr/>
      <dgm:t>
        <a:bodyPr/>
        <a:lstStyle/>
        <a:p>
          <a:endParaRPr lang="en-US"/>
        </a:p>
      </dgm:t>
    </dgm:pt>
    <dgm:pt modelId="{CF01C55D-9F99-47F7-A2AC-040D9A2367D0}" type="sibTrans" cxnId="{7CC25820-3A55-458E-95F4-50AA864531CD}">
      <dgm:prSet/>
      <dgm:spPr/>
      <dgm:t>
        <a:bodyPr/>
        <a:lstStyle/>
        <a:p>
          <a:endParaRPr lang="en-US"/>
        </a:p>
      </dgm:t>
    </dgm:pt>
    <dgm:pt modelId="{D9896957-3DA4-4B2E-8772-8B14547DF87D}">
      <dgm:prSet/>
      <dgm:spPr/>
      <dgm:t>
        <a:bodyPr/>
        <a:lstStyle/>
        <a:p>
          <a:r>
            <a:rPr lang="en-US"/>
            <a:t>“Back translation”</a:t>
          </a:r>
        </a:p>
      </dgm:t>
    </dgm:pt>
    <dgm:pt modelId="{DC491431-4462-4669-8BBC-3F05FED7BDBE}" type="parTrans" cxnId="{F92556E1-7F0C-45F3-8FC5-C28D9BBCA0A6}">
      <dgm:prSet/>
      <dgm:spPr/>
      <dgm:t>
        <a:bodyPr/>
        <a:lstStyle/>
        <a:p>
          <a:endParaRPr lang="en-US"/>
        </a:p>
      </dgm:t>
    </dgm:pt>
    <dgm:pt modelId="{544E9401-5F3E-4C07-BC04-4F1EEC497A5D}" type="sibTrans" cxnId="{F92556E1-7F0C-45F3-8FC5-C28D9BBCA0A6}">
      <dgm:prSet/>
      <dgm:spPr/>
      <dgm:t>
        <a:bodyPr/>
        <a:lstStyle/>
        <a:p>
          <a:endParaRPr lang="en-US"/>
        </a:p>
      </dgm:t>
    </dgm:pt>
    <dgm:pt modelId="{D6366225-568D-4EB6-BB9E-479E4046E10F}">
      <dgm:prSet/>
      <dgm:spPr/>
      <dgm:t>
        <a:bodyPr/>
        <a:lstStyle/>
        <a:p>
          <a:r>
            <a:rPr lang="en-US"/>
            <a:t>The vodka is not good</a:t>
          </a:r>
        </a:p>
      </dgm:t>
    </dgm:pt>
    <dgm:pt modelId="{5BE3E98E-F1AA-4D87-BF51-33FF371382FE}" type="parTrans" cxnId="{2DD1CF06-031D-4BED-8FBA-70B819EA33C9}">
      <dgm:prSet/>
      <dgm:spPr/>
      <dgm:t>
        <a:bodyPr/>
        <a:lstStyle/>
        <a:p>
          <a:endParaRPr lang="en-US"/>
        </a:p>
      </dgm:t>
    </dgm:pt>
    <dgm:pt modelId="{27583581-4797-48E0-846E-EAD37415D594}" type="sibTrans" cxnId="{2DD1CF06-031D-4BED-8FBA-70B819EA33C9}">
      <dgm:prSet/>
      <dgm:spPr/>
      <dgm:t>
        <a:bodyPr/>
        <a:lstStyle/>
        <a:p>
          <a:endParaRPr lang="en-US"/>
        </a:p>
      </dgm:t>
    </dgm:pt>
    <dgm:pt modelId="{2CFC8CFE-7353-0E45-A5DD-C4DADDC77724}" type="pres">
      <dgm:prSet presAssocID="{2A70A087-241F-4E80-BCAA-1D0D7B358496}" presName="linear" presStyleCnt="0">
        <dgm:presLayoutVars>
          <dgm:dir/>
          <dgm:animLvl val="lvl"/>
          <dgm:resizeHandles val="exact"/>
        </dgm:presLayoutVars>
      </dgm:prSet>
      <dgm:spPr/>
    </dgm:pt>
    <dgm:pt modelId="{8F0AA969-E69B-644F-B829-EE265D6E5F65}" type="pres">
      <dgm:prSet presAssocID="{D1A7D20C-7844-4C3E-B49C-FFF23A15016F}" presName="parentLin" presStyleCnt="0"/>
      <dgm:spPr/>
    </dgm:pt>
    <dgm:pt modelId="{EC7C28F8-5863-9345-B379-C502568B379E}" type="pres">
      <dgm:prSet presAssocID="{D1A7D20C-7844-4C3E-B49C-FFF23A15016F}" presName="parentLeftMargin" presStyleLbl="node1" presStyleIdx="0" presStyleCnt="2"/>
      <dgm:spPr/>
    </dgm:pt>
    <dgm:pt modelId="{B6C65DCB-5905-CC48-9741-B6E791F7596A}" type="pres">
      <dgm:prSet presAssocID="{D1A7D20C-7844-4C3E-B49C-FFF23A15016F}" presName="parentText" presStyleLbl="node1" presStyleIdx="0" presStyleCnt="2">
        <dgm:presLayoutVars>
          <dgm:chMax val="0"/>
          <dgm:bulletEnabled val="1"/>
        </dgm:presLayoutVars>
      </dgm:prSet>
      <dgm:spPr/>
    </dgm:pt>
    <dgm:pt modelId="{93F79428-222A-B14D-B616-346342CE80A8}" type="pres">
      <dgm:prSet presAssocID="{D1A7D20C-7844-4C3E-B49C-FFF23A15016F}" presName="negativeSpace" presStyleCnt="0"/>
      <dgm:spPr/>
    </dgm:pt>
    <dgm:pt modelId="{93AFE1A4-8414-4F43-8CA1-01783FDF19A4}" type="pres">
      <dgm:prSet presAssocID="{D1A7D20C-7844-4C3E-B49C-FFF23A15016F}" presName="childText" presStyleLbl="conFgAcc1" presStyleIdx="0" presStyleCnt="2">
        <dgm:presLayoutVars>
          <dgm:bulletEnabled val="1"/>
        </dgm:presLayoutVars>
      </dgm:prSet>
      <dgm:spPr/>
    </dgm:pt>
    <dgm:pt modelId="{486F881A-5DB6-7540-8C52-2554C13E8601}" type="pres">
      <dgm:prSet presAssocID="{BD915123-1D13-4D61-B9E8-515B42D3D2F6}" presName="spaceBetweenRectangles" presStyleCnt="0"/>
      <dgm:spPr/>
    </dgm:pt>
    <dgm:pt modelId="{7D2F0BC6-9936-2F47-A9A0-7F031C5EB4BC}" type="pres">
      <dgm:prSet presAssocID="{59CF1CE1-C5C5-46B2-B2B4-42904AD056B0}" presName="parentLin" presStyleCnt="0"/>
      <dgm:spPr/>
    </dgm:pt>
    <dgm:pt modelId="{0270068B-30D3-C64A-88BE-E7306D5A436C}" type="pres">
      <dgm:prSet presAssocID="{59CF1CE1-C5C5-46B2-B2B4-42904AD056B0}" presName="parentLeftMargin" presStyleLbl="node1" presStyleIdx="0" presStyleCnt="2"/>
      <dgm:spPr/>
    </dgm:pt>
    <dgm:pt modelId="{C3E4DBB3-AA6A-3946-9AB8-65570B569475}" type="pres">
      <dgm:prSet presAssocID="{59CF1CE1-C5C5-46B2-B2B4-42904AD056B0}" presName="parentText" presStyleLbl="node1" presStyleIdx="1" presStyleCnt="2">
        <dgm:presLayoutVars>
          <dgm:chMax val="0"/>
          <dgm:bulletEnabled val="1"/>
        </dgm:presLayoutVars>
      </dgm:prSet>
      <dgm:spPr/>
    </dgm:pt>
    <dgm:pt modelId="{3D5E2576-54DB-2B40-AF9A-5828C290F8EE}" type="pres">
      <dgm:prSet presAssocID="{59CF1CE1-C5C5-46B2-B2B4-42904AD056B0}" presName="negativeSpace" presStyleCnt="0"/>
      <dgm:spPr/>
    </dgm:pt>
    <dgm:pt modelId="{C0A757AD-D290-C446-8167-563D3115A63A}" type="pres">
      <dgm:prSet presAssocID="{59CF1CE1-C5C5-46B2-B2B4-42904AD056B0}" presName="childText" presStyleLbl="conFgAcc1" presStyleIdx="1" presStyleCnt="2">
        <dgm:presLayoutVars>
          <dgm:bulletEnabled val="1"/>
        </dgm:presLayoutVars>
      </dgm:prSet>
      <dgm:spPr/>
    </dgm:pt>
  </dgm:ptLst>
  <dgm:cxnLst>
    <dgm:cxn modelId="{2DD1CF06-031D-4BED-8FBA-70B819EA33C9}" srcId="{59CF1CE1-C5C5-46B2-B2B4-42904AD056B0}" destId="{D6366225-568D-4EB6-BB9E-479E4046E10F}" srcOrd="1" destOrd="0" parTransId="{5BE3E98E-F1AA-4D87-BF51-33FF371382FE}" sibTransId="{27583581-4797-48E0-846E-EAD37415D594}"/>
    <dgm:cxn modelId="{4A2FC00A-2F00-450D-AA6E-60C505C624B7}" srcId="{2A70A087-241F-4E80-BCAA-1D0D7B358496}" destId="{D1A7D20C-7844-4C3E-B49C-FFF23A15016F}" srcOrd="0" destOrd="0" parTransId="{87F96422-F6DC-4A6C-8244-55FB6241BAE9}" sibTransId="{BD915123-1D13-4D61-B9E8-515B42D3D2F6}"/>
    <dgm:cxn modelId="{F7699F0C-0E92-B94E-83E7-4743A9052F87}" type="presOf" srcId="{F3A465DB-C614-444E-BE53-C6C70B2C5908}" destId="{93AFE1A4-8414-4F43-8CA1-01783FDF19A4}" srcOrd="0" destOrd="1" presId="urn:microsoft.com/office/officeart/2005/8/layout/list1"/>
    <dgm:cxn modelId="{7CC25820-3A55-458E-95F4-50AA864531CD}" srcId="{2A70A087-241F-4E80-BCAA-1D0D7B358496}" destId="{59CF1CE1-C5C5-46B2-B2B4-42904AD056B0}" srcOrd="1" destOrd="0" parTransId="{F756D30A-2A96-4665-8A7D-DCBF05BEC769}" sibTransId="{CF01C55D-9F99-47F7-A2AC-040D9A2367D0}"/>
    <dgm:cxn modelId="{07A65B20-B8EA-411E-8ED3-4900BA314FBC}" srcId="{D1A7D20C-7844-4C3E-B49C-FFF23A15016F}" destId="{611F7166-96D5-4D97-BCCF-BF428FDD0614}" srcOrd="2" destOrd="0" parTransId="{7B2AE219-5E86-4AFF-86F6-F5BD47242EED}" sibTransId="{E8775999-3300-41FB-8005-63661FED6273}"/>
    <dgm:cxn modelId="{A9221B25-7BAB-4704-9DDC-F069B5E5FFBF}" srcId="{D1A7D20C-7844-4C3E-B49C-FFF23A15016F}" destId="{F3A465DB-C614-444E-BE53-C6C70B2C5908}" srcOrd="1" destOrd="0" parTransId="{4FE8C41E-806E-4285-BC82-BCACAC000C6C}" sibTransId="{FA4B5B21-4629-4B7A-9E7A-A2EA4C8FD861}"/>
    <dgm:cxn modelId="{977CC83A-C139-F04A-A2EB-E2CC84274DBB}" type="presOf" srcId="{611F7166-96D5-4D97-BCCF-BF428FDD0614}" destId="{93AFE1A4-8414-4F43-8CA1-01783FDF19A4}" srcOrd="0" destOrd="2" presId="urn:microsoft.com/office/officeart/2005/8/layout/list1"/>
    <dgm:cxn modelId="{3982013D-8B7D-044E-ACD8-A85005C2EE76}" type="presOf" srcId="{59CF1CE1-C5C5-46B2-B2B4-42904AD056B0}" destId="{0270068B-30D3-C64A-88BE-E7306D5A436C}" srcOrd="0" destOrd="0" presId="urn:microsoft.com/office/officeart/2005/8/layout/list1"/>
    <dgm:cxn modelId="{D0838A43-7C5B-4949-83FD-8F9B2E86CEEA}" type="presOf" srcId="{D1A7D20C-7844-4C3E-B49C-FFF23A15016F}" destId="{B6C65DCB-5905-CC48-9741-B6E791F7596A}" srcOrd="1" destOrd="0" presId="urn:microsoft.com/office/officeart/2005/8/layout/list1"/>
    <dgm:cxn modelId="{2B1B0946-1015-9D42-B0F2-4E9C42E8B142}" type="presOf" srcId="{59CF1CE1-C5C5-46B2-B2B4-42904AD056B0}" destId="{C3E4DBB3-AA6A-3946-9AB8-65570B569475}" srcOrd="1" destOrd="0" presId="urn:microsoft.com/office/officeart/2005/8/layout/list1"/>
    <dgm:cxn modelId="{BBD81248-7AA5-414D-844B-3A18C97F0977}" type="presOf" srcId="{2A70A087-241F-4E80-BCAA-1D0D7B358496}" destId="{2CFC8CFE-7353-0E45-A5DD-C4DADDC77724}" srcOrd="0" destOrd="0" presId="urn:microsoft.com/office/officeart/2005/8/layout/list1"/>
    <dgm:cxn modelId="{DB425475-C587-8542-9D98-5D45D99F16BB}" type="presOf" srcId="{D9896957-3DA4-4B2E-8772-8B14547DF87D}" destId="{C0A757AD-D290-C446-8167-563D3115A63A}" srcOrd="0" destOrd="0" presId="urn:microsoft.com/office/officeart/2005/8/layout/list1"/>
    <dgm:cxn modelId="{97200184-BC08-6445-9FD2-24FA140D3F67}" type="presOf" srcId="{D6366225-568D-4EB6-BB9E-479E4046E10F}" destId="{C0A757AD-D290-C446-8167-563D3115A63A}" srcOrd="0" destOrd="1" presId="urn:microsoft.com/office/officeart/2005/8/layout/list1"/>
    <dgm:cxn modelId="{93EC0D85-1427-7B41-966D-F5C86F27DF9B}" type="presOf" srcId="{D1A7D20C-7844-4C3E-B49C-FFF23A15016F}" destId="{EC7C28F8-5863-9345-B379-C502568B379E}" srcOrd="0" destOrd="0" presId="urn:microsoft.com/office/officeart/2005/8/layout/list1"/>
    <dgm:cxn modelId="{C28547E0-A78C-A249-8889-9FF5082FCF38}" type="presOf" srcId="{7EA430FA-C3D6-4CCA-B9DE-072046CA541C}" destId="{93AFE1A4-8414-4F43-8CA1-01783FDF19A4}" srcOrd="0" destOrd="0" presId="urn:microsoft.com/office/officeart/2005/8/layout/list1"/>
    <dgm:cxn modelId="{F92556E1-7F0C-45F3-8FC5-C28D9BBCA0A6}" srcId="{59CF1CE1-C5C5-46B2-B2B4-42904AD056B0}" destId="{D9896957-3DA4-4B2E-8772-8B14547DF87D}" srcOrd="0" destOrd="0" parTransId="{DC491431-4462-4669-8BBC-3F05FED7BDBE}" sibTransId="{544E9401-5F3E-4C07-BC04-4F1EEC497A5D}"/>
    <dgm:cxn modelId="{505C6FFF-BCB8-46ED-BE56-5D71FF3DFF0B}" srcId="{D1A7D20C-7844-4C3E-B49C-FFF23A15016F}" destId="{7EA430FA-C3D6-4CCA-B9DE-072046CA541C}" srcOrd="0" destOrd="0" parTransId="{8FF342E6-AFF3-46D5-AE50-0ADFF39E1638}" sibTransId="{AF54B4D7-4332-4480-A364-F93F3632F915}"/>
    <dgm:cxn modelId="{EACA1351-E10D-DF48-A224-75941A55FA3F}" type="presParOf" srcId="{2CFC8CFE-7353-0E45-A5DD-C4DADDC77724}" destId="{8F0AA969-E69B-644F-B829-EE265D6E5F65}" srcOrd="0" destOrd="0" presId="urn:microsoft.com/office/officeart/2005/8/layout/list1"/>
    <dgm:cxn modelId="{D1421E8F-98D3-C549-AD4E-1EEE6150629C}" type="presParOf" srcId="{8F0AA969-E69B-644F-B829-EE265D6E5F65}" destId="{EC7C28F8-5863-9345-B379-C502568B379E}" srcOrd="0" destOrd="0" presId="urn:microsoft.com/office/officeart/2005/8/layout/list1"/>
    <dgm:cxn modelId="{9A3147FB-A538-D448-A040-247035175A97}" type="presParOf" srcId="{8F0AA969-E69B-644F-B829-EE265D6E5F65}" destId="{B6C65DCB-5905-CC48-9741-B6E791F7596A}" srcOrd="1" destOrd="0" presId="urn:microsoft.com/office/officeart/2005/8/layout/list1"/>
    <dgm:cxn modelId="{304B71B4-7D6B-9040-A326-474629190CFD}" type="presParOf" srcId="{2CFC8CFE-7353-0E45-A5DD-C4DADDC77724}" destId="{93F79428-222A-B14D-B616-346342CE80A8}" srcOrd="1" destOrd="0" presId="urn:microsoft.com/office/officeart/2005/8/layout/list1"/>
    <dgm:cxn modelId="{4809781A-B084-FA41-B280-E839F7C1C8CE}" type="presParOf" srcId="{2CFC8CFE-7353-0E45-A5DD-C4DADDC77724}" destId="{93AFE1A4-8414-4F43-8CA1-01783FDF19A4}" srcOrd="2" destOrd="0" presId="urn:microsoft.com/office/officeart/2005/8/layout/list1"/>
    <dgm:cxn modelId="{33F108B8-AB0B-EA47-86A0-62A8F382BC9E}" type="presParOf" srcId="{2CFC8CFE-7353-0E45-A5DD-C4DADDC77724}" destId="{486F881A-5DB6-7540-8C52-2554C13E8601}" srcOrd="3" destOrd="0" presId="urn:microsoft.com/office/officeart/2005/8/layout/list1"/>
    <dgm:cxn modelId="{306093F8-45A0-EB48-B4DD-F7AB0DC9F1FA}" type="presParOf" srcId="{2CFC8CFE-7353-0E45-A5DD-C4DADDC77724}" destId="{7D2F0BC6-9936-2F47-A9A0-7F031C5EB4BC}" srcOrd="4" destOrd="0" presId="urn:microsoft.com/office/officeart/2005/8/layout/list1"/>
    <dgm:cxn modelId="{EA1F40E8-4C27-FB43-BA52-14D3F13C4D51}" type="presParOf" srcId="{7D2F0BC6-9936-2F47-A9A0-7F031C5EB4BC}" destId="{0270068B-30D3-C64A-88BE-E7306D5A436C}" srcOrd="0" destOrd="0" presId="urn:microsoft.com/office/officeart/2005/8/layout/list1"/>
    <dgm:cxn modelId="{4762F41B-1225-A94A-8FA3-E7FD01C6069A}" type="presParOf" srcId="{7D2F0BC6-9936-2F47-A9A0-7F031C5EB4BC}" destId="{C3E4DBB3-AA6A-3946-9AB8-65570B569475}" srcOrd="1" destOrd="0" presId="urn:microsoft.com/office/officeart/2005/8/layout/list1"/>
    <dgm:cxn modelId="{3B43248F-EAB5-CD49-B2C6-2D573DEEE28C}" type="presParOf" srcId="{2CFC8CFE-7353-0E45-A5DD-C4DADDC77724}" destId="{3D5E2576-54DB-2B40-AF9A-5828C290F8EE}" srcOrd="5" destOrd="0" presId="urn:microsoft.com/office/officeart/2005/8/layout/list1"/>
    <dgm:cxn modelId="{5F58C6AF-81F9-DD45-999D-12287FF554D0}" type="presParOf" srcId="{2CFC8CFE-7353-0E45-A5DD-C4DADDC77724}" destId="{C0A757AD-D290-C446-8167-563D3115A63A}"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51BA11B-F988-4184-8C43-F33C5C3B5AEB}"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3F827F4D-71A6-4B1F-9FB3-90002A5DE90C}">
      <dgm:prSet/>
      <dgm:spPr/>
      <dgm:t>
        <a:bodyPr/>
        <a:lstStyle/>
        <a:p>
          <a:pPr>
            <a:defRPr b="1"/>
          </a:pPr>
          <a:r>
            <a:rPr lang="en-US"/>
            <a:t>Human evaluation is</a:t>
          </a:r>
        </a:p>
      </dgm:t>
    </dgm:pt>
    <dgm:pt modelId="{78BEDCE9-07E6-4D95-8CAF-D75B7308F735}" type="parTrans" cxnId="{46C66C91-3ED6-47E9-BA70-70ED2279FDB0}">
      <dgm:prSet/>
      <dgm:spPr/>
      <dgm:t>
        <a:bodyPr/>
        <a:lstStyle/>
        <a:p>
          <a:endParaRPr lang="en-US"/>
        </a:p>
      </dgm:t>
    </dgm:pt>
    <dgm:pt modelId="{7B9B6304-DA2A-4715-9342-44EBF5EC8276}" type="sibTrans" cxnId="{46C66C91-3ED6-47E9-BA70-70ED2279FDB0}">
      <dgm:prSet/>
      <dgm:spPr/>
      <dgm:t>
        <a:bodyPr/>
        <a:lstStyle/>
        <a:p>
          <a:endParaRPr lang="en-US"/>
        </a:p>
      </dgm:t>
    </dgm:pt>
    <dgm:pt modelId="{9B92A1F1-FBDA-4FE0-B986-D2EE6BF58680}">
      <dgm:prSet/>
      <dgm:spPr/>
      <dgm:t>
        <a:bodyPr/>
        <a:lstStyle/>
        <a:p>
          <a:r>
            <a:rPr lang="en-US"/>
            <a:t>Ultimately what we're interested in, but</a:t>
          </a:r>
        </a:p>
      </dgm:t>
    </dgm:pt>
    <dgm:pt modelId="{76D43EB0-8B40-48E5-9152-DB29D06F68A5}" type="parTrans" cxnId="{60211E4F-79E5-4A69-9BA0-B21C7DE4119C}">
      <dgm:prSet/>
      <dgm:spPr/>
      <dgm:t>
        <a:bodyPr/>
        <a:lstStyle/>
        <a:p>
          <a:endParaRPr lang="en-US"/>
        </a:p>
      </dgm:t>
    </dgm:pt>
    <dgm:pt modelId="{4428F365-E344-42D8-80E8-7AABEED0C6B4}" type="sibTrans" cxnId="{60211E4F-79E5-4A69-9BA0-B21C7DE4119C}">
      <dgm:prSet/>
      <dgm:spPr/>
      <dgm:t>
        <a:bodyPr/>
        <a:lstStyle/>
        <a:p>
          <a:endParaRPr lang="en-US"/>
        </a:p>
      </dgm:t>
    </dgm:pt>
    <dgm:pt modelId="{2D8363ED-8E29-4DF9-87A2-070B7DB1C2CD}">
      <dgm:prSet/>
      <dgm:spPr/>
      <dgm:t>
        <a:bodyPr/>
        <a:lstStyle/>
        <a:p>
          <a:r>
            <a:rPr lang="en-US"/>
            <a:t>Very time consuming</a:t>
          </a:r>
        </a:p>
      </dgm:t>
    </dgm:pt>
    <dgm:pt modelId="{1B1B2249-C5F3-458F-B8A8-0D47B8369E88}" type="parTrans" cxnId="{A273F4AF-FB1A-4F2A-BF98-BAC6C5F5B5DA}">
      <dgm:prSet/>
      <dgm:spPr/>
      <dgm:t>
        <a:bodyPr/>
        <a:lstStyle/>
        <a:p>
          <a:endParaRPr lang="en-US"/>
        </a:p>
      </dgm:t>
    </dgm:pt>
    <dgm:pt modelId="{6C09E634-2E9D-4E78-B490-3DBDB20B5EF5}" type="sibTrans" cxnId="{A273F4AF-FB1A-4F2A-BF98-BAC6C5F5B5DA}">
      <dgm:prSet/>
      <dgm:spPr/>
      <dgm:t>
        <a:bodyPr/>
        <a:lstStyle/>
        <a:p>
          <a:endParaRPr lang="en-US"/>
        </a:p>
      </dgm:t>
    </dgm:pt>
    <dgm:pt modelId="{BD619D78-F01B-47DE-9FD3-DB7484554EFE}">
      <dgm:prSet/>
      <dgm:spPr/>
      <dgm:t>
        <a:bodyPr/>
        <a:lstStyle/>
        <a:p>
          <a:r>
            <a:rPr lang="en-US"/>
            <a:t>Not re-usable </a:t>
          </a:r>
        </a:p>
      </dgm:t>
    </dgm:pt>
    <dgm:pt modelId="{1465EDDA-8022-48A9-B5AB-5AF765850EE1}" type="parTrans" cxnId="{D8B64654-34AE-4632-88D2-EFB60318FA05}">
      <dgm:prSet/>
      <dgm:spPr/>
      <dgm:t>
        <a:bodyPr/>
        <a:lstStyle/>
        <a:p>
          <a:endParaRPr lang="en-US"/>
        </a:p>
      </dgm:t>
    </dgm:pt>
    <dgm:pt modelId="{5033E0DD-08C2-40DA-B93F-636653B6D000}" type="sibTrans" cxnId="{D8B64654-34AE-4632-88D2-EFB60318FA05}">
      <dgm:prSet/>
      <dgm:spPr/>
      <dgm:t>
        <a:bodyPr/>
        <a:lstStyle/>
        <a:p>
          <a:endParaRPr lang="en-US"/>
        </a:p>
      </dgm:t>
    </dgm:pt>
    <dgm:pt modelId="{B87C4830-BA19-4613-971C-8AF9DF130C08}">
      <dgm:prSet/>
      <dgm:spPr/>
      <dgm:t>
        <a:bodyPr/>
        <a:lstStyle/>
        <a:p>
          <a:pPr>
            <a:defRPr b="1"/>
          </a:pPr>
          <a:r>
            <a:rPr lang="en-US"/>
            <a:t>Automatic evaluation is</a:t>
          </a:r>
        </a:p>
      </dgm:t>
    </dgm:pt>
    <dgm:pt modelId="{BEA5B4D3-70E1-4626-A325-084729598D5C}" type="parTrans" cxnId="{36A11601-A64F-4E57-B294-20242C68CAD4}">
      <dgm:prSet/>
      <dgm:spPr/>
      <dgm:t>
        <a:bodyPr/>
        <a:lstStyle/>
        <a:p>
          <a:endParaRPr lang="en-US"/>
        </a:p>
      </dgm:t>
    </dgm:pt>
    <dgm:pt modelId="{16B52D7B-6C07-496B-8425-3BA0EBCB67C8}" type="sibTrans" cxnId="{36A11601-A64F-4E57-B294-20242C68CAD4}">
      <dgm:prSet/>
      <dgm:spPr/>
      <dgm:t>
        <a:bodyPr/>
        <a:lstStyle/>
        <a:p>
          <a:endParaRPr lang="en-US"/>
        </a:p>
      </dgm:t>
    </dgm:pt>
    <dgm:pt modelId="{427056F3-AD4C-4CF8-8317-63868DC23EEC}">
      <dgm:prSet/>
      <dgm:spPr/>
      <dgm:t>
        <a:bodyPr/>
        <a:lstStyle/>
        <a:p>
          <a:r>
            <a:rPr lang="en-US"/>
            <a:t>Cheap and reusable, but</a:t>
          </a:r>
        </a:p>
      </dgm:t>
    </dgm:pt>
    <dgm:pt modelId="{851AE18A-E4D4-40CA-9D68-E65F9F85033D}" type="parTrans" cxnId="{F998ED04-9F7F-4190-BA14-E99FFD8E8CE4}">
      <dgm:prSet/>
      <dgm:spPr/>
      <dgm:t>
        <a:bodyPr/>
        <a:lstStyle/>
        <a:p>
          <a:endParaRPr lang="en-US"/>
        </a:p>
      </dgm:t>
    </dgm:pt>
    <dgm:pt modelId="{04EFE7F7-3F1D-4556-8320-A0BF6EEFC292}" type="sibTrans" cxnId="{F998ED04-9F7F-4190-BA14-E99FFD8E8CE4}">
      <dgm:prSet/>
      <dgm:spPr/>
      <dgm:t>
        <a:bodyPr/>
        <a:lstStyle/>
        <a:p>
          <a:endParaRPr lang="en-US"/>
        </a:p>
      </dgm:t>
    </dgm:pt>
    <dgm:pt modelId="{DE462DB5-DB1A-4FA0-93E8-EAF384276479}">
      <dgm:prSet/>
      <dgm:spPr/>
      <dgm:t>
        <a:bodyPr/>
        <a:lstStyle/>
        <a:p>
          <a:r>
            <a:rPr lang="en-US"/>
            <a:t>Not necessarily reliable</a:t>
          </a:r>
        </a:p>
      </dgm:t>
    </dgm:pt>
    <dgm:pt modelId="{7E3EDC9B-99DA-447E-AA98-7C88A273BB56}" type="parTrans" cxnId="{40539472-D02D-4E57-B0A2-F4A463D235F9}">
      <dgm:prSet/>
      <dgm:spPr/>
      <dgm:t>
        <a:bodyPr/>
        <a:lstStyle/>
        <a:p>
          <a:endParaRPr lang="en-US"/>
        </a:p>
      </dgm:t>
    </dgm:pt>
    <dgm:pt modelId="{A7852769-0565-40E1-902F-023576616EBE}" type="sibTrans" cxnId="{40539472-D02D-4E57-B0A2-F4A463D235F9}">
      <dgm:prSet/>
      <dgm:spPr/>
      <dgm:t>
        <a:bodyPr/>
        <a:lstStyle/>
        <a:p>
          <a:endParaRPr lang="en-US"/>
        </a:p>
      </dgm:t>
    </dgm:pt>
    <dgm:pt modelId="{50071266-95BC-334A-B627-CCA2EBAB56F5}" type="pres">
      <dgm:prSet presAssocID="{D51BA11B-F988-4184-8C43-F33C5C3B5AEB}" presName="linear" presStyleCnt="0">
        <dgm:presLayoutVars>
          <dgm:dir/>
          <dgm:animLvl val="lvl"/>
          <dgm:resizeHandles val="exact"/>
        </dgm:presLayoutVars>
      </dgm:prSet>
      <dgm:spPr/>
    </dgm:pt>
    <dgm:pt modelId="{CB1103B6-48D7-464C-9A18-0009AEF87AD3}" type="pres">
      <dgm:prSet presAssocID="{3F827F4D-71A6-4B1F-9FB3-90002A5DE90C}" presName="parentLin" presStyleCnt="0"/>
      <dgm:spPr/>
    </dgm:pt>
    <dgm:pt modelId="{C13719B6-72A1-F34F-85FC-2F810340366F}" type="pres">
      <dgm:prSet presAssocID="{3F827F4D-71A6-4B1F-9FB3-90002A5DE90C}" presName="parentLeftMargin" presStyleLbl="node1" presStyleIdx="0" presStyleCnt="2"/>
      <dgm:spPr/>
    </dgm:pt>
    <dgm:pt modelId="{93E4E2AE-1BBF-6F4F-A041-3B3BC6097315}" type="pres">
      <dgm:prSet presAssocID="{3F827F4D-71A6-4B1F-9FB3-90002A5DE90C}" presName="parentText" presStyleLbl="node1" presStyleIdx="0" presStyleCnt="2">
        <dgm:presLayoutVars>
          <dgm:chMax val="0"/>
          <dgm:bulletEnabled val="1"/>
        </dgm:presLayoutVars>
      </dgm:prSet>
      <dgm:spPr/>
    </dgm:pt>
    <dgm:pt modelId="{DFDE3B09-4B93-7244-A7CE-F6FA79788A8C}" type="pres">
      <dgm:prSet presAssocID="{3F827F4D-71A6-4B1F-9FB3-90002A5DE90C}" presName="negativeSpace" presStyleCnt="0"/>
      <dgm:spPr/>
    </dgm:pt>
    <dgm:pt modelId="{62B10FB3-3565-A146-9DB7-252E653A435E}" type="pres">
      <dgm:prSet presAssocID="{3F827F4D-71A6-4B1F-9FB3-90002A5DE90C}" presName="childText" presStyleLbl="conFgAcc1" presStyleIdx="0" presStyleCnt="2">
        <dgm:presLayoutVars>
          <dgm:bulletEnabled val="1"/>
        </dgm:presLayoutVars>
      </dgm:prSet>
      <dgm:spPr/>
    </dgm:pt>
    <dgm:pt modelId="{66F39D87-3EFB-7A4A-96E9-F0ED5DFFBB3A}" type="pres">
      <dgm:prSet presAssocID="{7B9B6304-DA2A-4715-9342-44EBF5EC8276}" presName="spaceBetweenRectangles" presStyleCnt="0"/>
      <dgm:spPr/>
    </dgm:pt>
    <dgm:pt modelId="{230B2D8E-4F0E-5641-ADEC-D956409F1517}" type="pres">
      <dgm:prSet presAssocID="{B87C4830-BA19-4613-971C-8AF9DF130C08}" presName="parentLin" presStyleCnt="0"/>
      <dgm:spPr/>
    </dgm:pt>
    <dgm:pt modelId="{6B5C0B76-48CE-2644-A8F5-1BD0BD59C02F}" type="pres">
      <dgm:prSet presAssocID="{B87C4830-BA19-4613-971C-8AF9DF130C08}" presName="parentLeftMargin" presStyleLbl="node1" presStyleIdx="0" presStyleCnt="2"/>
      <dgm:spPr/>
    </dgm:pt>
    <dgm:pt modelId="{44D324C7-DCE5-1944-8F29-02FEE40194A0}" type="pres">
      <dgm:prSet presAssocID="{B87C4830-BA19-4613-971C-8AF9DF130C08}" presName="parentText" presStyleLbl="node1" presStyleIdx="1" presStyleCnt="2">
        <dgm:presLayoutVars>
          <dgm:chMax val="0"/>
          <dgm:bulletEnabled val="1"/>
        </dgm:presLayoutVars>
      </dgm:prSet>
      <dgm:spPr/>
    </dgm:pt>
    <dgm:pt modelId="{A70D7567-6E2D-814D-A759-4F282F2ECCF1}" type="pres">
      <dgm:prSet presAssocID="{B87C4830-BA19-4613-971C-8AF9DF130C08}" presName="negativeSpace" presStyleCnt="0"/>
      <dgm:spPr/>
    </dgm:pt>
    <dgm:pt modelId="{C451BD2C-640B-A44E-B234-269290A04A77}" type="pres">
      <dgm:prSet presAssocID="{B87C4830-BA19-4613-971C-8AF9DF130C08}" presName="childText" presStyleLbl="conFgAcc1" presStyleIdx="1" presStyleCnt="2">
        <dgm:presLayoutVars>
          <dgm:bulletEnabled val="1"/>
        </dgm:presLayoutVars>
      </dgm:prSet>
      <dgm:spPr/>
    </dgm:pt>
  </dgm:ptLst>
  <dgm:cxnLst>
    <dgm:cxn modelId="{36A11601-A64F-4E57-B294-20242C68CAD4}" srcId="{D51BA11B-F988-4184-8C43-F33C5C3B5AEB}" destId="{B87C4830-BA19-4613-971C-8AF9DF130C08}" srcOrd="1" destOrd="0" parTransId="{BEA5B4D3-70E1-4626-A325-084729598D5C}" sibTransId="{16B52D7B-6C07-496B-8425-3BA0EBCB67C8}"/>
    <dgm:cxn modelId="{F998ED04-9F7F-4190-BA14-E99FFD8E8CE4}" srcId="{B87C4830-BA19-4613-971C-8AF9DF130C08}" destId="{427056F3-AD4C-4CF8-8317-63868DC23EEC}" srcOrd="0" destOrd="0" parTransId="{851AE18A-E4D4-40CA-9D68-E65F9F85033D}" sibTransId="{04EFE7F7-3F1D-4556-8320-A0BF6EEFC292}"/>
    <dgm:cxn modelId="{CCEDC912-6938-4A49-A246-D8986C5AF0F4}" type="presOf" srcId="{9B92A1F1-FBDA-4FE0-B986-D2EE6BF58680}" destId="{62B10FB3-3565-A146-9DB7-252E653A435E}" srcOrd="0" destOrd="0" presId="urn:microsoft.com/office/officeart/2005/8/layout/list1"/>
    <dgm:cxn modelId="{E7CA6739-AC92-D94B-A77A-B699F530A81B}" type="presOf" srcId="{427056F3-AD4C-4CF8-8317-63868DC23EEC}" destId="{C451BD2C-640B-A44E-B234-269290A04A77}" srcOrd="0" destOrd="0" presId="urn:microsoft.com/office/officeart/2005/8/layout/list1"/>
    <dgm:cxn modelId="{8C1F9339-82AF-3E44-93BF-3A28472FC8A6}" type="presOf" srcId="{B87C4830-BA19-4613-971C-8AF9DF130C08}" destId="{44D324C7-DCE5-1944-8F29-02FEE40194A0}" srcOrd="1" destOrd="0" presId="urn:microsoft.com/office/officeart/2005/8/layout/list1"/>
    <dgm:cxn modelId="{60211E4F-79E5-4A69-9BA0-B21C7DE4119C}" srcId="{3F827F4D-71A6-4B1F-9FB3-90002A5DE90C}" destId="{9B92A1F1-FBDA-4FE0-B986-D2EE6BF58680}" srcOrd="0" destOrd="0" parTransId="{76D43EB0-8B40-48E5-9152-DB29D06F68A5}" sibTransId="{4428F365-E344-42D8-80E8-7AABEED0C6B4}"/>
    <dgm:cxn modelId="{22276C52-7A63-214A-B3DD-D7B238FA177D}" type="presOf" srcId="{2D8363ED-8E29-4DF9-87A2-070B7DB1C2CD}" destId="{62B10FB3-3565-A146-9DB7-252E653A435E}" srcOrd="0" destOrd="1" presId="urn:microsoft.com/office/officeart/2005/8/layout/list1"/>
    <dgm:cxn modelId="{D8B64654-34AE-4632-88D2-EFB60318FA05}" srcId="{3F827F4D-71A6-4B1F-9FB3-90002A5DE90C}" destId="{BD619D78-F01B-47DE-9FD3-DB7484554EFE}" srcOrd="2" destOrd="0" parTransId="{1465EDDA-8022-48A9-B5AB-5AF765850EE1}" sibTransId="{5033E0DD-08C2-40DA-B93F-636653B6D000}"/>
    <dgm:cxn modelId="{40539472-D02D-4E57-B0A2-F4A463D235F9}" srcId="{B87C4830-BA19-4613-971C-8AF9DF130C08}" destId="{DE462DB5-DB1A-4FA0-93E8-EAF384276479}" srcOrd="1" destOrd="0" parTransId="{7E3EDC9B-99DA-447E-AA98-7C88A273BB56}" sibTransId="{A7852769-0565-40E1-902F-023576616EBE}"/>
    <dgm:cxn modelId="{5584C575-FCF9-9D48-91F5-E2E51D87DD50}" type="presOf" srcId="{BD619D78-F01B-47DE-9FD3-DB7484554EFE}" destId="{62B10FB3-3565-A146-9DB7-252E653A435E}" srcOrd="0" destOrd="2" presId="urn:microsoft.com/office/officeart/2005/8/layout/list1"/>
    <dgm:cxn modelId="{1827308F-0586-5F41-876F-1968F0742BA8}" type="presOf" srcId="{3F827F4D-71A6-4B1F-9FB3-90002A5DE90C}" destId="{93E4E2AE-1BBF-6F4F-A041-3B3BC6097315}" srcOrd="1" destOrd="0" presId="urn:microsoft.com/office/officeart/2005/8/layout/list1"/>
    <dgm:cxn modelId="{46C66C91-3ED6-47E9-BA70-70ED2279FDB0}" srcId="{D51BA11B-F988-4184-8C43-F33C5C3B5AEB}" destId="{3F827F4D-71A6-4B1F-9FB3-90002A5DE90C}" srcOrd="0" destOrd="0" parTransId="{78BEDCE9-07E6-4D95-8CAF-D75B7308F735}" sibTransId="{7B9B6304-DA2A-4715-9342-44EBF5EC8276}"/>
    <dgm:cxn modelId="{7A87139B-41AA-C143-A73D-5140B8C9CBE0}" type="presOf" srcId="{D51BA11B-F988-4184-8C43-F33C5C3B5AEB}" destId="{50071266-95BC-334A-B627-CCA2EBAB56F5}" srcOrd="0" destOrd="0" presId="urn:microsoft.com/office/officeart/2005/8/layout/list1"/>
    <dgm:cxn modelId="{A273F4AF-FB1A-4F2A-BF98-BAC6C5F5B5DA}" srcId="{3F827F4D-71A6-4B1F-9FB3-90002A5DE90C}" destId="{2D8363ED-8E29-4DF9-87A2-070B7DB1C2CD}" srcOrd="1" destOrd="0" parTransId="{1B1B2249-C5F3-458F-B8A8-0D47B8369E88}" sibTransId="{6C09E634-2E9D-4E78-B490-3DBDB20B5EF5}"/>
    <dgm:cxn modelId="{C6267DC5-3438-7644-A0DB-094B44021E5F}" type="presOf" srcId="{B87C4830-BA19-4613-971C-8AF9DF130C08}" destId="{6B5C0B76-48CE-2644-A8F5-1BD0BD59C02F}" srcOrd="0" destOrd="0" presId="urn:microsoft.com/office/officeart/2005/8/layout/list1"/>
    <dgm:cxn modelId="{0F365AD8-7CF7-1F42-9569-9613CC523301}" type="presOf" srcId="{DE462DB5-DB1A-4FA0-93E8-EAF384276479}" destId="{C451BD2C-640B-A44E-B234-269290A04A77}" srcOrd="0" destOrd="1" presId="urn:microsoft.com/office/officeart/2005/8/layout/list1"/>
    <dgm:cxn modelId="{EFCD67EC-FE63-3A43-AC86-294ED6FA72B0}" type="presOf" srcId="{3F827F4D-71A6-4B1F-9FB3-90002A5DE90C}" destId="{C13719B6-72A1-F34F-85FC-2F810340366F}" srcOrd="0" destOrd="0" presId="urn:microsoft.com/office/officeart/2005/8/layout/list1"/>
    <dgm:cxn modelId="{DBE442BA-7A10-FA43-9D94-2D9F2446776E}" type="presParOf" srcId="{50071266-95BC-334A-B627-CCA2EBAB56F5}" destId="{CB1103B6-48D7-464C-9A18-0009AEF87AD3}" srcOrd="0" destOrd="0" presId="urn:microsoft.com/office/officeart/2005/8/layout/list1"/>
    <dgm:cxn modelId="{D0498803-15DB-0D4D-B515-14898AE6CA24}" type="presParOf" srcId="{CB1103B6-48D7-464C-9A18-0009AEF87AD3}" destId="{C13719B6-72A1-F34F-85FC-2F810340366F}" srcOrd="0" destOrd="0" presId="urn:microsoft.com/office/officeart/2005/8/layout/list1"/>
    <dgm:cxn modelId="{90C64011-D3E3-A747-9376-6E3747ED7F80}" type="presParOf" srcId="{CB1103B6-48D7-464C-9A18-0009AEF87AD3}" destId="{93E4E2AE-1BBF-6F4F-A041-3B3BC6097315}" srcOrd="1" destOrd="0" presId="urn:microsoft.com/office/officeart/2005/8/layout/list1"/>
    <dgm:cxn modelId="{9FA60BD2-D99C-7A4C-9F7A-A36870657C36}" type="presParOf" srcId="{50071266-95BC-334A-B627-CCA2EBAB56F5}" destId="{DFDE3B09-4B93-7244-A7CE-F6FA79788A8C}" srcOrd="1" destOrd="0" presId="urn:microsoft.com/office/officeart/2005/8/layout/list1"/>
    <dgm:cxn modelId="{53A7B6D1-2A16-D643-8F42-8ABE4DED847D}" type="presParOf" srcId="{50071266-95BC-334A-B627-CCA2EBAB56F5}" destId="{62B10FB3-3565-A146-9DB7-252E653A435E}" srcOrd="2" destOrd="0" presId="urn:microsoft.com/office/officeart/2005/8/layout/list1"/>
    <dgm:cxn modelId="{C36627D8-AC1A-CB40-9250-29B04706491F}" type="presParOf" srcId="{50071266-95BC-334A-B627-CCA2EBAB56F5}" destId="{66F39D87-3EFB-7A4A-96E9-F0ED5DFFBB3A}" srcOrd="3" destOrd="0" presId="urn:microsoft.com/office/officeart/2005/8/layout/list1"/>
    <dgm:cxn modelId="{37073C76-69AC-5A48-B128-7FFC9B13D79C}" type="presParOf" srcId="{50071266-95BC-334A-B627-CCA2EBAB56F5}" destId="{230B2D8E-4F0E-5641-ADEC-D956409F1517}" srcOrd="4" destOrd="0" presId="urn:microsoft.com/office/officeart/2005/8/layout/list1"/>
    <dgm:cxn modelId="{D59E26DF-E324-0C4D-8AEB-EFA54A0CA6C4}" type="presParOf" srcId="{230B2D8E-4F0E-5641-ADEC-D956409F1517}" destId="{6B5C0B76-48CE-2644-A8F5-1BD0BD59C02F}" srcOrd="0" destOrd="0" presId="urn:microsoft.com/office/officeart/2005/8/layout/list1"/>
    <dgm:cxn modelId="{12FC9429-970B-CB44-840A-52CB7B54D5CF}" type="presParOf" srcId="{230B2D8E-4F0E-5641-ADEC-D956409F1517}" destId="{44D324C7-DCE5-1944-8F29-02FEE40194A0}" srcOrd="1" destOrd="0" presId="urn:microsoft.com/office/officeart/2005/8/layout/list1"/>
    <dgm:cxn modelId="{C4A1B1A0-CE1D-9449-8668-316B2AB182F8}" type="presParOf" srcId="{50071266-95BC-334A-B627-CCA2EBAB56F5}" destId="{A70D7567-6E2D-814D-A759-4F282F2ECCF1}" srcOrd="5" destOrd="0" presId="urn:microsoft.com/office/officeart/2005/8/layout/list1"/>
    <dgm:cxn modelId="{1A83D775-3E87-6847-BDE7-F27CFED3D0AA}" type="presParOf" srcId="{50071266-95BC-334A-B627-CCA2EBAB56F5}" destId="{C451BD2C-640B-A44E-B234-269290A04A77}"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71119A7B-2F80-474B-ACC4-9ADEE50B5F57}" type="doc">
      <dgm:prSet loTypeId="urn:microsoft.com/office/officeart/2018/2/layout/IconVerticalSolidList" loCatId="icon" qsTypeId="urn:microsoft.com/office/officeart/2005/8/quickstyle/simple1" qsCatId="simple" csTypeId="urn:microsoft.com/office/officeart/2018/5/colors/Iconchunking_neutralbg_colorful5" csCatId="colorful" phldr="1"/>
      <dgm:spPr/>
      <dgm:t>
        <a:bodyPr/>
        <a:lstStyle/>
        <a:p>
          <a:endParaRPr lang="en-US"/>
        </a:p>
      </dgm:t>
    </dgm:pt>
    <dgm:pt modelId="{0F5904B9-E9D8-45A4-9378-F1F4D1147877}">
      <dgm:prSet/>
      <dgm:spPr/>
      <dgm:t>
        <a:bodyPr/>
        <a:lstStyle/>
        <a:p>
          <a:r>
            <a:rPr lang="en-US"/>
            <a:t>Comparison against reference translations</a:t>
          </a:r>
        </a:p>
      </dgm:t>
    </dgm:pt>
    <dgm:pt modelId="{1D546ABB-D526-4499-858D-C391F8B70864}" type="parTrans" cxnId="{CD864347-3D41-4675-A38B-3B238B310473}">
      <dgm:prSet/>
      <dgm:spPr/>
      <dgm:t>
        <a:bodyPr/>
        <a:lstStyle/>
        <a:p>
          <a:endParaRPr lang="en-US"/>
        </a:p>
      </dgm:t>
    </dgm:pt>
    <dgm:pt modelId="{FF958A79-9624-492A-A54E-AA9C013D2825}" type="sibTrans" cxnId="{CD864347-3D41-4675-A38B-3B238B310473}">
      <dgm:prSet/>
      <dgm:spPr/>
      <dgm:t>
        <a:bodyPr/>
        <a:lstStyle/>
        <a:p>
          <a:endParaRPr lang="en-US"/>
        </a:p>
      </dgm:t>
    </dgm:pt>
    <dgm:pt modelId="{A08B6093-A4DA-48A7-B1A7-E7E7C06BAA4F}">
      <dgm:prSet/>
      <dgm:spPr/>
      <dgm:t>
        <a:bodyPr/>
        <a:lstStyle/>
        <a:p>
          <a:r>
            <a:rPr lang="en-US"/>
            <a:t>Intuition: closer we get to human translations, the better we're doing</a:t>
          </a:r>
        </a:p>
      </dgm:t>
    </dgm:pt>
    <dgm:pt modelId="{7F4BCD76-CCB5-4D71-B642-BF8944414271}" type="parTrans" cxnId="{B0D15172-6328-425B-8FA0-9C9E1DB32E9F}">
      <dgm:prSet/>
      <dgm:spPr/>
      <dgm:t>
        <a:bodyPr/>
        <a:lstStyle/>
        <a:p>
          <a:endParaRPr lang="en-US"/>
        </a:p>
      </dgm:t>
    </dgm:pt>
    <dgm:pt modelId="{03CFFD56-1022-4AA0-B17A-001AE52EEA23}" type="sibTrans" cxnId="{B0D15172-6328-425B-8FA0-9C9E1DB32E9F}">
      <dgm:prSet/>
      <dgm:spPr/>
      <dgm:t>
        <a:bodyPr/>
        <a:lstStyle/>
        <a:p>
          <a:endParaRPr lang="en-US"/>
        </a:p>
      </dgm:t>
    </dgm:pt>
    <dgm:pt modelId="{05C5EC02-B8AC-4E9E-80AB-96F59836C351}">
      <dgm:prSet/>
      <dgm:spPr/>
      <dgm:t>
        <a:bodyPr/>
        <a:lstStyle/>
        <a:p>
          <a:r>
            <a:rPr lang="en-US" dirty="0"/>
            <a:t>Could use WER like in speech recognition?</a:t>
          </a:r>
        </a:p>
      </dgm:t>
    </dgm:pt>
    <dgm:pt modelId="{C969D58E-46D8-4DEB-8FC5-60996D7152AC}" type="parTrans" cxnId="{4CAB2815-E0B5-4D0C-B629-89FDE06F299D}">
      <dgm:prSet/>
      <dgm:spPr/>
      <dgm:t>
        <a:bodyPr/>
        <a:lstStyle/>
        <a:p>
          <a:endParaRPr lang="en-US"/>
        </a:p>
      </dgm:t>
    </dgm:pt>
    <dgm:pt modelId="{147018D3-02FF-450D-9829-83AF96984B0A}" type="sibTrans" cxnId="{4CAB2815-E0B5-4D0C-B629-89FDE06F299D}">
      <dgm:prSet/>
      <dgm:spPr/>
      <dgm:t>
        <a:bodyPr/>
        <a:lstStyle/>
        <a:p>
          <a:endParaRPr lang="en-US"/>
        </a:p>
      </dgm:t>
    </dgm:pt>
    <dgm:pt modelId="{52885D2D-CE77-41A7-A704-AD8B5A6692E8}" type="pres">
      <dgm:prSet presAssocID="{71119A7B-2F80-474B-ACC4-9ADEE50B5F57}" presName="root" presStyleCnt="0">
        <dgm:presLayoutVars>
          <dgm:dir/>
          <dgm:resizeHandles val="exact"/>
        </dgm:presLayoutVars>
      </dgm:prSet>
      <dgm:spPr/>
    </dgm:pt>
    <dgm:pt modelId="{63F8E042-2763-4F23-A3E3-8C47DF89EF9D}" type="pres">
      <dgm:prSet presAssocID="{0F5904B9-E9D8-45A4-9378-F1F4D1147877}" presName="compNode" presStyleCnt="0"/>
      <dgm:spPr/>
    </dgm:pt>
    <dgm:pt modelId="{17DC99F6-2729-4081-9297-872ACCBEEB45}" type="pres">
      <dgm:prSet presAssocID="{0F5904B9-E9D8-45A4-9378-F1F4D1147877}" presName="bgRect" presStyleLbl="bgShp" presStyleIdx="0" presStyleCnt="3"/>
      <dgm:spPr/>
    </dgm:pt>
    <dgm:pt modelId="{4AB9B0F6-A8D9-47EE-B48C-A9563F165FE5}" type="pres">
      <dgm:prSet presAssocID="{0F5904B9-E9D8-45A4-9378-F1F4D1147877}"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eckmark"/>
        </a:ext>
      </dgm:extLst>
    </dgm:pt>
    <dgm:pt modelId="{4641A982-4047-4D26-AD7C-5C75A6840FD8}" type="pres">
      <dgm:prSet presAssocID="{0F5904B9-E9D8-45A4-9378-F1F4D1147877}" presName="spaceRect" presStyleCnt="0"/>
      <dgm:spPr/>
    </dgm:pt>
    <dgm:pt modelId="{677E7329-181F-4678-B031-49EB585C7D5F}" type="pres">
      <dgm:prSet presAssocID="{0F5904B9-E9D8-45A4-9378-F1F4D1147877}" presName="parTx" presStyleLbl="revTx" presStyleIdx="0" presStyleCnt="3">
        <dgm:presLayoutVars>
          <dgm:chMax val="0"/>
          <dgm:chPref val="0"/>
        </dgm:presLayoutVars>
      </dgm:prSet>
      <dgm:spPr/>
    </dgm:pt>
    <dgm:pt modelId="{1C0E6A0A-1215-422A-8D57-9CAFFE464352}" type="pres">
      <dgm:prSet presAssocID="{FF958A79-9624-492A-A54E-AA9C013D2825}" presName="sibTrans" presStyleCnt="0"/>
      <dgm:spPr/>
    </dgm:pt>
    <dgm:pt modelId="{124AADE1-AB87-4C06-8C7B-2C2DE25B4974}" type="pres">
      <dgm:prSet presAssocID="{A08B6093-A4DA-48A7-B1A7-E7E7C06BAA4F}" presName="compNode" presStyleCnt="0"/>
      <dgm:spPr/>
    </dgm:pt>
    <dgm:pt modelId="{CA5A83A1-46BE-4936-A48C-F66CBEE3CD34}" type="pres">
      <dgm:prSet presAssocID="{A08B6093-A4DA-48A7-B1A7-E7E7C06BAA4F}" presName="bgRect" presStyleLbl="bgShp" presStyleIdx="1" presStyleCnt="3"/>
      <dgm:spPr/>
    </dgm:pt>
    <dgm:pt modelId="{742E5AEC-BBC8-4442-8012-77AF2F1E2508}" type="pres">
      <dgm:prSet presAssocID="{A08B6093-A4DA-48A7-B1A7-E7E7C06BAA4F}"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aze"/>
        </a:ext>
      </dgm:extLst>
    </dgm:pt>
    <dgm:pt modelId="{6A0775C7-7156-4BB5-B2BC-DA47841BD881}" type="pres">
      <dgm:prSet presAssocID="{A08B6093-A4DA-48A7-B1A7-E7E7C06BAA4F}" presName="spaceRect" presStyleCnt="0"/>
      <dgm:spPr/>
    </dgm:pt>
    <dgm:pt modelId="{22EA1F3E-36C8-4BD3-8AD1-C914C86DA5E6}" type="pres">
      <dgm:prSet presAssocID="{A08B6093-A4DA-48A7-B1A7-E7E7C06BAA4F}" presName="parTx" presStyleLbl="revTx" presStyleIdx="1" presStyleCnt="3">
        <dgm:presLayoutVars>
          <dgm:chMax val="0"/>
          <dgm:chPref val="0"/>
        </dgm:presLayoutVars>
      </dgm:prSet>
      <dgm:spPr/>
    </dgm:pt>
    <dgm:pt modelId="{EAF46CC8-392D-43C7-B765-0DF5C6DF5BEF}" type="pres">
      <dgm:prSet presAssocID="{03CFFD56-1022-4AA0-B17A-001AE52EEA23}" presName="sibTrans" presStyleCnt="0"/>
      <dgm:spPr/>
    </dgm:pt>
    <dgm:pt modelId="{CDEFE483-44BE-4399-9688-E26AAF632D5A}" type="pres">
      <dgm:prSet presAssocID="{05C5EC02-B8AC-4E9E-80AB-96F59836C351}" presName="compNode" presStyleCnt="0"/>
      <dgm:spPr/>
    </dgm:pt>
    <dgm:pt modelId="{95DDF93D-F50D-4385-8C88-19FEF3F4698A}" type="pres">
      <dgm:prSet presAssocID="{05C5EC02-B8AC-4E9E-80AB-96F59836C351}" presName="bgRect" presStyleLbl="bgShp" presStyleIdx="2" presStyleCnt="3"/>
      <dgm:spPr/>
    </dgm:pt>
    <dgm:pt modelId="{9B0E77A8-F408-4380-8C76-25996356F43A}" type="pres">
      <dgm:prSet presAssocID="{05C5EC02-B8AC-4E9E-80AB-96F59836C351}"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Radio microphone"/>
        </a:ext>
      </dgm:extLst>
    </dgm:pt>
    <dgm:pt modelId="{1FF3230A-8AAD-41A8-B96E-0BA4542E0AFD}" type="pres">
      <dgm:prSet presAssocID="{05C5EC02-B8AC-4E9E-80AB-96F59836C351}" presName="spaceRect" presStyleCnt="0"/>
      <dgm:spPr/>
    </dgm:pt>
    <dgm:pt modelId="{4696A2AB-3EAA-4B6F-8DF3-6F86F133F18E}" type="pres">
      <dgm:prSet presAssocID="{05C5EC02-B8AC-4E9E-80AB-96F59836C351}" presName="parTx" presStyleLbl="revTx" presStyleIdx="2" presStyleCnt="3">
        <dgm:presLayoutVars>
          <dgm:chMax val="0"/>
          <dgm:chPref val="0"/>
        </dgm:presLayoutVars>
      </dgm:prSet>
      <dgm:spPr/>
    </dgm:pt>
  </dgm:ptLst>
  <dgm:cxnLst>
    <dgm:cxn modelId="{4CAB2815-E0B5-4D0C-B629-89FDE06F299D}" srcId="{71119A7B-2F80-474B-ACC4-9ADEE50B5F57}" destId="{05C5EC02-B8AC-4E9E-80AB-96F59836C351}" srcOrd="2" destOrd="0" parTransId="{C969D58E-46D8-4DEB-8FC5-60996D7152AC}" sibTransId="{147018D3-02FF-450D-9829-83AF96984B0A}"/>
    <dgm:cxn modelId="{7D5FC321-196A-405F-BFD5-26615A1FAEAA}" type="presOf" srcId="{71119A7B-2F80-474B-ACC4-9ADEE50B5F57}" destId="{52885D2D-CE77-41A7-A704-AD8B5A6692E8}" srcOrd="0" destOrd="0" presId="urn:microsoft.com/office/officeart/2018/2/layout/IconVerticalSolidList"/>
    <dgm:cxn modelId="{CD864347-3D41-4675-A38B-3B238B310473}" srcId="{71119A7B-2F80-474B-ACC4-9ADEE50B5F57}" destId="{0F5904B9-E9D8-45A4-9378-F1F4D1147877}" srcOrd="0" destOrd="0" parTransId="{1D546ABB-D526-4499-858D-C391F8B70864}" sibTransId="{FF958A79-9624-492A-A54E-AA9C013D2825}"/>
    <dgm:cxn modelId="{D35FDE64-D9C0-427C-87AE-3F737F84BDD4}" type="presOf" srcId="{0F5904B9-E9D8-45A4-9378-F1F4D1147877}" destId="{677E7329-181F-4678-B031-49EB585C7D5F}" srcOrd="0" destOrd="0" presId="urn:microsoft.com/office/officeart/2018/2/layout/IconVerticalSolidList"/>
    <dgm:cxn modelId="{B0D15172-6328-425B-8FA0-9C9E1DB32E9F}" srcId="{71119A7B-2F80-474B-ACC4-9ADEE50B5F57}" destId="{A08B6093-A4DA-48A7-B1A7-E7E7C06BAA4F}" srcOrd="1" destOrd="0" parTransId="{7F4BCD76-CCB5-4D71-B642-BF8944414271}" sibTransId="{03CFFD56-1022-4AA0-B17A-001AE52EEA23}"/>
    <dgm:cxn modelId="{A68EFA7E-DD55-4030-B369-C8E6544897C7}" type="presOf" srcId="{05C5EC02-B8AC-4E9E-80AB-96F59836C351}" destId="{4696A2AB-3EAA-4B6F-8DF3-6F86F133F18E}" srcOrd="0" destOrd="0" presId="urn:microsoft.com/office/officeart/2018/2/layout/IconVerticalSolidList"/>
    <dgm:cxn modelId="{2E87E0A9-B832-41F2-9F74-C6E3C21C895C}" type="presOf" srcId="{A08B6093-A4DA-48A7-B1A7-E7E7C06BAA4F}" destId="{22EA1F3E-36C8-4BD3-8AD1-C914C86DA5E6}" srcOrd="0" destOrd="0" presId="urn:microsoft.com/office/officeart/2018/2/layout/IconVerticalSolidList"/>
    <dgm:cxn modelId="{1473D593-1C7A-4BDA-91DA-2B8A436E3AEA}" type="presParOf" srcId="{52885D2D-CE77-41A7-A704-AD8B5A6692E8}" destId="{63F8E042-2763-4F23-A3E3-8C47DF89EF9D}" srcOrd="0" destOrd="0" presId="urn:microsoft.com/office/officeart/2018/2/layout/IconVerticalSolidList"/>
    <dgm:cxn modelId="{00B027DE-61C6-4C3E-9BD4-C72E60090A1F}" type="presParOf" srcId="{63F8E042-2763-4F23-A3E3-8C47DF89EF9D}" destId="{17DC99F6-2729-4081-9297-872ACCBEEB45}" srcOrd="0" destOrd="0" presId="urn:microsoft.com/office/officeart/2018/2/layout/IconVerticalSolidList"/>
    <dgm:cxn modelId="{C513810A-285A-4F43-99C8-FDE7737D6B2A}" type="presParOf" srcId="{63F8E042-2763-4F23-A3E3-8C47DF89EF9D}" destId="{4AB9B0F6-A8D9-47EE-B48C-A9563F165FE5}" srcOrd="1" destOrd="0" presId="urn:microsoft.com/office/officeart/2018/2/layout/IconVerticalSolidList"/>
    <dgm:cxn modelId="{C072544D-6C17-497C-8A4B-10EC6817794B}" type="presParOf" srcId="{63F8E042-2763-4F23-A3E3-8C47DF89EF9D}" destId="{4641A982-4047-4D26-AD7C-5C75A6840FD8}" srcOrd="2" destOrd="0" presId="urn:microsoft.com/office/officeart/2018/2/layout/IconVerticalSolidList"/>
    <dgm:cxn modelId="{591BE2B3-7063-4F75-8A1F-488F720441A7}" type="presParOf" srcId="{63F8E042-2763-4F23-A3E3-8C47DF89EF9D}" destId="{677E7329-181F-4678-B031-49EB585C7D5F}" srcOrd="3" destOrd="0" presId="urn:microsoft.com/office/officeart/2018/2/layout/IconVerticalSolidList"/>
    <dgm:cxn modelId="{E20BFB62-BFFD-42EA-AA40-1EE26E2588DE}" type="presParOf" srcId="{52885D2D-CE77-41A7-A704-AD8B5A6692E8}" destId="{1C0E6A0A-1215-422A-8D57-9CAFFE464352}" srcOrd="1" destOrd="0" presId="urn:microsoft.com/office/officeart/2018/2/layout/IconVerticalSolidList"/>
    <dgm:cxn modelId="{315618E4-983D-4575-A4AB-D5787EE74B17}" type="presParOf" srcId="{52885D2D-CE77-41A7-A704-AD8B5A6692E8}" destId="{124AADE1-AB87-4C06-8C7B-2C2DE25B4974}" srcOrd="2" destOrd="0" presId="urn:microsoft.com/office/officeart/2018/2/layout/IconVerticalSolidList"/>
    <dgm:cxn modelId="{12D83CDB-3A8B-42E7-9934-FB33F6C2CD14}" type="presParOf" srcId="{124AADE1-AB87-4C06-8C7B-2C2DE25B4974}" destId="{CA5A83A1-46BE-4936-A48C-F66CBEE3CD34}" srcOrd="0" destOrd="0" presId="urn:microsoft.com/office/officeart/2018/2/layout/IconVerticalSolidList"/>
    <dgm:cxn modelId="{242B61A3-0B9F-41BB-B9EC-94C1D888D531}" type="presParOf" srcId="{124AADE1-AB87-4C06-8C7B-2C2DE25B4974}" destId="{742E5AEC-BBC8-4442-8012-77AF2F1E2508}" srcOrd="1" destOrd="0" presId="urn:microsoft.com/office/officeart/2018/2/layout/IconVerticalSolidList"/>
    <dgm:cxn modelId="{6098E46F-7FCA-4B4E-8BC5-C8BCC5B817A6}" type="presParOf" srcId="{124AADE1-AB87-4C06-8C7B-2C2DE25B4974}" destId="{6A0775C7-7156-4BB5-B2BC-DA47841BD881}" srcOrd="2" destOrd="0" presId="urn:microsoft.com/office/officeart/2018/2/layout/IconVerticalSolidList"/>
    <dgm:cxn modelId="{35E43D84-3A23-45BF-9821-5D57F8FD8104}" type="presParOf" srcId="{124AADE1-AB87-4C06-8C7B-2C2DE25B4974}" destId="{22EA1F3E-36C8-4BD3-8AD1-C914C86DA5E6}" srcOrd="3" destOrd="0" presId="urn:microsoft.com/office/officeart/2018/2/layout/IconVerticalSolidList"/>
    <dgm:cxn modelId="{5E5AC1EA-CA95-4970-BB00-DBB5149FA68C}" type="presParOf" srcId="{52885D2D-CE77-41A7-A704-AD8B5A6692E8}" destId="{EAF46CC8-392D-43C7-B765-0DF5C6DF5BEF}" srcOrd="3" destOrd="0" presId="urn:microsoft.com/office/officeart/2018/2/layout/IconVerticalSolidList"/>
    <dgm:cxn modelId="{C98D235A-18BF-4D5C-BBFD-798CC153E143}" type="presParOf" srcId="{52885D2D-CE77-41A7-A704-AD8B5A6692E8}" destId="{CDEFE483-44BE-4399-9688-E26AAF632D5A}" srcOrd="4" destOrd="0" presId="urn:microsoft.com/office/officeart/2018/2/layout/IconVerticalSolidList"/>
    <dgm:cxn modelId="{44DA70B9-9A04-4C64-9485-6B617A949AD4}" type="presParOf" srcId="{CDEFE483-44BE-4399-9688-E26AAF632D5A}" destId="{95DDF93D-F50D-4385-8C88-19FEF3F4698A}" srcOrd="0" destOrd="0" presId="urn:microsoft.com/office/officeart/2018/2/layout/IconVerticalSolidList"/>
    <dgm:cxn modelId="{D35A1012-19F8-4800-A452-116F74D21C11}" type="presParOf" srcId="{CDEFE483-44BE-4399-9688-E26AAF632D5A}" destId="{9B0E77A8-F408-4380-8C76-25996356F43A}" srcOrd="1" destOrd="0" presId="urn:microsoft.com/office/officeart/2018/2/layout/IconVerticalSolidList"/>
    <dgm:cxn modelId="{D0332243-DFE0-42A7-8339-82B26583DE46}" type="presParOf" srcId="{CDEFE483-44BE-4399-9688-E26AAF632D5A}" destId="{1FF3230A-8AAD-41A8-B96E-0BA4542E0AFD}" srcOrd="2" destOrd="0" presId="urn:microsoft.com/office/officeart/2018/2/layout/IconVerticalSolidList"/>
    <dgm:cxn modelId="{BD51205A-1D20-4033-B5C7-3432A7F1AD0E}" type="presParOf" srcId="{CDEFE483-44BE-4399-9688-E26AAF632D5A}" destId="{4696A2AB-3EAA-4B6F-8DF3-6F86F133F18E}"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1D2D7BF1-3C29-46A2-88CF-CA570DC45F6A}"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1111088B-502A-4D72-85A3-EE9AF9E66B37}">
      <dgm:prSet/>
      <dgm:spPr/>
      <dgm:t>
        <a:bodyPr/>
        <a:lstStyle/>
        <a:p>
          <a:r>
            <a:rPr lang="en-US" dirty="0" err="1"/>
            <a:t>Levenshtein</a:t>
          </a:r>
          <a:r>
            <a:rPr lang="en-US" dirty="0"/>
            <a:t> Distance (also known as "edit distance")</a:t>
          </a:r>
        </a:p>
      </dgm:t>
    </dgm:pt>
    <dgm:pt modelId="{85355B29-6D10-4CCA-9A6B-B180936777F6}" type="parTrans" cxnId="{01F64DB7-43C1-4BFB-A6BA-FA1D2621E72D}">
      <dgm:prSet/>
      <dgm:spPr/>
      <dgm:t>
        <a:bodyPr/>
        <a:lstStyle/>
        <a:p>
          <a:endParaRPr lang="en-US"/>
        </a:p>
      </dgm:t>
    </dgm:pt>
    <dgm:pt modelId="{ED7CC720-B2E6-44BE-A2E6-3564241C14F3}" type="sibTrans" cxnId="{01F64DB7-43C1-4BFB-A6BA-FA1D2621E72D}">
      <dgm:prSet/>
      <dgm:spPr/>
      <dgm:t>
        <a:bodyPr/>
        <a:lstStyle/>
        <a:p>
          <a:endParaRPr lang="en-US"/>
        </a:p>
      </dgm:t>
    </dgm:pt>
    <dgm:pt modelId="{7667AD41-F9F4-49DE-864C-B12C30136101}">
      <dgm:prSet/>
      <dgm:spPr/>
      <dgm:t>
        <a:bodyPr/>
        <a:lstStyle/>
        <a:p>
          <a:r>
            <a:rPr lang="en-US" dirty="0"/>
            <a:t>Minimum number of insertions, substitutions, and deletions needed to transform one string into another</a:t>
          </a:r>
        </a:p>
      </dgm:t>
    </dgm:pt>
    <dgm:pt modelId="{410BEBCF-280D-4AAA-B952-7CB1A21220B8}" type="parTrans" cxnId="{C1AC9256-19A6-44C1-8F40-70C87DD23734}">
      <dgm:prSet/>
      <dgm:spPr/>
      <dgm:t>
        <a:bodyPr/>
        <a:lstStyle/>
        <a:p>
          <a:endParaRPr lang="en-US"/>
        </a:p>
      </dgm:t>
    </dgm:pt>
    <dgm:pt modelId="{E9BA2B4F-4386-4FA2-A006-640A339E5448}" type="sibTrans" cxnId="{C1AC9256-19A6-44C1-8F40-70C87DD23734}">
      <dgm:prSet/>
      <dgm:spPr/>
      <dgm:t>
        <a:bodyPr/>
        <a:lstStyle/>
        <a:p>
          <a:endParaRPr lang="en-US"/>
        </a:p>
      </dgm:t>
    </dgm:pt>
    <dgm:pt modelId="{760FC2B5-9E84-4A36-96E2-6DBA761AE727}">
      <dgm:prSet/>
      <dgm:spPr/>
      <dgm:t>
        <a:bodyPr/>
        <a:lstStyle/>
        <a:p>
          <a:r>
            <a:rPr lang="en-US"/>
            <a:t>Useful measure in speech recognition</a:t>
          </a:r>
        </a:p>
      </dgm:t>
    </dgm:pt>
    <dgm:pt modelId="{9AE6D0CD-35AA-4DA5-B965-04B3D5190409}" type="parTrans" cxnId="{9CA8AF41-509F-45C0-96D3-27C7E09A9817}">
      <dgm:prSet/>
      <dgm:spPr/>
      <dgm:t>
        <a:bodyPr/>
        <a:lstStyle/>
        <a:p>
          <a:endParaRPr lang="en-US"/>
        </a:p>
      </dgm:t>
    </dgm:pt>
    <dgm:pt modelId="{958FA7D5-0452-48F0-ACB3-B361F3A819EB}" type="sibTrans" cxnId="{9CA8AF41-509F-45C0-96D3-27C7E09A9817}">
      <dgm:prSet/>
      <dgm:spPr/>
      <dgm:t>
        <a:bodyPr/>
        <a:lstStyle/>
        <a:p>
          <a:endParaRPr lang="en-US"/>
        </a:p>
      </dgm:t>
    </dgm:pt>
    <dgm:pt modelId="{D07355A6-0C2B-46AE-A8DD-ED64C7104CEE}">
      <dgm:prSet/>
      <dgm:spPr/>
      <dgm:t>
        <a:bodyPr/>
        <a:lstStyle/>
        <a:p>
          <a:r>
            <a:rPr lang="en-US"/>
            <a:t>This shows how easy it is to recognize speech</a:t>
          </a:r>
        </a:p>
      </dgm:t>
    </dgm:pt>
    <dgm:pt modelId="{B85EA7ED-E12D-42A5-9FF1-65E609938903}" type="parTrans" cxnId="{620C1314-41C6-47B3-B0DD-06ED3E937990}">
      <dgm:prSet/>
      <dgm:spPr/>
      <dgm:t>
        <a:bodyPr/>
        <a:lstStyle/>
        <a:p>
          <a:endParaRPr lang="en-US"/>
        </a:p>
      </dgm:t>
    </dgm:pt>
    <dgm:pt modelId="{DF3B285D-42CB-4235-BA9F-266FDFF34D31}" type="sibTrans" cxnId="{620C1314-41C6-47B3-B0DD-06ED3E937990}">
      <dgm:prSet/>
      <dgm:spPr/>
      <dgm:t>
        <a:bodyPr/>
        <a:lstStyle/>
        <a:p>
          <a:endParaRPr lang="en-US"/>
        </a:p>
      </dgm:t>
    </dgm:pt>
    <dgm:pt modelId="{633A98AA-9484-4E69-84B1-857C73F01DDC}">
      <dgm:prSet/>
      <dgm:spPr/>
      <dgm:t>
        <a:bodyPr/>
        <a:lstStyle/>
        <a:p>
          <a:r>
            <a:rPr lang="en-US"/>
            <a:t>This shows how easy it is to wreck a nice beach</a:t>
          </a:r>
        </a:p>
      </dgm:t>
    </dgm:pt>
    <dgm:pt modelId="{1B783302-0040-438A-A71E-351510087018}" type="parTrans" cxnId="{CF38ADB8-1722-4388-9CB0-F58E18DA0EA2}">
      <dgm:prSet/>
      <dgm:spPr/>
      <dgm:t>
        <a:bodyPr/>
        <a:lstStyle/>
        <a:p>
          <a:endParaRPr lang="en-US"/>
        </a:p>
      </dgm:t>
    </dgm:pt>
    <dgm:pt modelId="{3DDE935D-523D-4AEF-B011-D792AA3EE526}" type="sibTrans" cxnId="{CF38ADB8-1722-4388-9CB0-F58E18DA0EA2}">
      <dgm:prSet/>
      <dgm:spPr/>
      <dgm:t>
        <a:bodyPr/>
        <a:lstStyle/>
        <a:p>
          <a:endParaRPr lang="en-US"/>
        </a:p>
      </dgm:t>
    </dgm:pt>
    <dgm:pt modelId="{D6073B99-0124-3A4F-B6CB-87AFD964594C}" type="pres">
      <dgm:prSet presAssocID="{1D2D7BF1-3C29-46A2-88CF-CA570DC45F6A}" presName="linear" presStyleCnt="0">
        <dgm:presLayoutVars>
          <dgm:animLvl val="lvl"/>
          <dgm:resizeHandles val="exact"/>
        </dgm:presLayoutVars>
      </dgm:prSet>
      <dgm:spPr/>
    </dgm:pt>
    <dgm:pt modelId="{FA2F8CBE-65E2-0F4C-B0AF-7D4EEA856617}" type="pres">
      <dgm:prSet presAssocID="{1111088B-502A-4D72-85A3-EE9AF9E66B37}" presName="parentText" presStyleLbl="node1" presStyleIdx="0" presStyleCnt="3">
        <dgm:presLayoutVars>
          <dgm:chMax val="0"/>
          <dgm:bulletEnabled val="1"/>
        </dgm:presLayoutVars>
      </dgm:prSet>
      <dgm:spPr/>
    </dgm:pt>
    <dgm:pt modelId="{A40A920F-1FDB-DD46-8B29-1DED7ED3EE73}" type="pres">
      <dgm:prSet presAssocID="{ED7CC720-B2E6-44BE-A2E6-3564241C14F3}" presName="spacer" presStyleCnt="0"/>
      <dgm:spPr/>
    </dgm:pt>
    <dgm:pt modelId="{45CE6D4D-9F97-DE4D-A2BB-E6AA0FEA8B6E}" type="pres">
      <dgm:prSet presAssocID="{7667AD41-F9F4-49DE-864C-B12C30136101}" presName="parentText" presStyleLbl="node1" presStyleIdx="1" presStyleCnt="3">
        <dgm:presLayoutVars>
          <dgm:chMax val="0"/>
          <dgm:bulletEnabled val="1"/>
        </dgm:presLayoutVars>
      </dgm:prSet>
      <dgm:spPr/>
    </dgm:pt>
    <dgm:pt modelId="{091D944C-A747-134F-95C9-AF5B7B465149}" type="pres">
      <dgm:prSet presAssocID="{E9BA2B4F-4386-4FA2-A006-640A339E5448}" presName="spacer" presStyleCnt="0"/>
      <dgm:spPr/>
    </dgm:pt>
    <dgm:pt modelId="{B2381E16-DB8C-2845-BAE2-825716411503}" type="pres">
      <dgm:prSet presAssocID="{760FC2B5-9E84-4A36-96E2-6DBA761AE727}" presName="parentText" presStyleLbl="node1" presStyleIdx="2" presStyleCnt="3">
        <dgm:presLayoutVars>
          <dgm:chMax val="0"/>
          <dgm:bulletEnabled val="1"/>
        </dgm:presLayoutVars>
      </dgm:prSet>
      <dgm:spPr/>
    </dgm:pt>
    <dgm:pt modelId="{508F4643-1DCB-0B46-94F7-544B752A1B58}" type="pres">
      <dgm:prSet presAssocID="{760FC2B5-9E84-4A36-96E2-6DBA761AE727}" presName="childText" presStyleLbl="revTx" presStyleIdx="0" presStyleCnt="1">
        <dgm:presLayoutVars>
          <dgm:bulletEnabled val="1"/>
        </dgm:presLayoutVars>
      </dgm:prSet>
      <dgm:spPr/>
    </dgm:pt>
  </dgm:ptLst>
  <dgm:cxnLst>
    <dgm:cxn modelId="{620C1314-41C6-47B3-B0DD-06ED3E937990}" srcId="{760FC2B5-9E84-4A36-96E2-6DBA761AE727}" destId="{D07355A6-0C2B-46AE-A8DD-ED64C7104CEE}" srcOrd="0" destOrd="0" parTransId="{B85EA7ED-E12D-42A5-9FF1-65E609938903}" sibTransId="{DF3B285D-42CB-4235-BA9F-266FDFF34D31}"/>
    <dgm:cxn modelId="{4B078727-37B6-5743-B8C9-54F547A8A81B}" type="presOf" srcId="{7667AD41-F9F4-49DE-864C-B12C30136101}" destId="{45CE6D4D-9F97-DE4D-A2BB-E6AA0FEA8B6E}" srcOrd="0" destOrd="0" presId="urn:microsoft.com/office/officeart/2005/8/layout/vList2"/>
    <dgm:cxn modelId="{5095C02D-F9BC-2D49-A3F0-D3FBB30D7750}" type="presOf" srcId="{633A98AA-9484-4E69-84B1-857C73F01DDC}" destId="{508F4643-1DCB-0B46-94F7-544B752A1B58}" srcOrd="0" destOrd="1" presId="urn:microsoft.com/office/officeart/2005/8/layout/vList2"/>
    <dgm:cxn modelId="{9CA8AF41-509F-45C0-96D3-27C7E09A9817}" srcId="{1D2D7BF1-3C29-46A2-88CF-CA570DC45F6A}" destId="{760FC2B5-9E84-4A36-96E2-6DBA761AE727}" srcOrd="2" destOrd="0" parTransId="{9AE6D0CD-35AA-4DA5-B965-04B3D5190409}" sibTransId="{958FA7D5-0452-48F0-ACB3-B361F3A819EB}"/>
    <dgm:cxn modelId="{02D1A847-32B6-904C-A70B-615FFEFC02CA}" type="presOf" srcId="{D07355A6-0C2B-46AE-A8DD-ED64C7104CEE}" destId="{508F4643-1DCB-0B46-94F7-544B752A1B58}" srcOrd="0" destOrd="0" presId="urn:microsoft.com/office/officeart/2005/8/layout/vList2"/>
    <dgm:cxn modelId="{C1AC9256-19A6-44C1-8F40-70C87DD23734}" srcId="{1D2D7BF1-3C29-46A2-88CF-CA570DC45F6A}" destId="{7667AD41-F9F4-49DE-864C-B12C30136101}" srcOrd="1" destOrd="0" parTransId="{410BEBCF-280D-4AAA-B952-7CB1A21220B8}" sibTransId="{E9BA2B4F-4386-4FA2-A006-640A339E5448}"/>
    <dgm:cxn modelId="{C67B5170-CC8B-B841-B80C-32DB5CB85621}" type="presOf" srcId="{1D2D7BF1-3C29-46A2-88CF-CA570DC45F6A}" destId="{D6073B99-0124-3A4F-B6CB-87AFD964594C}" srcOrd="0" destOrd="0" presId="urn:microsoft.com/office/officeart/2005/8/layout/vList2"/>
    <dgm:cxn modelId="{D928AD9D-0DD9-6E40-A35F-1A2A27D1EBC7}" type="presOf" srcId="{760FC2B5-9E84-4A36-96E2-6DBA761AE727}" destId="{B2381E16-DB8C-2845-BAE2-825716411503}" srcOrd="0" destOrd="0" presId="urn:microsoft.com/office/officeart/2005/8/layout/vList2"/>
    <dgm:cxn modelId="{01F64DB7-43C1-4BFB-A6BA-FA1D2621E72D}" srcId="{1D2D7BF1-3C29-46A2-88CF-CA570DC45F6A}" destId="{1111088B-502A-4D72-85A3-EE9AF9E66B37}" srcOrd="0" destOrd="0" parTransId="{85355B29-6D10-4CCA-9A6B-B180936777F6}" sibTransId="{ED7CC720-B2E6-44BE-A2E6-3564241C14F3}"/>
    <dgm:cxn modelId="{CF38ADB8-1722-4388-9CB0-F58E18DA0EA2}" srcId="{760FC2B5-9E84-4A36-96E2-6DBA761AE727}" destId="{633A98AA-9484-4E69-84B1-857C73F01DDC}" srcOrd="1" destOrd="0" parTransId="{1B783302-0040-438A-A71E-351510087018}" sibTransId="{3DDE935D-523D-4AEF-B011-D792AA3EE526}"/>
    <dgm:cxn modelId="{9218FCD8-6702-2F42-87C6-0ABC472F3357}" type="presOf" srcId="{1111088B-502A-4D72-85A3-EE9AF9E66B37}" destId="{FA2F8CBE-65E2-0F4C-B0AF-7D4EEA856617}" srcOrd="0" destOrd="0" presId="urn:microsoft.com/office/officeart/2005/8/layout/vList2"/>
    <dgm:cxn modelId="{4660238A-3F70-5A40-AA73-66F256F4A514}" type="presParOf" srcId="{D6073B99-0124-3A4F-B6CB-87AFD964594C}" destId="{FA2F8CBE-65E2-0F4C-B0AF-7D4EEA856617}" srcOrd="0" destOrd="0" presId="urn:microsoft.com/office/officeart/2005/8/layout/vList2"/>
    <dgm:cxn modelId="{2FCE8695-1119-9B40-9315-DCE78C7F7B63}" type="presParOf" srcId="{D6073B99-0124-3A4F-B6CB-87AFD964594C}" destId="{A40A920F-1FDB-DD46-8B29-1DED7ED3EE73}" srcOrd="1" destOrd="0" presId="urn:microsoft.com/office/officeart/2005/8/layout/vList2"/>
    <dgm:cxn modelId="{10A9EF93-2733-8D40-81AF-13034E3B9631}" type="presParOf" srcId="{D6073B99-0124-3A4F-B6CB-87AFD964594C}" destId="{45CE6D4D-9F97-DE4D-A2BB-E6AA0FEA8B6E}" srcOrd="2" destOrd="0" presId="urn:microsoft.com/office/officeart/2005/8/layout/vList2"/>
    <dgm:cxn modelId="{76DBBE5A-7AE3-B24D-B41E-AF01805BDB65}" type="presParOf" srcId="{D6073B99-0124-3A4F-B6CB-87AFD964594C}" destId="{091D944C-A747-134F-95C9-AF5B7B465149}" srcOrd="3" destOrd="0" presId="urn:microsoft.com/office/officeart/2005/8/layout/vList2"/>
    <dgm:cxn modelId="{77AFADAB-A3D3-8241-B4AD-EF1033B3397D}" type="presParOf" srcId="{D6073B99-0124-3A4F-B6CB-87AFD964594C}" destId="{B2381E16-DB8C-2845-BAE2-825716411503}" srcOrd="4" destOrd="0" presId="urn:microsoft.com/office/officeart/2005/8/layout/vList2"/>
    <dgm:cxn modelId="{4FAE3891-CF8C-574A-B760-6B643B431148}" type="presParOf" srcId="{D6073B99-0124-3A4F-B6CB-87AFD964594C}" destId="{508F4643-1DCB-0B46-94F7-544B752A1B58}" srcOrd="5"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262F6929-FE50-479D-884C-1EB3A3E8EB21}"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n-US"/>
        </a:p>
      </dgm:t>
    </dgm:pt>
    <dgm:pt modelId="{8DB6BDA3-E225-4534-8B8D-AA7E94FEDC0B}">
      <dgm:prSet/>
      <dgm:spPr/>
      <dgm:t>
        <a:bodyPr/>
        <a:lstStyle/>
        <a:p>
          <a:r>
            <a:rPr lang="en-US"/>
            <a:t>Unlike speech recognition we don't have the assumption of </a:t>
          </a:r>
          <a:r>
            <a:rPr lang="en-US" b="1"/>
            <a:t>exact match against the reference or linearity</a:t>
          </a:r>
          <a:endParaRPr lang="en-US"/>
        </a:p>
      </dgm:t>
    </dgm:pt>
    <dgm:pt modelId="{DE615104-5258-460F-9A07-498C48348CF9}" type="parTrans" cxnId="{7924B424-D271-4EA7-BBB4-187138265981}">
      <dgm:prSet/>
      <dgm:spPr/>
      <dgm:t>
        <a:bodyPr/>
        <a:lstStyle/>
        <a:p>
          <a:endParaRPr lang="en-US"/>
        </a:p>
      </dgm:t>
    </dgm:pt>
    <dgm:pt modelId="{C00E8FC7-3FCD-48B6-95CE-E04FFAB6D9CD}" type="sibTrans" cxnId="{7924B424-D271-4EA7-BBB4-187138265981}">
      <dgm:prSet/>
      <dgm:spPr/>
      <dgm:t>
        <a:bodyPr/>
        <a:lstStyle/>
        <a:p>
          <a:endParaRPr lang="en-US"/>
        </a:p>
      </dgm:t>
    </dgm:pt>
    <dgm:pt modelId="{23DA2A84-4572-466D-9166-3D6121B6AA26}">
      <dgm:prSet/>
      <dgm:spPr/>
      <dgm:t>
        <a:bodyPr/>
        <a:lstStyle/>
        <a:p>
          <a:r>
            <a:rPr lang="en-US"/>
            <a:t>In MT there can be many possible (and equally valid) ways of translating a sentence, and phrases can be rearranged.</a:t>
          </a:r>
        </a:p>
      </dgm:t>
    </dgm:pt>
    <dgm:pt modelId="{81D48024-0493-4EB7-B888-FD829A212EA1}" type="parTrans" cxnId="{74F8A805-138E-4510-BE1D-63F291102976}">
      <dgm:prSet/>
      <dgm:spPr/>
      <dgm:t>
        <a:bodyPr/>
        <a:lstStyle/>
        <a:p>
          <a:endParaRPr lang="en-US"/>
        </a:p>
      </dgm:t>
    </dgm:pt>
    <dgm:pt modelId="{A2BD1F0F-2524-4DB3-A2AF-61DBDDC6C9BD}" type="sibTrans" cxnId="{74F8A805-138E-4510-BE1D-63F291102976}">
      <dgm:prSet/>
      <dgm:spPr/>
      <dgm:t>
        <a:bodyPr/>
        <a:lstStyle/>
        <a:p>
          <a:endParaRPr lang="en-US"/>
        </a:p>
      </dgm:t>
    </dgm:pt>
    <dgm:pt modelId="{CA8AEAD5-118D-EE48-9E36-2BAF42B38575}" type="pres">
      <dgm:prSet presAssocID="{262F6929-FE50-479D-884C-1EB3A3E8EB21}" presName="hierChild1" presStyleCnt="0">
        <dgm:presLayoutVars>
          <dgm:chPref val="1"/>
          <dgm:dir/>
          <dgm:animOne val="branch"/>
          <dgm:animLvl val="lvl"/>
          <dgm:resizeHandles/>
        </dgm:presLayoutVars>
      </dgm:prSet>
      <dgm:spPr/>
    </dgm:pt>
    <dgm:pt modelId="{32E08E75-5D54-7C46-AEC3-79E30D498D3B}" type="pres">
      <dgm:prSet presAssocID="{8DB6BDA3-E225-4534-8B8D-AA7E94FEDC0B}" presName="hierRoot1" presStyleCnt="0"/>
      <dgm:spPr/>
    </dgm:pt>
    <dgm:pt modelId="{6A5D81D9-CB36-A449-A654-2381904C0D08}" type="pres">
      <dgm:prSet presAssocID="{8DB6BDA3-E225-4534-8B8D-AA7E94FEDC0B}" presName="composite" presStyleCnt="0"/>
      <dgm:spPr/>
    </dgm:pt>
    <dgm:pt modelId="{8A3E1383-D0CB-9249-9406-47DBA6CC0C3C}" type="pres">
      <dgm:prSet presAssocID="{8DB6BDA3-E225-4534-8B8D-AA7E94FEDC0B}" presName="background" presStyleLbl="node0" presStyleIdx="0" presStyleCnt="2"/>
      <dgm:spPr/>
    </dgm:pt>
    <dgm:pt modelId="{DDFCDE90-7747-0847-83E0-7882E15FB087}" type="pres">
      <dgm:prSet presAssocID="{8DB6BDA3-E225-4534-8B8D-AA7E94FEDC0B}" presName="text" presStyleLbl="fgAcc0" presStyleIdx="0" presStyleCnt="2">
        <dgm:presLayoutVars>
          <dgm:chPref val="3"/>
        </dgm:presLayoutVars>
      </dgm:prSet>
      <dgm:spPr/>
    </dgm:pt>
    <dgm:pt modelId="{73B8AA8A-29BF-5843-A5B8-15E0CFB434BB}" type="pres">
      <dgm:prSet presAssocID="{8DB6BDA3-E225-4534-8B8D-AA7E94FEDC0B}" presName="hierChild2" presStyleCnt="0"/>
      <dgm:spPr/>
    </dgm:pt>
    <dgm:pt modelId="{3DAE31F3-D396-4C43-9D34-EA6D988B08EA}" type="pres">
      <dgm:prSet presAssocID="{23DA2A84-4572-466D-9166-3D6121B6AA26}" presName="hierRoot1" presStyleCnt="0"/>
      <dgm:spPr/>
    </dgm:pt>
    <dgm:pt modelId="{1C8CA25B-ADC0-904E-AA93-9EDAE35FCC85}" type="pres">
      <dgm:prSet presAssocID="{23DA2A84-4572-466D-9166-3D6121B6AA26}" presName="composite" presStyleCnt="0"/>
      <dgm:spPr/>
    </dgm:pt>
    <dgm:pt modelId="{F833427B-3847-FF4A-A729-AB10FD283118}" type="pres">
      <dgm:prSet presAssocID="{23DA2A84-4572-466D-9166-3D6121B6AA26}" presName="background" presStyleLbl="node0" presStyleIdx="1" presStyleCnt="2"/>
      <dgm:spPr/>
    </dgm:pt>
    <dgm:pt modelId="{878BB924-F296-814B-8B6B-5EA3433CEA89}" type="pres">
      <dgm:prSet presAssocID="{23DA2A84-4572-466D-9166-3D6121B6AA26}" presName="text" presStyleLbl="fgAcc0" presStyleIdx="1" presStyleCnt="2">
        <dgm:presLayoutVars>
          <dgm:chPref val="3"/>
        </dgm:presLayoutVars>
      </dgm:prSet>
      <dgm:spPr/>
    </dgm:pt>
    <dgm:pt modelId="{B8FCE4C8-2ABC-3E43-AD43-B4640CD117BB}" type="pres">
      <dgm:prSet presAssocID="{23DA2A84-4572-466D-9166-3D6121B6AA26}" presName="hierChild2" presStyleCnt="0"/>
      <dgm:spPr/>
    </dgm:pt>
  </dgm:ptLst>
  <dgm:cxnLst>
    <dgm:cxn modelId="{74F8A805-138E-4510-BE1D-63F291102976}" srcId="{262F6929-FE50-479D-884C-1EB3A3E8EB21}" destId="{23DA2A84-4572-466D-9166-3D6121B6AA26}" srcOrd="1" destOrd="0" parTransId="{81D48024-0493-4EB7-B888-FD829A212EA1}" sibTransId="{A2BD1F0F-2524-4DB3-A2AF-61DBDDC6C9BD}"/>
    <dgm:cxn modelId="{7924B424-D271-4EA7-BBB4-187138265981}" srcId="{262F6929-FE50-479D-884C-1EB3A3E8EB21}" destId="{8DB6BDA3-E225-4534-8B8D-AA7E94FEDC0B}" srcOrd="0" destOrd="0" parTransId="{DE615104-5258-460F-9A07-498C48348CF9}" sibTransId="{C00E8FC7-3FCD-48B6-95CE-E04FFAB6D9CD}"/>
    <dgm:cxn modelId="{95C43C3F-5B23-4340-AE6F-03C409EB46DF}" type="presOf" srcId="{23DA2A84-4572-466D-9166-3D6121B6AA26}" destId="{878BB924-F296-814B-8B6B-5EA3433CEA89}" srcOrd="0" destOrd="0" presId="urn:microsoft.com/office/officeart/2005/8/layout/hierarchy1"/>
    <dgm:cxn modelId="{5A866B49-388E-E948-8CCB-480C664DBD41}" type="presOf" srcId="{8DB6BDA3-E225-4534-8B8D-AA7E94FEDC0B}" destId="{DDFCDE90-7747-0847-83E0-7882E15FB087}" srcOrd="0" destOrd="0" presId="urn:microsoft.com/office/officeart/2005/8/layout/hierarchy1"/>
    <dgm:cxn modelId="{36D04C9F-45F9-F646-A4DB-C6CC069EA39D}" type="presOf" srcId="{262F6929-FE50-479D-884C-1EB3A3E8EB21}" destId="{CA8AEAD5-118D-EE48-9E36-2BAF42B38575}" srcOrd="0" destOrd="0" presId="urn:microsoft.com/office/officeart/2005/8/layout/hierarchy1"/>
    <dgm:cxn modelId="{34E068ED-3351-4940-AA40-6F7309976FEB}" type="presParOf" srcId="{CA8AEAD5-118D-EE48-9E36-2BAF42B38575}" destId="{32E08E75-5D54-7C46-AEC3-79E30D498D3B}" srcOrd="0" destOrd="0" presId="urn:microsoft.com/office/officeart/2005/8/layout/hierarchy1"/>
    <dgm:cxn modelId="{11C87A9D-C56A-5749-9152-0FE9A520C27E}" type="presParOf" srcId="{32E08E75-5D54-7C46-AEC3-79E30D498D3B}" destId="{6A5D81D9-CB36-A449-A654-2381904C0D08}" srcOrd="0" destOrd="0" presId="urn:microsoft.com/office/officeart/2005/8/layout/hierarchy1"/>
    <dgm:cxn modelId="{0BA8A2D0-557B-5447-8116-1D1C11EFD076}" type="presParOf" srcId="{6A5D81D9-CB36-A449-A654-2381904C0D08}" destId="{8A3E1383-D0CB-9249-9406-47DBA6CC0C3C}" srcOrd="0" destOrd="0" presId="urn:microsoft.com/office/officeart/2005/8/layout/hierarchy1"/>
    <dgm:cxn modelId="{FD3A0D65-5764-6B4F-BDF0-1DE204D9CF53}" type="presParOf" srcId="{6A5D81D9-CB36-A449-A654-2381904C0D08}" destId="{DDFCDE90-7747-0847-83E0-7882E15FB087}" srcOrd="1" destOrd="0" presId="urn:microsoft.com/office/officeart/2005/8/layout/hierarchy1"/>
    <dgm:cxn modelId="{975E8BE5-5652-4F45-BCFC-4EFE421A492B}" type="presParOf" srcId="{32E08E75-5D54-7C46-AEC3-79E30D498D3B}" destId="{73B8AA8A-29BF-5843-A5B8-15E0CFB434BB}" srcOrd="1" destOrd="0" presId="urn:microsoft.com/office/officeart/2005/8/layout/hierarchy1"/>
    <dgm:cxn modelId="{6613291B-155F-C344-8AB6-DC7F947CD3D8}" type="presParOf" srcId="{CA8AEAD5-118D-EE48-9E36-2BAF42B38575}" destId="{3DAE31F3-D396-4C43-9D34-EA6D988B08EA}" srcOrd="1" destOrd="0" presId="urn:microsoft.com/office/officeart/2005/8/layout/hierarchy1"/>
    <dgm:cxn modelId="{AD3A478F-4014-1649-96A3-C17E606D0632}" type="presParOf" srcId="{3DAE31F3-D396-4C43-9D34-EA6D988B08EA}" destId="{1C8CA25B-ADC0-904E-AA93-9EDAE35FCC85}" srcOrd="0" destOrd="0" presId="urn:microsoft.com/office/officeart/2005/8/layout/hierarchy1"/>
    <dgm:cxn modelId="{57C4E663-8B14-E847-85B3-44C3D70BC6F9}" type="presParOf" srcId="{1C8CA25B-ADC0-904E-AA93-9EDAE35FCC85}" destId="{F833427B-3847-FF4A-A729-AB10FD283118}" srcOrd="0" destOrd="0" presId="urn:microsoft.com/office/officeart/2005/8/layout/hierarchy1"/>
    <dgm:cxn modelId="{89519EBF-0C44-C64E-A2E8-1B4963EBBA11}" type="presParOf" srcId="{1C8CA25B-ADC0-904E-AA93-9EDAE35FCC85}" destId="{878BB924-F296-814B-8B6B-5EA3433CEA89}" srcOrd="1" destOrd="0" presId="urn:microsoft.com/office/officeart/2005/8/layout/hierarchy1"/>
    <dgm:cxn modelId="{FC2FCFCD-2665-7E43-99EB-5442A4C7B5E0}" type="presParOf" srcId="{3DAE31F3-D396-4C43-9D34-EA6D988B08EA}" destId="{B8FCE4C8-2ABC-3E43-AD43-B4640CD117BB}"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785A0A20-CAA6-4138-B03C-9CE85EBEB66A}" type="doc">
      <dgm:prSet loTypeId="urn:microsoft.com/office/officeart/2016/7/layout/BasicLinearProcessNumbered" loCatId="process" qsTypeId="urn:microsoft.com/office/officeart/2005/8/quickstyle/simple1" qsCatId="simple" csTypeId="urn:microsoft.com/office/officeart/2005/8/colors/accent1_2" csCatId="accent1" phldr="1"/>
      <dgm:spPr/>
      <dgm:t>
        <a:bodyPr/>
        <a:lstStyle/>
        <a:p>
          <a:endParaRPr lang="en-US"/>
        </a:p>
      </dgm:t>
    </dgm:pt>
    <dgm:pt modelId="{9E79C7F2-D655-4D68-8417-657062AC1FB8}">
      <dgm:prSet/>
      <dgm:spPr/>
      <dgm:t>
        <a:bodyPr/>
        <a:lstStyle/>
        <a:p>
          <a:r>
            <a:rPr lang="en-US"/>
            <a:t>Compare against lots of test sentences</a:t>
          </a:r>
        </a:p>
      </dgm:t>
    </dgm:pt>
    <dgm:pt modelId="{DEA3C163-6D1C-47E2-9482-3D23E23EE05A}" type="parTrans" cxnId="{886A7001-7A3F-483C-9D06-5A045EBB105D}">
      <dgm:prSet/>
      <dgm:spPr/>
      <dgm:t>
        <a:bodyPr/>
        <a:lstStyle/>
        <a:p>
          <a:endParaRPr lang="en-US"/>
        </a:p>
      </dgm:t>
    </dgm:pt>
    <dgm:pt modelId="{0430690B-8933-4D4E-BC5F-D717C78C5E31}" type="sibTrans" cxnId="{886A7001-7A3F-483C-9D06-5A045EBB105D}">
      <dgm:prSet phldrT="1"/>
      <dgm:spPr/>
      <dgm:t>
        <a:bodyPr/>
        <a:lstStyle/>
        <a:p>
          <a:r>
            <a:rPr lang="en-US"/>
            <a:t>1</a:t>
          </a:r>
        </a:p>
      </dgm:t>
    </dgm:pt>
    <dgm:pt modelId="{C542E211-DE38-41B1-8006-C8FA25E461D4}">
      <dgm:prSet/>
      <dgm:spPr/>
      <dgm:t>
        <a:bodyPr/>
        <a:lstStyle/>
        <a:p>
          <a:r>
            <a:rPr lang="en-US"/>
            <a:t>Use multiple reference translations for each test sentence</a:t>
          </a:r>
        </a:p>
      </dgm:t>
    </dgm:pt>
    <dgm:pt modelId="{090FF938-0AA8-4B2A-9C3D-87E2CE7D2FC3}" type="parTrans" cxnId="{75DDA56C-8F5C-4222-BED1-C7899525E19E}">
      <dgm:prSet/>
      <dgm:spPr/>
      <dgm:t>
        <a:bodyPr/>
        <a:lstStyle/>
        <a:p>
          <a:endParaRPr lang="en-US"/>
        </a:p>
      </dgm:t>
    </dgm:pt>
    <dgm:pt modelId="{934F64BA-2F96-4085-B650-46D1361A8446}" type="sibTrans" cxnId="{75DDA56C-8F5C-4222-BED1-C7899525E19E}">
      <dgm:prSet phldrT="2"/>
      <dgm:spPr/>
      <dgm:t>
        <a:bodyPr/>
        <a:lstStyle/>
        <a:p>
          <a:r>
            <a:rPr lang="en-US"/>
            <a:t>2</a:t>
          </a:r>
        </a:p>
      </dgm:t>
    </dgm:pt>
    <dgm:pt modelId="{81FB4AFF-D640-41D9-A166-8F51077F944A}">
      <dgm:prSet/>
      <dgm:spPr/>
      <dgm:t>
        <a:bodyPr/>
        <a:lstStyle/>
        <a:p>
          <a:r>
            <a:rPr lang="en-US"/>
            <a:t>Look for phrase / n-gram matches, allow movement</a:t>
          </a:r>
        </a:p>
      </dgm:t>
    </dgm:pt>
    <dgm:pt modelId="{D71D899E-5717-4EA8-BE93-ECA6A9B43EA4}" type="parTrans" cxnId="{7C9E76BA-AB85-4A8D-B4B6-7E47225E78F1}">
      <dgm:prSet/>
      <dgm:spPr/>
      <dgm:t>
        <a:bodyPr/>
        <a:lstStyle/>
        <a:p>
          <a:endParaRPr lang="en-US"/>
        </a:p>
      </dgm:t>
    </dgm:pt>
    <dgm:pt modelId="{FF50C09E-32A6-43D2-863F-CC493EDB976A}" type="sibTrans" cxnId="{7C9E76BA-AB85-4A8D-B4B6-7E47225E78F1}">
      <dgm:prSet phldrT="3"/>
      <dgm:spPr/>
      <dgm:t>
        <a:bodyPr/>
        <a:lstStyle/>
        <a:p>
          <a:r>
            <a:rPr lang="en-US"/>
            <a:t>3</a:t>
          </a:r>
        </a:p>
      </dgm:t>
    </dgm:pt>
    <dgm:pt modelId="{35505C00-53FC-F641-A7F1-B930EA46856D}" type="pres">
      <dgm:prSet presAssocID="{785A0A20-CAA6-4138-B03C-9CE85EBEB66A}" presName="Name0" presStyleCnt="0">
        <dgm:presLayoutVars>
          <dgm:animLvl val="lvl"/>
          <dgm:resizeHandles val="exact"/>
        </dgm:presLayoutVars>
      </dgm:prSet>
      <dgm:spPr/>
    </dgm:pt>
    <dgm:pt modelId="{B50E4BF1-DBEE-6A4E-B380-B4D6A2216081}" type="pres">
      <dgm:prSet presAssocID="{9E79C7F2-D655-4D68-8417-657062AC1FB8}" presName="compositeNode" presStyleCnt="0">
        <dgm:presLayoutVars>
          <dgm:bulletEnabled val="1"/>
        </dgm:presLayoutVars>
      </dgm:prSet>
      <dgm:spPr/>
    </dgm:pt>
    <dgm:pt modelId="{B21C159E-9B0C-D245-A394-EE5F5CF1232C}" type="pres">
      <dgm:prSet presAssocID="{9E79C7F2-D655-4D68-8417-657062AC1FB8}" presName="bgRect" presStyleLbl="bgAccFollowNode1" presStyleIdx="0" presStyleCnt="3"/>
      <dgm:spPr/>
    </dgm:pt>
    <dgm:pt modelId="{2BB6A379-19B4-934A-BED5-08F235443248}" type="pres">
      <dgm:prSet presAssocID="{0430690B-8933-4D4E-BC5F-D717C78C5E31}" presName="sibTransNodeCircle" presStyleLbl="alignNode1" presStyleIdx="0" presStyleCnt="6">
        <dgm:presLayoutVars>
          <dgm:chMax val="0"/>
          <dgm:bulletEnabled/>
        </dgm:presLayoutVars>
      </dgm:prSet>
      <dgm:spPr/>
    </dgm:pt>
    <dgm:pt modelId="{F3FDA98E-A298-AD47-8CCA-4F609733BDE4}" type="pres">
      <dgm:prSet presAssocID="{9E79C7F2-D655-4D68-8417-657062AC1FB8}" presName="bottomLine" presStyleLbl="alignNode1" presStyleIdx="1" presStyleCnt="6">
        <dgm:presLayoutVars/>
      </dgm:prSet>
      <dgm:spPr/>
    </dgm:pt>
    <dgm:pt modelId="{9D0257D8-10F3-CC48-BA82-9E77B3B5B9C2}" type="pres">
      <dgm:prSet presAssocID="{9E79C7F2-D655-4D68-8417-657062AC1FB8}" presName="nodeText" presStyleLbl="bgAccFollowNode1" presStyleIdx="0" presStyleCnt="3">
        <dgm:presLayoutVars>
          <dgm:bulletEnabled val="1"/>
        </dgm:presLayoutVars>
      </dgm:prSet>
      <dgm:spPr/>
    </dgm:pt>
    <dgm:pt modelId="{6F343276-B77E-5440-93E3-E9046F672D3A}" type="pres">
      <dgm:prSet presAssocID="{0430690B-8933-4D4E-BC5F-D717C78C5E31}" presName="sibTrans" presStyleCnt="0"/>
      <dgm:spPr/>
    </dgm:pt>
    <dgm:pt modelId="{385B032A-F1B0-C342-AA36-9B1B9F67C299}" type="pres">
      <dgm:prSet presAssocID="{C542E211-DE38-41B1-8006-C8FA25E461D4}" presName="compositeNode" presStyleCnt="0">
        <dgm:presLayoutVars>
          <dgm:bulletEnabled val="1"/>
        </dgm:presLayoutVars>
      </dgm:prSet>
      <dgm:spPr/>
    </dgm:pt>
    <dgm:pt modelId="{43295419-4AF9-3C4E-BF99-80985B1896CF}" type="pres">
      <dgm:prSet presAssocID="{C542E211-DE38-41B1-8006-C8FA25E461D4}" presName="bgRect" presStyleLbl="bgAccFollowNode1" presStyleIdx="1" presStyleCnt="3"/>
      <dgm:spPr/>
    </dgm:pt>
    <dgm:pt modelId="{3969DB72-DEE0-8E4D-99CA-8B17CE78FDB0}" type="pres">
      <dgm:prSet presAssocID="{934F64BA-2F96-4085-B650-46D1361A8446}" presName="sibTransNodeCircle" presStyleLbl="alignNode1" presStyleIdx="2" presStyleCnt="6">
        <dgm:presLayoutVars>
          <dgm:chMax val="0"/>
          <dgm:bulletEnabled/>
        </dgm:presLayoutVars>
      </dgm:prSet>
      <dgm:spPr/>
    </dgm:pt>
    <dgm:pt modelId="{0D4A4FF2-0F68-B440-8908-027F774C7AEF}" type="pres">
      <dgm:prSet presAssocID="{C542E211-DE38-41B1-8006-C8FA25E461D4}" presName="bottomLine" presStyleLbl="alignNode1" presStyleIdx="3" presStyleCnt="6">
        <dgm:presLayoutVars/>
      </dgm:prSet>
      <dgm:spPr/>
    </dgm:pt>
    <dgm:pt modelId="{F3046C26-31DB-0E4B-AF58-AB39E8AA5664}" type="pres">
      <dgm:prSet presAssocID="{C542E211-DE38-41B1-8006-C8FA25E461D4}" presName="nodeText" presStyleLbl="bgAccFollowNode1" presStyleIdx="1" presStyleCnt="3">
        <dgm:presLayoutVars>
          <dgm:bulletEnabled val="1"/>
        </dgm:presLayoutVars>
      </dgm:prSet>
      <dgm:spPr/>
    </dgm:pt>
    <dgm:pt modelId="{79117520-F800-8D49-9F3E-E97D607ACF96}" type="pres">
      <dgm:prSet presAssocID="{934F64BA-2F96-4085-B650-46D1361A8446}" presName="sibTrans" presStyleCnt="0"/>
      <dgm:spPr/>
    </dgm:pt>
    <dgm:pt modelId="{87B93E13-3980-A24A-890C-1F643CBEAE90}" type="pres">
      <dgm:prSet presAssocID="{81FB4AFF-D640-41D9-A166-8F51077F944A}" presName="compositeNode" presStyleCnt="0">
        <dgm:presLayoutVars>
          <dgm:bulletEnabled val="1"/>
        </dgm:presLayoutVars>
      </dgm:prSet>
      <dgm:spPr/>
    </dgm:pt>
    <dgm:pt modelId="{4A51323C-D142-284D-B89B-3F57CF2CC180}" type="pres">
      <dgm:prSet presAssocID="{81FB4AFF-D640-41D9-A166-8F51077F944A}" presName="bgRect" presStyleLbl="bgAccFollowNode1" presStyleIdx="2" presStyleCnt="3"/>
      <dgm:spPr/>
    </dgm:pt>
    <dgm:pt modelId="{15FCF749-21B8-7342-AD09-C8FB753C1ABF}" type="pres">
      <dgm:prSet presAssocID="{FF50C09E-32A6-43D2-863F-CC493EDB976A}" presName="sibTransNodeCircle" presStyleLbl="alignNode1" presStyleIdx="4" presStyleCnt="6">
        <dgm:presLayoutVars>
          <dgm:chMax val="0"/>
          <dgm:bulletEnabled/>
        </dgm:presLayoutVars>
      </dgm:prSet>
      <dgm:spPr/>
    </dgm:pt>
    <dgm:pt modelId="{30E72474-399E-5040-9DF3-A3575F294455}" type="pres">
      <dgm:prSet presAssocID="{81FB4AFF-D640-41D9-A166-8F51077F944A}" presName="bottomLine" presStyleLbl="alignNode1" presStyleIdx="5" presStyleCnt="6">
        <dgm:presLayoutVars/>
      </dgm:prSet>
      <dgm:spPr/>
    </dgm:pt>
    <dgm:pt modelId="{C134B1DB-72DB-2248-B01F-A564BA8BF145}" type="pres">
      <dgm:prSet presAssocID="{81FB4AFF-D640-41D9-A166-8F51077F944A}" presName="nodeText" presStyleLbl="bgAccFollowNode1" presStyleIdx="2" presStyleCnt="3">
        <dgm:presLayoutVars>
          <dgm:bulletEnabled val="1"/>
        </dgm:presLayoutVars>
      </dgm:prSet>
      <dgm:spPr/>
    </dgm:pt>
  </dgm:ptLst>
  <dgm:cxnLst>
    <dgm:cxn modelId="{886A7001-7A3F-483C-9D06-5A045EBB105D}" srcId="{785A0A20-CAA6-4138-B03C-9CE85EBEB66A}" destId="{9E79C7F2-D655-4D68-8417-657062AC1FB8}" srcOrd="0" destOrd="0" parTransId="{DEA3C163-6D1C-47E2-9482-3D23E23EE05A}" sibTransId="{0430690B-8933-4D4E-BC5F-D717C78C5E31}"/>
    <dgm:cxn modelId="{A1476918-8388-FE4F-82D8-2F9D8B846D19}" type="presOf" srcId="{0430690B-8933-4D4E-BC5F-D717C78C5E31}" destId="{2BB6A379-19B4-934A-BED5-08F235443248}" srcOrd="0" destOrd="0" presId="urn:microsoft.com/office/officeart/2016/7/layout/BasicLinearProcessNumbered"/>
    <dgm:cxn modelId="{650C7018-32DF-F14D-8ED2-24EDC6336AE3}" type="presOf" srcId="{785A0A20-CAA6-4138-B03C-9CE85EBEB66A}" destId="{35505C00-53FC-F641-A7F1-B930EA46856D}" srcOrd="0" destOrd="0" presId="urn:microsoft.com/office/officeart/2016/7/layout/BasicLinearProcessNumbered"/>
    <dgm:cxn modelId="{28961825-410D-5146-AA63-49DC9C72616E}" type="presOf" srcId="{934F64BA-2F96-4085-B650-46D1361A8446}" destId="{3969DB72-DEE0-8E4D-99CA-8B17CE78FDB0}" srcOrd="0" destOrd="0" presId="urn:microsoft.com/office/officeart/2016/7/layout/BasicLinearProcessNumbered"/>
    <dgm:cxn modelId="{5B173D27-BB43-B149-9648-1120890E95DD}" type="presOf" srcId="{9E79C7F2-D655-4D68-8417-657062AC1FB8}" destId="{B21C159E-9B0C-D245-A394-EE5F5CF1232C}" srcOrd="0" destOrd="0" presId="urn:microsoft.com/office/officeart/2016/7/layout/BasicLinearProcessNumbered"/>
    <dgm:cxn modelId="{C3F3724C-CB27-1546-9F35-6FF8DC4B9213}" type="presOf" srcId="{FF50C09E-32A6-43D2-863F-CC493EDB976A}" destId="{15FCF749-21B8-7342-AD09-C8FB753C1ABF}" srcOrd="0" destOrd="0" presId="urn:microsoft.com/office/officeart/2016/7/layout/BasicLinearProcessNumbered"/>
    <dgm:cxn modelId="{AFD81963-68A1-0E48-A1E7-4A76EFC97E64}" type="presOf" srcId="{81FB4AFF-D640-41D9-A166-8F51077F944A}" destId="{4A51323C-D142-284D-B89B-3F57CF2CC180}" srcOrd="0" destOrd="0" presId="urn:microsoft.com/office/officeart/2016/7/layout/BasicLinearProcessNumbered"/>
    <dgm:cxn modelId="{AFB79665-A4B5-3542-AF2A-6E9811EBB7AD}" type="presOf" srcId="{9E79C7F2-D655-4D68-8417-657062AC1FB8}" destId="{9D0257D8-10F3-CC48-BA82-9E77B3B5B9C2}" srcOrd="1" destOrd="0" presId="urn:microsoft.com/office/officeart/2016/7/layout/BasicLinearProcessNumbered"/>
    <dgm:cxn modelId="{75DDA56C-8F5C-4222-BED1-C7899525E19E}" srcId="{785A0A20-CAA6-4138-B03C-9CE85EBEB66A}" destId="{C542E211-DE38-41B1-8006-C8FA25E461D4}" srcOrd="1" destOrd="0" parTransId="{090FF938-0AA8-4B2A-9C3D-87E2CE7D2FC3}" sibTransId="{934F64BA-2F96-4085-B650-46D1361A8446}"/>
    <dgm:cxn modelId="{202DC679-3382-D646-984D-C84BDE6D88F8}" type="presOf" srcId="{C542E211-DE38-41B1-8006-C8FA25E461D4}" destId="{43295419-4AF9-3C4E-BF99-80985B1896CF}" srcOrd="0" destOrd="0" presId="urn:microsoft.com/office/officeart/2016/7/layout/BasicLinearProcessNumbered"/>
    <dgm:cxn modelId="{77F1668B-6ECF-6042-9637-6E300C1F1FC7}" type="presOf" srcId="{81FB4AFF-D640-41D9-A166-8F51077F944A}" destId="{C134B1DB-72DB-2248-B01F-A564BA8BF145}" srcOrd="1" destOrd="0" presId="urn:microsoft.com/office/officeart/2016/7/layout/BasicLinearProcessNumbered"/>
    <dgm:cxn modelId="{7C9E76BA-AB85-4A8D-B4B6-7E47225E78F1}" srcId="{785A0A20-CAA6-4138-B03C-9CE85EBEB66A}" destId="{81FB4AFF-D640-41D9-A166-8F51077F944A}" srcOrd="2" destOrd="0" parTransId="{D71D899E-5717-4EA8-BE93-ECA6A9B43EA4}" sibTransId="{FF50C09E-32A6-43D2-863F-CC493EDB976A}"/>
    <dgm:cxn modelId="{0302B9E1-AA23-C04F-BD0C-467BB6E00F12}" type="presOf" srcId="{C542E211-DE38-41B1-8006-C8FA25E461D4}" destId="{F3046C26-31DB-0E4B-AF58-AB39E8AA5664}" srcOrd="1" destOrd="0" presId="urn:microsoft.com/office/officeart/2016/7/layout/BasicLinearProcessNumbered"/>
    <dgm:cxn modelId="{84134FFD-B636-8E42-865C-E7E10673D9A0}" type="presParOf" srcId="{35505C00-53FC-F641-A7F1-B930EA46856D}" destId="{B50E4BF1-DBEE-6A4E-B380-B4D6A2216081}" srcOrd="0" destOrd="0" presId="urn:microsoft.com/office/officeart/2016/7/layout/BasicLinearProcessNumbered"/>
    <dgm:cxn modelId="{C4A3EE50-1F9A-6D4A-AD5D-72BD2B9A9402}" type="presParOf" srcId="{B50E4BF1-DBEE-6A4E-B380-B4D6A2216081}" destId="{B21C159E-9B0C-D245-A394-EE5F5CF1232C}" srcOrd="0" destOrd="0" presId="urn:microsoft.com/office/officeart/2016/7/layout/BasicLinearProcessNumbered"/>
    <dgm:cxn modelId="{14D0078C-30DA-CC47-8B88-6E700F18D50C}" type="presParOf" srcId="{B50E4BF1-DBEE-6A4E-B380-B4D6A2216081}" destId="{2BB6A379-19B4-934A-BED5-08F235443248}" srcOrd="1" destOrd="0" presId="urn:microsoft.com/office/officeart/2016/7/layout/BasicLinearProcessNumbered"/>
    <dgm:cxn modelId="{625167D1-4725-BA46-BD92-16D0BD837821}" type="presParOf" srcId="{B50E4BF1-DBEE-6A4E-B380-B4D6A2216081}" destId="{F3FDA98E-A298-AD47-8CCA-4F609733BDE4}" srcOrd="2" destOrd="0" presId="urn:microsoft.com/office/officeart/2016/7/layout/BasicLinearProcessNumbered"/>
    <dgm:cxn modelId="{752C20CA-6B49-D446-AB86-A1D16720954D}" type="presParOf" srcId="{B50E4BF1-DBEE-6A4E-B380-B4D6A2216081}" destId="{9D0257D8-10F3-CC48-BA82-9E77B3B5B9C2}" srcOrd="3" destOrd="0" presId="urn:microsoft.com/office/officeart/2016/7/layout/BasicLinearProcessNumbered"/>
    <dgm:cxn modelId="{AB64636B-67C9-924C-BEE5-5DB251046E3D}" type="presParOf" srcId="{35505C00-53FC-F641-A7F1-B930EA46856D}" destId="{6F343276-B77E-5440-93E3-E9046F672D3A}" srcOrd="1" destOrd="0" presId="urn:microsoft.com/office/officeart/2016/7/layout/BasicLinearProcessNumbered"/>
    <dgm:cxn modelId="{2D0A82B1-D715-5A4A-8873-E95D0A0DE646}" type="presParOf" srcId="{35505C00-53FC-F641-A7F1-B930EA46856D}" destId="{385B032A-F1B0-C342-AA36-9B1B9F67C299}" srcOrd="2" destOrd="0" presId="urn:microsoft.com/office/officeart/2016/7/layout/BasicLinearProcessNumbered"/>
    <dgm:cxn modelId="{044D656D-8937-5348-B485-E08FF848E1D4}" type="presParOf" srcId="{385B032A-F1B0-C342-AA36-9B1B9F67C299}" destId="{43295419-4AF9-3C4E-BF99-80985B1896CF}" srcOrd="0" destOrd="0" presId="urn:microsoft.com/office/officeart/2016/7/layout/BasicLinearProcessNumbered"/>
    <dgm:cxn modelId="{728B35A8-0C67-D547-9740-BAD3D27D6026}" type="presParOf" srcId="{385B032A-F1B0-C342-AA36-9B1B9F67C299}" destId="{3969DB72-DEE0-8E4D-99CA-8B17CE78FDB0}" srcOrd="1" destOrd="0" presId="urn:microsoft.com/office/officeart/2016/7/layout/BasicLinearProcessNumbered"/>
    <dgm:cxn modelId="{46F3F14A-0C5C-964D-8700-DFDC0C54E1D2}" type="presParOf" srcId="{385B032A-F1B0-C342-AA36-9B1B9F67C299}" destId="{0D4A4FF2-0F68-B440-8908-027F774C7AEF}" srcOrd="2" destOrd="0" presId="urn:microsoft.com/office/officeart/2016/7/layout/BasicLinearProcessNumbered"/>
    <dgm:cxn modelId="{192D068E-890F-2748-B758-B944ACEC941E}" type="presParOf" srcId="{385B032A-F1B0-C342-AA36-9B1B9F67C299}" destId="{F3046C26-31DB-0E4B-AF58-AB39E8AA5664}" srcOrd="3" destOrd="0" presId="urn:microsoft.com/office/officeart/2016/7/layout/BasicLinearProcessNumbered"/>
    <dgm:cxn modelId="{2BFF4CDA-2016-484F-9A95-918EAEF52293}" type="presParOf" srcId="{35505C00-53FC-F641-A7F1-B930EA46856D}" destId="{79117520-F800-8D49-9F3E-E97D607ACF96}" srcOrd="3" destOrd="0" presId="urn:microsoft.com/office/officeart/2016/7/layout/BasicLinearProcessNumbered"/>
    <dgm:cxn modelId="{6AEF01FA-D207-9541-9465-FCF899508A28}" type="presParOf" srcId="{35505C00-53FC-F641-A7F1-B930EA46856D}" destId="{87B93E13-3980-A24A-890C-1F643CBEAE90}" srcOrd="4" destOrd="0" presId="urn:microsoft.com/office/officeart/2016/7/layout/BasicLinearProcessNumbered"/>
    <dgm:cxn modelId="{B06130C1-3422-D144-9924-27C5D9E94216}" type="presParOf" srcId="{87B93E13-3980-A24A-890C-1F643CBEAE90}" destId="{4A51323C-D142-284D-B89B-3F57CF2CC180}" srcOrd="0" destOrd="0" presId="urn:microsoft.com/office/officeart/2016/7/layout/BasicLinearProcessNumbered"/>
    <dgm:cxn modelId="{4467A93D-F058-8C46-8A5A-7119E020E0CF}" type="presParOf" srcId="{87B93E13-3980-A24A-890C-1F643CBEAE90}" destId="{15FCF749-21B8-7342-AD09-C8FB753C1ABF}" srcOrd="1" destOrd="0" presId="urn:microsoft.com/office/officeart/2016/7/layout/BasicLinearProcessNumbered"/>
    <dgm:cxn modelId="{7C495710-2953-A246-B8AA-020899B7D143}" type="presParOf" srcId="{87B93E13-3980-A24A-890C-1F643CBEAE90}" destId="{30E72474-399E-5040-9DF3-A3575F294455}" srcOrd="2" destOrd="0" presId="urn:microsoft.com/office/officeart/2016/7/layout/BasicLinearProcessNumbered"/>
    <dgm:cxn modelId="{F7CBBDD8-9405-A64A-A512-E721900570FD}" type="presParOf" srcId="{87B93E13-3980-A24A-890C-1F643CBEAE90}" destId="{C134B1DB-72DB-2248-B01F-A564BA8BF145}" srcOrd="3" destOrd="0" presId="urn:microsoft.com/office/officeart/2016/7/layout/BasicLinearProcessNumbered"/>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C861A5CE-4C48-4910-B447-1C72D8AEB941}"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1C6EE12E-4B6A-499B-9B77-40A3F727E9D8}">
      <dgm:prSet/>
      <dgm:spPr/>
      <dgm:t>
        <a:bodyPr/>
        <a:lstStyle/>
        <a:p>
          <a:r>
            <a:rPr lang="en-US" b="1" u="sng"/>
            <a:t>B</a:t>
          </a:r>
          <a:r>
            <a:rPr lang="en-US"/>
            <a:t>i</a:t>
          </a:r>
          <a:r>
            <a:rPr lang="en-US" b="1" u="sng"/>
            <a:t>L</a:t>
          </a:r>
          <a:r>
            <a:rPr lang="en-US"/>
            <a:t>ingual </a:t>
          </a:r>
          <a:r>
            <a:rPr lang="en-US" b="1" u="sng"/>
            <a:t>E</a:t>
          </a:r>
          <a:r>
            <a:rPr lang="en-US"/>
            <a:t>valuation </a:t>
          </a:r>
          <a:r>
            <a:rPr lang="en-US" b="1" u="sng"/>
            <a:t>U</a:t>
          </a:r>
          <a:r>
            <a:rPr lang="en-US"/>
            <a:t>nderstudy</a:t>
          </a:r>
        </a:p>
      </dgm:t>
    </dgm:pt>
    <dgm:pt modelId="{81BD46FC-2E57-4B99-B9D3-002B99C1D8AB}" type="parTrans" cxnId="{9838B51F-B873-40E8-A957-D2FB1A639903}">
      <dgm:prSet/>
      <dgm:spPr/>
      <dgm:t>
        <a:bodyPr/>
        <a:lstStyle/>
        <a:p>
          <a:endParaRPr lang="en-US"/>
        </a:p>
      </dgm:t>
    </dgm:pt>
    <dgm:pt modelId="{5DFF9E77-9F9E-4F02-9A97-EAE7EAE3FAD4}" type="sibTrans" cxnId="{9838B51F-B873-40E8-A957-D2FB1A639903}">
      <dgm:prSet/>
      <dgm:spPr/>
      <dgm:t>
        <a:bodyPr/>
        <a:lstStyle/>
        <a:p>
          <a:endParaRPr lang="en-US"/>
        </a:p>
      </dgm:t>
    </dgm:pt>
    <dgm:pt modelId="{2108F384-C36F-4C50-923E-D676771D64CB}">
      <dgm:prSet/>
      <dgm:spPr/>
      <dgm:t>
        <a:bodyPr/>
        <a:lstStyle/>
        <a:p>
          <a:r>
            <a:rPr lang="en-US"/>
            <a:t>Uses multiple reference translations</a:t>
          </a:r>
        </a:p>
      </dgm:t>
    </dgm:pt>
    <dgm:pt modelId="{D019554D-56EF-40EF-B8D7-05DC82AE19DD}" type="parTrans" cxnId="{877FA4AB-D9AD-4A31-8372-7A4245E6758C}">
      <dgm:prSet/>
      <dgm:spPr/>
      <dgm:t>
        <a:bodyPr/>
        <a:lstStyle/>
        <a:p>
          <a:endParaRPr lang="en-US"/>
        </a:p>
      </dgm:t>
    </dgm:pt>
    <dgm:pt modelId="{AFA4E6B7-43B0-43A2-BE79-4F5884E6641F}" type="sibTrans" cxnId="{877FA4AB-D9AD-4A31-8372-7A4245E6758C}">
      <dgm:prSet/>
      <dgm:spPr/>
      <dgm:t>
        <a:bodyPr/>
        <a:lstStyle/>
        <a:p>
          <a:endParaRPr lang="en-US"/>
        </a:p>
      </dgm:t>
    </dgm:pt>
    <dgm:pt modelId="{31177D40-97A1-478A-BEF6-3640D6573DCA}">
      <dgm:prSet/>
      <dgm:spPr/>
      <dgm:t>
        <a:bodyPr/>
        <a:lstStyle/>
        <a:p>
          <a:r>
            <a:rPr lang="en-US"/>
            <a:t>Look for n-grams that occur anywhere in the sentence</a:t>
          </a:r>
        </a:p>
      </dgm:t>
    </dgm:pt>
    <dgm:pt modelId="{47154184-1042-484F-AB02-78B12CF3281E}" type="parTrans" cxnId="{E52F0F27-EE6F-4563-9055-34563AE2C3CA}">
      <dgm:prSet/>
      <dgm:spPr/>
      <dgm:t>
        <a:bodyPr/>
        <a:lstStyle/>
        <a:p>
          <a:endParaRPr lang="en-US"/>
        </a:p>
      </dgm:t>
    </dgm:pt>
    <dgm:pt modelId="{A1FB635A-AE4D-499D-A06F-DBA58FA08F44}" type="sibTrans" cxnId="{E52F0F27-EE6F-4563-9055-34563AE2C3CA}">
      <dgm:prSet/>
      <dgm:spPr/>
      <dgm:t>
        <a:bodyPr/>
        <a:lstStyle/>
        <a:p>
          <a:endParaRPr lang="en-US"/>
        </a:p>
      </dgm:t>
    </dgm:pt>
    <dgm:pt modelId="{07B25926-5148-3742-BA43-4D0804DB4428}" type="pres">
      <dgm:prSet presAssocID="{C861A5CE-4C48-4910-B447-1C72D8AEB941}" presName="linear" presStyleCnt="0">
        <dgm:presLayoutVars>
          <dgm:animLvl val="lvl"/>
          <dgm:resizeHandles val="exact"/>
        </dgm:presLayoutVars>
      </dgm:prSet>
      <dgm:spPr/>
    </dgm:pt>
    <dgm:pt modelId="{9F49A396-3A0B-6E46-B9F6-41D0E02A7F9A}" type="pres">
      <dgm:prSet presAssocID="{1C6EE12E-4B6A-499B-9B77-40A3F727E9D8}" presName="parentText" presStyleLbl="node1" presStyleIdx="0" presStyleCnt="3">
        <dgm:presLayoutVars>
          <dgm:chMax val="0"/>
          <dgm:bulletEnabled val="1"/>
        </dgm:presLayoutVars>
      </dgm:prSet>
      <dgm:spPr/>
    </dgm:pt>
    <dgm:pt modelId="{1F4A7F64-50E1-E840-BD4C-5255E2F50496}" type="pres">
      <dgm:prSet presAssocID="{5DFF9E77-9F9E-4F02-9A97-EAE7EAE3FAD4}" presName="spacer" presStyleCnt="0"/>
      <dgm:spPr/>
    </dgm:pt>
    <dgm:pt modelId="{B08691F6-D102-2E4B-A48E-0CD744E48A1D}" type="pres">
      <dgm:prSet presAssocID="{2108F384-C36F-4C50-923E-D676771D64CB}" presName="parentText" presStyleLbl="node1" presStyleIdx="1" presStyleCnt="3">
        <dgm:presLayoutVars>
          <dgm:chMax val="0"/>
          <dgm:bulletEnabled val="1"/>
        </dgm:presLayoutVars>
      </dgm:prSet>
      <dgm:spPr/>
    </dgm:pt>
    <dgm:pt modelId="{295E3A6B-873E-CC44-B5CF-E9BA38AC2A38}" type="pres">
      <dgm:prSet presAssocID="{AFA4E6B7-43B0-43A2-BE79-4F5884E6641F}" presName="spacer" presStyleCnt="0"/>
      <dgm:spPr/>
    </dgm:pt>
    <dgm:pt modelId="{0376DEB5-C96D-DD42-BD2C-D2F456FC124E}" type="pres">
      <dgm:prSet presAssocID="{31177D40-97A1-478A-BEF6-3640D6573DCA}" presName="parentText" presStyleLbl="node1" presStyleIdx="2" presStyleCnt="3">
        <dgm:presLayoutVars>
          <dgm:chMax val="0"/>
          <dgm:bulletEnabled val="1"/>
        </dgm:presLayoutVars>
      </dgm:prSet>
      <dgm:spPr/>
    </dgm:pt>
  </dgm:ptLst>
  <dgm:cxnLst>
    <dgm:cxn modelId="{9838B51F-B873-40E8-A957-D2FB1A639903}" srcId="{C861A5CE-4C48-4910-B447-1C72D8AEB941}" destId="{1C6EE12E-4B6A-499B-9B77-40A3F727E9D8}" srcOrd="0" destOrd="0" parTransId="{81BD46FC-2E57-4B99-B9D3-002B99C1D8AB}" sibTransId="{5DFF9E77-9F9E-4F02-9A97-EAE7EAE3FAD4}"/>
    <dgm:cxn modelId="{E52F0F27-EE6F-4563-9055-34563AE2C3CA}" srcId="{C861A5CE-4C48-4910-B447-1C72D8AEB941}" destId="{31177D40-97A1-478A-BEF6-3640D6573DCA}" srcOrd="2" destOrd="0" parTransId="{47154184-1042-484F-AB02-78B12CF3281E}" sibTransId="{A1FB635A-AE4D-499D-A06F-DBA58FA08F44}"/>
    <dgm:cxn modelId="{E38C8542-D399-3F4C-8F6F-E8927818580F}" type="presOf" srcId="{1C6EE12E-4B6A-499B-9B77-40A3F727E9D8}" destId="{9F49A396-3A0B-6E46-B9F6-41D0E02A7F9A}" srcOrd="0" destOrd="0" presId="urn:microsoft.com/office/officeart/2005/8/layout/vList2"/>
    <dgm:cxn modelId="{F128D068-FA82-A642-BBCA-BD2204139226}" type="presOf" srcId="{2108F384-C36F-4C50-923E-D676771D64CB}" destId="{B08691F6-D102-2E4B-A48E-0CD744E48A1D}" srcOrd="0" destOrd="0" presId="urn:microsoft.com/office/officeart/2005/8/layout/vList2"/>
    <dgm:cxn modelId="{BFB07CA9-32E2-A642-A9F4-042A12C96CCA}" type="presOf" srcId="{C861A5CE-4C48-4910-B447-1C72D8AEB941}" destId="{07B25926-5148-3742-BA43-4D0804DB4428}" srcOrd="0" destOrd="0" presId="urn:microsoft.com/office/officeart/2005/8/layout/vList2"/>
    <dgm:cxn modelId="{877FA4AB-D9AD-4A31-8372-7A4245E6758C}" srcId="{C861A5CE-4C48-4910-B447-1C72D8AEB941}" destId="{2108F384-C36F-4C50-923E-D676771D64CB}" srcOrd="1" destOrd="0" parTransId="{D019554D-56EF-40EF-B8D7-05DC82AE19DD}" sibTransId="{AFA4E6B7-43B0-43A2-BE79-4F5884E6641F}"/>
    <dgm:cxn modelId="{DCB24CD8-2177-F449-A0B0-125B88692A8B}" type="presOf" srcId="{31177D40-97A1-478A-BEF6-3640D6573DCA}" destId="{0376DEB5-C96D-DD42-BD2C-D2F456FC124E}" srcOrd="0" destOrd="0" presId="urn:microsoft.com/office/officeart/2005/8/layout/vList2"/>
    <dgm:cxn modelId="{06BD40BF-7D7A-1746-B387-0B5F4C389410}" type="presParOf" srcId="{07B25926-5148-3742-BA43-4D0804DB4428}" destId="{9F49A396-3A0B-6E46-B9F6-41D0E02A7F9A}" srcOrd="0" destOrd="0" presId="urn:microsoft.com/office/officeart/2005/8/layout/vList2"/>
    <dgm:cxn modelId="{6EA78E19-4531-7E43-9039-3E0CAD1941E7}" type="presParOf" srcId="{07B25926-5148-3742-BA43-4D0804DB4428}" destId="{1F4A7F64-50E1-E840-BD4C-5255E2F50496}" srcOrd="1" destOrd="0" presId="urn:microsoft.com/office/officeart/2005/8/layout/vList2"/>
    <dgm:cxn modelId="{B3218FB4-8FB4-9F47-8243-2C13D5F0A47D}" type="presParOf" srcId="{07B25926-5148-3742-BA43-4D0804DB4428}" destId="{B08691F6-D102-2E4B-A48E-0CD744E48A1D}" srcOrd="2" destOrd="0" presId="urn:microsoft.com/office/officeart/2005/8/layout/vList2"/>
    <dgm:cxn modelId="{85C4DF82-4AE2-7E45-AED4-55C44D66762F}" type="presParOf" srcId="{07B25926-5148-3742-BA43-4D0804DB4428}" destId="{295E3A6B-873E-CC44-B5CF-E9BA38AC2A38}" srcOrd="3" destOrd="0" presId="urn:microsoft.com/office/officeart/2005/8/layout/vList2"/>
    <dgm:cxn modelId="{1852A5CC-05C6-5C4E-914D-D03A9CBA9CD8}" type="presParOf" srcId="{07B25926-5148-3742-BA43-4D0804DB4428}" destId="{0376DEB5-C96D-DD42-BD2C-D2F456FC124E}"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7B20E3-0E3B-4E4B-9ECE-B8F32F334FBB}">
      <dsp:nvSpPr>
        <dsp:cNvPr id="0" name=""/>
        <dsp:cNvSpPr/>
      </dsp:nvSpPr>
      <dsp:spPr>
        <a:xfrm>
          <a:off x="441900" y="633040"/>
          <a:ext cx="1372500" cy="1372500"/>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08A7AEB-4C4D-480E-899D-C8D973B4E87F}">
      <dsp:nvSpPr>
        <dsp:cNvPr id="0" name=""/>
        <dsp:cNvSpPr/>
      </dsp:nvSpPr>
      <dsp:spPr>
        <a:xfrm>
          <a:off x="734400" y="925540"/>
          <a:ext cx="787500" cy="787500"/>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CB5AC62-5A17-4481-94E4-356D126F59F0}">
      <dsp:nvSpPr>
        <dsp:cNvPr id="0" name=""/>
        <dsp:cNvSpPr/>
      </dsp:nvSpPr>
      <dsp:spPr>
        <a:xfrm>
          <a:off x="3150" y="2433040"/>
          <a:ext cx="225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100000"/>
            </a:lnSpc>
            <a:spcBef>
              <a:spcPct val="0"/>
            </a:spcBef>
            <a:spcAft>
              <a:spcPct val="35000"/>
            </a:spcAft>
            <a:buNone/>
            <a:defRPr cap="all"/>
          </a:pPr>
          <a:r>
            <a:rPr lang="en-US" sz="1300" kern="1200" dirty="0"/>
            <a:t>Homework 9 or Project Milestone 1 are due tonight by 11:59pm</a:t>
          </a:r>
        </a:p>
      </dsp:txBody>
      <dsp:txXfrm>
        <a:off x="3150" y="2433040"/>
        <a:ext cx="2250000" cy="720000"/>
      </dsp:txXfrm>
    </dsp:sp>
    <dsp:sp modelId="{8C06C4DA-D39A-0F4A-95EB-437191337F58}">
      <dsp:nvSpPr>
        <dsp:cNvPr id="0" name=""/>
        <dsp:cNvSpPr/>
      </dsp:nvSpPr>
      <dsp:spPr>
        <a:xfrm>
          <a:off x="3085650" y="633040"/>
          <a:ext cx="1372500" cy="1372500"/>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43EF911-4B62-FC4F-AA42-827164F58DAE}">
      <dsp:nvSpPr>
        <dsp:cNvPr id="0" name=""/>
        <dsp:cNvSpPr/>
      </dsp:nvSpPr>
      <dsp:spPr>
        <a:xfrm>
          <a:off x="3378150" y="925540"/>
          <a:ext cx="787500" cy="787500"/>
        </a:xfrm>
        <a:prstGeom prst="rect">
          <a:avLst/>
        </a:prstGeom>
        <a:blipFill rotWithShape="1">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1B5FC69-07EB-0549-94D4-CE2254A70F10}">
      <dsp:nvSpPr>
        <dsp:cNvPr id="0" name=""/>
        <dsp:cNvSpPr/>
      </dsp:nvSpPr>
      <dsp:spPr>
        <a:xfrm>
          <a:off x="2646900" y="2433040"/>
          <a:ext cx="225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100000"/>
            </a:lnSpc>
            <a:spcBef>
              <a:spcPct val="0"/>
            </a:spcBef>
            <a:spcAft>
              <a:spcPct val="35000"/>
            </a:spcAft>
            <a:buNone/>
            <a:defRPr cap="all"/>
          </a:pPr>
          <a:r>
            <a:rPr lang="en-US" sz="1300" kern="1200" dirty="0"/>
            <a:t>Quiz on Chapter 28 is due Monday.</a:t>
          </a:r>
        </a:p>
      </dsp:txBody>
      <dsp:txXfrm>
        <a:off x="2646900" y="2433040"/>
        <a:ext cx="2250000" cy="720000"/>
      </dsp:txXfrm>
    </dsp:sp>
    <dsp:sp modelId="{3614C10E-EA6A-4B4A-9BDF-2D4311A30337}">
      <dsp:nvSpPr>
        <dsp:cNvPr id="0" name=""/>
        <dsp:cNvSpPr/>
      </dsp:nvSpPr>
      <dsp:spPr>
        <a:xfrm>
          <a:off x="5729400" y="633040"/>
          <a:ext cx="1372500" cy="1372500"/>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1B4A095-49B4-A241-BF86-8A52455C8469}">
      <dsp:nvSpPr>
        <dsp:cNvPr id="0" name=""/>
        <dsp:cNvSpPr/>
      </dsp:nvSpPr>
      <dsp:spPr>
        <a:xfrm>
          <a:off x="6021900" y="925540"/>
          <a:ext cx="787500" cy="787500"/>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56C9C69-FC87-EF4A-AEC3-CD1CF4FECB24}">
      <dsp:nvSpPr>
        <dsp:cNvPr id="0" name=""/>
        <dsp:cNvSpPr/>
      </dsp:nvSpPr>
      <dsp:spPr>
        <a:xfrm>
          <a:off x="5290650" y="2433040"/>
          <a:ext cx="225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100000"/>
            </a:lnSpc>
            <a:spcBef>
              <a:spcPct val="0"/>
            </a:spcBef>
            <a:spcAft>
              <a:spcPct val="35000"/>
            </a:spcAft>
            <a:buNone/>
            <a:defRPr cap="all"/>
          </a:pPr>
          <a:r>
            <a:rPr lang="en-US" sz="1300" kern="1200" dirty="0"/>
            <a:t>HW10 on Neural Machine Translation will be released soon.  Milestone 2 is ready.</a:t>
          </a:r>
        </a:p>
      </dsp:txBody>
      <dsp:txXfrm>
        <a:off x="5290650" y="2433040"/>
        <a:ext cx="2250000" cy="720000"/>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6FA653-434F-8C44-9AB9-933F930DE597}">
      <dsp:nvSpPr>
        <dsp:cNvPr id="0" name=""/>
        <dsp:cNvSpPr/>
      </dsp:nvSpPr>
      <dsp:spPr>
        <a:xfrm>
          <a:off x="0" y="2294"/>
          <a:ext cx="5098256" cy="1831854"/>
        </a:xfrm>
        <a:prstGeom prst="round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b="1" kern="1200"/>
            <a:t>Synonyms and paraphrases</a:t>
          </a:r>
          <a:r>
            <a:rPr lang="en-US" sz="2600" kern="1200"/>
            <a:t> are only handled if they are in the set of multiple reference translations</a:t>
          </a:r>
        </a:p>
      </dsp:txBody>
      <dsp:txXfrm>
        <a:off x="89424" y="91718"/>
        <a:ext cx="4919408" cy="1653006"/>
      </dsp:txXfrm>
    </dsp:sp>
    <dsp:sp modelId="{0B5E1BAF-A235-3745-9B66-9E0E051E01AE}">
      <dsp:nvSpPr>
        <dsp:cNvPr id="0" name=""/>
        <dsp:cNvSpPr/>
      </dsp:nvSpPr>
      <dsp:spPr>
        <a:xfrm>
          <a:off x="0" y="1909028"/>
          <a:ext cx="5098256" cy="1831854"/>
        </a:xfrm>
        <a:prstGeom prst="roundRect">
          <a:avLst/>
        </a:prstGeom>
        <a:solidFill>
          <a:schemeClr val="accent2">
            <a:hueOff val="19519"/>
            <a:satOff val="-13438"/>
            <a:lumOff val="-3431"/>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a:t>The scores for </a:t>
          </a:r>
          <a:r>
            <a:rPr lang="en-US" sz="2600" b="1" kern="1200"/>
            <a:t>words are equally weighted </a:t>
          </a:r>
          <a:r>
            <a:rPr lang="en-US" sz="2600" kern="1200"/>
            <a:t>so missing out on content-bearing material brings no additional penalty.</a:t>
          </a:r>
        </a:p>
      </dsp:txBody>
      <dsp:txXfrm>
        <a:off x="89424" y="1998452"/>
        <a:ext cx="4919408" cy="1653006"/>
      </dsp:txXfrm>
    </dsp:sp>
    <dsp:sp modelId="{A8D3D6DF-E9C1-C248-BA3F-78BCC4CE1AED}">
      <dsp:nvSpPr>
        <dsp:cNvPr id="0" name=""/>
        <dsp:cNvSpPr/>
      </dsp:nvSpPr>
      <dsp:spPr>
        <a:xfrm>
          <a:off x="0" y="3815763"/>
          <a:ext cx="5098256" cy="1831854"/>
        </a:xfrm>
        <a:prstGeom prst="roundRect">
          <a:avLst/>
        </a:prstGeom>
        <a:solidFill>
          <a:schemeClr val="accent2">
            <a:hueOff val="39038"/>
            <a:satOff val="-26876"/>
            <a:lumOff val="-6863"/>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a:t>The brevity penalty is a stop-gap measure to compensate for the fairly serious problem of not being able to calculate </a:t>
          </a:r>
          <a:r>
            <a:rPr lang="en-US" sz="2600" b="1" kern="1200"/>
            <a:t>recall</a:t>
          </a:r>
          <a:r>
            <a:rPr lang="en-US" sz="2600" kern="1200"/>
            <a:t>.</a:t>
          </a:r>
        </a:p>
      </dsp:txBody>
      <dsp:txXfrm>
        <a:off x="89424" y="3905187"/>
        <a:ext cx="4919408" cy="165300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C770B5-A90A-4F49-A006-E599969329A0}">
      <dsp:nvSpPr>
        <dsp:cNvPr id="0" name=""/>
        <dsp:cNvSpPr/>
      </dsp:nvSpPr>
      <dsp:spPr>
        <a:xfrm>
          <a:off x="667904" y="434633"/>
          <a:ext cx="1041908" cy="104190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EDE89C4-3B88-48F0-A2D9-0F2A65CDEEEB}">
      <dsp:nvSpPr>
        <dsp:cNvPr id="0" name=""/>
        <dsp:cNvSpPr/>
      </dsp:nvSpPr>
      <dsp:spPr>
        <a:xfrm>
          <a:off x="31182" y="1815536"/>
          <a:ext cx="231535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pPr>
          <a:r>
            <a:rPr lang="en-US" sz="1600" kern="1200"/>
            <a:t>Understanding advantages of human versus automatic evaluation </a:t>
          </a:r>
        </a:p>
      </dsp:txBody>
      <dsp:txXfrm>
        <a:off x="31182" y="1815536"/>
        <a:ext cx="2315352" cy="720000"/>
      </dsp:txXfrm>
    </dsp:sp>
    <dsp:sp modelId="{BB1A84F2-8CEE-47F3-B857-DC7B92169881}">
      <dsp:nvSpPr>
        <dsp:cNvPr id="0" name=""/>
        <dsp:cNvSpPr/>
      </dsp:nvSpPr>
      <dsp:spPr>
        <a:xfrm>
          <a:off x="3388443" y="434633"/>
          <a:ext cx="1041908" cy="104190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7A534A9-7EBA-4A02-B489-433DB4F31FAE}">
      <dsp:nvSpPr>
        <dsp:cNvPr id="0" name=""/>
        <dsp:cNvSpPr/>
      </dsp:nvSpPr>
      <dsp:spPr>
        <a:xfrm>
          <a:off x="2751721" y="1815536"/>
          <a:ext cx="231535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pPr>
          <a:r>
            <a:rPr lang="en-US" sz="1600" kern="1200"/>
            <a:t>Details of BLEU</a:t>
          </a:r>
        </a:p>
      </dsp:txBody>
      <dsp:txXfrm>
        <a:off x="2751721" y="1815536"/>
        <a:ext cx="2315352" cy="720000"/>
      </dsp:txXfrm>
    </dsp:sp>
    <dsp:sp modelId="{3389F75C-F459-4322-A64F-9D4A1715E953}">
      <dsp:nvSpPr>
        <dsp:cNvPr id="0" name=""/>
        <dsp:cNvSpPr/>
      </dsp:nvSpPr>
      <dsp:spPr>
        <a:xfrm>
          <a:off x="667904" y="3114375"/>
          <a:ext cx="1041908" cy="104190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63DC100-6D63-4263-BE1A-787B4A10766D}">
      <dsp:nvSpPr>
        <dsp:cNvPr id="0" name=""/>
        <dsp:cNvSpPr/>
      </dsp:nvSpPr>
      <dsp:spPr>
        <a:xfrm>
          <a:off x="31182" y="4495278"/>
          <a:ext cx="231535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pPr>
          <a:r>
            <a:rPr lang="en-US" sz="1600" kern="1200"/>
            <a:t>How to validate automatic evaluation metrics </a:t>
          </a:r>
        </a:p>
      </dsp:txBody>
      <dsp:txXfrm>
        <a:off x="31182" y="4495278"/>
        <a:ext cx="2315352" cy="720000"/>
      </dsp:txXfrm>
    </dsp:sp>
    <dsp:sp modelId="{40DA685D-DFE2-4928-8A45-E34605DC02E3}">
      <dsp:nvSpPr>
        <dsp:cNvPr id="0" name=""/>
        <dsp:cNvSpPr/>
      </dsp:nvSpPr>
      <dsp:spPr>
        <a:xfrm>
          <a:off x="3388443" y="3114375"/>
          <a:ext cx="1041908" cy="104190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581711F-B236-406E-9BA4-935A371D1898}">
      <dsp:nvSpPr>
        <dsp:cNvPr id="0" name=""/>
        <dsp:cNvSpPr/>
      </dsp:nvSpPr>
      <dsp:spPr>
        <a:xfrm>
          <a:off x="2751721" y="4495278"/>
          <a:ext cx="231535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pPr>
          <a:r>
            <a:rPr lang="en-US" sz="1600" kern="1200"/>
            <a:t>What makes a good {manual / automatic} evaluation?</a:t>
          </a:r>
        </a:p>
      </dsp:txBody>
      <dsp:txXfrm>
        <a:off x="2751721" y="4495278"/>
        <a:ext cx="2315352" cy="720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AFE1A4-8414-4F43-8CA1-01783FDF19A4}">
      <dsp:nvSpPr>
        <dsp:cNvPr id="0" name=""/>
        <dsp:cNvSpPr/>
      </dsp:nvSpPr>
      <dsp:spPr>
        <a:xfrm>
          <a:off x="0" y="1060281"/>
          <a:ext cx="5098256" cy="2064825"/>
        </a:xfrm>
        <a:prstGeom prst="rect">
          <a:avLst/>
        </a:prstGeom>
        <a:solidFill>
          <a:schemeClr val="lt1">
            <a:alpha val="90000"/>
            <a:hueOff val="0"/>
            <a:satOff val="0"/>
            <a:lumOff val="0"/>
            <a:alphaOff val="0"/>
          </a:schemeClr>
        </a:solidFill>
        <a:ln w="1587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95681" tIns="479044" rIns="395681" bIns="163576" numCol="1" spcCol="1270" anchor="t" anchorCtr="0">
          <a:noAutofit/>
        </a:bodyPr>
        <a:lstStyle/>
        <a:p>
          <a:pPr marL="228600" lvl="1" indent="-228600" algn="l" defTabSz="1022350">
            <a:lnSpc>
              <a:spcPct val="90000"/>
            </a:lnSpc>
            <a:spcBef>
              <a:spcPct val="0"/>
            </a:spcBef>
            <a:spcAft>
              <a:spcPct val="15000"/>
            </a:spcAft>
            <a:buChar char="•"/>
          </a:pPr>
          <a:r>
            <a:rPr lang="en-US" sz="2300" kern="1200"/>
            <a:t>Want to rank systems</a:t>
          </a:r>
        </a:p>
        <a:p>
          <a:pPr marL="228600" lvl="1" indent="-228600" algn="l" defTabSz="1022350">
            <a:lnSpc>
              <a:spcPct val="90000"/>
            </a:lnSpc>
            <a:spcBef>
              <a:spcPct val="0"/>
            </a:spcBef>
            <a:spcAft>
              <a:spcPct val="15000"/>
            </a:spcAft>
            <a:buChar char="•"/>
          </a:pPr>
          <a:r>
            <a:rPr lang="en-US" sz="2300" kern="1200"/>
            <a:t>Want to evaluate incremental changes</a:t>
          </a:r>
        </a:p>
        <a:p>
          <a:pPr marL="228600" lvl="1" indent="-228600" algn="l" defTabSz="1022350">
            <a:lnSpc>
              <a:spcPct val="90000"/>
            </a:lnSpc>
            <a:spcBef>
              <a:spcPct val="0"/>
            </a:spcBef>
            <a:spcAft>
              <a:spcPct val="15000"/>
            </a:spcAft>
            <a:buChar char="•"/>
          </a:pPr>
          <a:r>
            <a:rPr lang="en-US" sz="2300" kern="1200"/>
            <a:t>What to make scientific claims</a:t>
          </a:r>
        </a:p>
      </dsp:txBody>
      <dsp:txXfrm>
        <a:off x="0" y="1060281"/>
        <a:ext cx="5098256" cy="2064825"/>
      </dsp:txXfrm>
    </dsp:sp>
    <dsp:sp modelId="{B6C65DCB-5905-CC48-9741-B6E791F7596A}">
      <dsp:nvSpPr>
        <dsp:cNvPr id="0" name=""/>
        <dsp:cNvSpPr/>
      </dsp:nvSpPr>
      <dsp:spPr>
        <a:xfrm>
          <a:off x="254912" y="720801"/>
          <a:ext cx="3568779" cy="678960"/>
        </a:xfrm>
        <a:prstGeom prst="round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4891" tIns="0" rIns="134891" bIns="0" numCol="1" spcCol="1270" anchor="ctr" anchorCtr="0">
          <a:noAutofit/>
        </a:bodyPr>
        <a:lstStyle/>
        <a:p>
          <a:pPr marL="0" lvl="0" indent="0" algn="l" defTabSz="1022350">
            <a:lnSpc>
              <a:spcPct val="90000"/>
            </a:lnSpc>
            <a:spcBef>
              <a:spcPct val="0"/>
            </a:spcBef>
            <a:spcAft>
              <a:spcPct val="35000"/>
            </a:spcAft>
            <a:buNone/>
            <a:defRPr b="1"/>
          </a:pPr>
          <a:r>
            <a:rPr lang="en-US" sz="2300" kern="1200"/>
            <a:t>Why do we want to do it?</a:t>
          </a:r>
        </a:p>
      </dsp:txBody>
      <dsp:txXfrm>
        <a:off x="288056" y="753945"/>
        <a:ext cx="3502491" cy="612672"/>
      </dsp:txXfrm>
    </dsp:sp>
    <dsp:sp modelId="{C0A757AD-D290-C446-8167-563D3115A63A}">
      <dsp:nvSpPr>
        <dsp:cNvPr id="0" name=""/>
        <dsp:cNvSpPr/>
      </dsp:nvSpPr>
      <dsp:spPr>
        <a:xfrm>
          <a:off x="0" y="3588786"/>
          <a:ext cx="5098256" cy="1340325"/>
        </a:xfrm>
        <a:prstGeom prst="rect">
          <a:avLst/>
        </a:prstGeom>
        <a:solidFill>
          <a:schemeClr val="lt1">
            <a:alpha val="90000"/>
            <a:hueOff val="0"/>
            <a:satOff val="0"/>
            <a:lumOff val="0"/>
            <a:alphaOff val="0"/>
          </a:schemeClr>
        </a:solidFill>
        <a:ln w="15875" cap="flat" cmpd="sng" algn="ctr">
          <a:solidFill>
            <a:schemeClr val="accent2">
              <a:hueOff val="39038"/>
              <a:satOff val="-26876"/>
              <a:lumOff val="-6863"/>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95681" tIns="479044" rIns="395681" bIns="163576" numCol="1" spcCol="1270" anchor="t" anchorCtr="0">
          <a:noAutofit/>
        </a:bodyPr>
        <a:lstStyle/>
        <a:p>
          <a:pPr marL="228600" lvl="1" indent="-228600" algn="l" defTabSz="1022350">
            <a:lnSpc>
              <a:spcPct val="90000"/>
            </a:lnSpc>
            <a:spcBef>
              <a:spcPct val="0"/>
            </a:spcBef>
            <a:spcAft>
              <a:spcPct val="15000"/>
            </a:spcAft>
            <a:buChar char="•"/>
          </a:pPr>
          <a:r>
            <a:rPr lang="en-US" sz="2300" kern="1200"/>
            <a:t>“Back translation”</a:t>
          </a:r>
        </a:p>
        <a:p>
          <a:pPr marL="228600" lvl="1" indent="-228600" algn="l" defTabSz="1022350">
            <a:lnSpc>
              <a:spcPct val="90000"/>
            </a:lnSpc>
            <a:spcBef>
              <a:spcPct val="0"/>
            </a:spcBef>
            <a:spcAft>
              <a:spcPct val="15000"/>
            </a:spcAft>
            <a:buChar char="•"/>
          </a:pPr>
          <a:r>
            <a:rPr lang="en-US" sz="2300" kern="1200"/>
            <a:t>The vodka is not good</a:t>
          </a:r>
        </a:p>
      </dsp:txBody>
      <dsp:txXfrm>
        <a:off x="0" y="3588786"/>
        <a:ext cx="5098256" cy="1340325"/>
      </dsp:txXfrm>
    </dsp:sp>
    <dsp:sp modelId="{C3E4DBB3-AA6A-3946-9AB8-65570B569475}">
      <dsp:nvSpPr>
        <dsp:cNvPr id="0" name=""/>
        <dsp:cNvSpPr/>
      </dsp:nvSpPr>
      <dsp:spPr>
        <a:xfrm>
          <a:off x="254912" y="3249306"/>
          <a:ext cx="3568779" cy="678960"/>
        </a:xfrm>
        <a:prstGeom prst="roundRect">
          <a:avLst/>
        </a:prstGeom>
        <a:solidFill>
          <a:schemeClr val="accent2">
            <a:hueOff val="39038"/>
            <a:satOff val="-26876"/>
            <a:lumOff val="-6863"/>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4891" tIns="0" rIns="134891" bIns="0" numCol="1" spcCol="1270" anchor="ctr" anchorCtr="0">
          <a:noAutofit/>
        </a:bodyPr>
        <a:lstStyle/>
        <a:p>
          <a:pPr marL="0" lvl="0" indent="0" algn="l" defTabSz="1022350">
            <a:lnSpc>
              <a:spcPct val="90000"/>
            </a:lnSpc>
            <a:spcBef>
              <a:spcPct val="0"/>
            </a:spcBef>
            <a:spcAft>
              <a:spcPct val="35000"/>
            </a:spcAft>
            <a:buNone/>
            <a:defRPr b="1"/>
          </a:pPr>
          <a:r>
            <a:rPr lang="en-US" sz="2300" kern="1200"/>
            <a:t>How not to do it</a:t>
          </a:r>
        </a:p>
      </dsp:txBody>
      <dsp:txXfrm>
        <a:off x="288056" y="3282450"/>
        <a:ext cx="3502491" cy="61267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B10FB3-3565-A146-9DB7-252E653A435E}">
      <dsp:nvSpPr>
        <dsp:cNvPr id="0" name=""/>
        <dsp:cNvSpPr/>
      </dsp:nvSpPr>
      <dsp:spPr>
        <a:xfrm>
          <a:off x="0" y="906831"/>
          <a:ext cx="5098256" cy="2244375"/>
        </a:xfrm>
        <a:prstGeom prst="rect">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95681" tIns="520700" rIns="395681" bIns="177800" numCol="1" spcCol="1270" anchor="t" anchorCtr="0">
          <a:noAutofit/>
        </a:bodyPr>
        <a:lstStyle/>
        <a:p>
          <a:pPr marL="228600" lvl="1" indent="-228600" algn="l" defTabSz="1111250">
            <a:lnSpc>
              <a:spcPct val="90000"/>
            </a:lnSpc>
            <a:spcBef>
              <a:spcPct val="0"/>
            </a:spcBef>
            <a:spcAft>
              <a:spcPct val="15000"/>
            </a:spcAft>
            <a:buChar char="•"/>
          </a:pPr>
          <a:r>
            <a:rPr lang="en-US" sz="2500" kern="1200"/>
            <a:t>Ultimately what we're interested in, but</a:t>
          </a:r>
        </a:p>
        <a:p>
          <a:pPr marL="228600" lvl="1" indent="-228600" algn="l" defTabSz="1111250">
            <a:lnSpc>
              <a:spcPct val="90000"/>
            </a:lnSpc>
            <a:spcBef>
              <a:spcPct val="0"/>
            </a:spcBef>
            <a:spcAft>
              <a:spcPct val="15000"/>
            </a:spcAft>
            <a:buChar char="•"/>
          </a:pPr>
          <a:r>
            <a:rPr lang="en-US" sz="2500" kern="1200"/>
            <a:t>Very time consuming</a:t>
          </a:r>
        </a:p>
        <a:p>
          <a:pPr marL="228600" lvl="1" indent="-228600" algn="l" defTabSz="1111250">
            <a:lnSpc>
              <a:spcPct val="90000"/>
            </a:lnSpc>
            <a:spcBef>
              <a:spcPct val="0"/>
            </a:spcBef>
            <a:spcAft>
              <a:spcPct val="15000"/>
            </a:spcAft>
            <a:buChar char="•"/>
          </a:pPr>
          <a:r>
            <a:rPr lang="en-US" sz="2500" kern="1200"/>
            <a:t>Not re-usable </a:t>
          </a:r>
        </a:p>
      </dsp:txBody>
      <dsp:txXfrm>
        <a:off x="0" y="906831"/>
        <a:ext cx="5098256" cy="2244375"/>
      </dsp:txXfrm>
    </dsp:sp>
    <dsp:sp modelId="{93E4E2AE-1BBF-6F4F-A041-3B3BC6097315}">
      <dsp:nvSpPr>
        <dsp:cNvPr id="0" name=""/>
        <dsp:cNvSpPr/>
      </dsp:nvSpPr>
      <dsp:spPr>
        <a:xfrm>
          <a:off x="254912" y="537831"/>
          <a:ext cx="3568779" cy="73800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4891" tIns="0" rIns="134891" bIns="0" numCol="1" spcCol="1270" anchor="ctr" anchorCtr="0">
          <a:noAutofit/>
        </a:bodyPr>
        <a:lstStyle/>
        <a:p>
          <a:pPr marL="0" lvl="0" indent="0" algn="l" defTabSz="1111250">
            <a:lnSpc>
              <a:spcPct val="90000"/>
            </a:lnSpc>
            <a:spcBef>
              <a:spcPct val="0"/>
            </a:spcBef>
            <a:spcAft>
              <a:spcPct val="35000"/>
            </a:spcAft>
            <a:buNone/>
            <a:defRPr b="1"/>
          </a:pPr>
          <a:r>
            <a:rPr lang="en-US" sz="2500" kern="1200"/>
            <a:t>Human evaluation is</a:t>
          </a:r>
        </a:p>
      </dsp:txBody>
      <dsp:txXfrm>
        <a:off x="290938" y="573857"/>
        <a:ext cx="3496727" cy="665948"/>
      </dsp:txXfrm>
    </dsp:sp>
    <dsp:sp modelId="{C451BD2C-640B-A44E-B234-269290A04A77}">
      <dsp:nvSpPr>
        <dsp:cNvPr id="0" name=""/>
        <dsp:cNvSpPr/>
      </dsp:nvSpPr>
      <dsp:spPr>
        <a:xfrm>
          <a:off x="0" y="3655206"/>
          <a:ext cx="5098256" cy="1456875"/>
        </a:xfrm>
        <a:prstGeom prst="rect">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95681" tIns="520700" rIns="395681" bIns="177800" numCol="1" spcCol="1270" anchor="t" anchorCtr="0">
          <a:noAutofit/>
        </a:bodyPr>
        <a:lstStyle/>
        <a:p>
          <a:pPr marL="228600" lvl="1" indent="-228600" algn="l" defTabSz="1111250">
            <a:lnSpc>
              <a:spcPct val="90000"/>
            </a:lnSpc>
            <a:spcBef>
              <a:spcPct val="0"/>
            </a:spcBef>
            <a:spcAft>
              <a:spcPct val="15000"/>
            </a:spcAft>
            <a:buChar char="•"/>
          </a:pPr>
          <a:r>
            <a:rPr lang="en-US" sz="2500" kern="1200"/>
            <a:t>Cheap and reusable, but</a:t>
          </a:r>
        </a:p>
        <a:p>
          <a:pPr marL="228600" lvl="1" indent="-228600" algn="l" defTabSz="1111250">
            <a:lnSpc>
              <a:spcPct val="90000"/>
            </a:lnSpc>
            <a:spcBef>
              <a:spcPct val="0"/>
            </a:spcBef>
            <a:spcAft>
              <a:spcPct val="15000"/>
            </a:spcAft>
            <a:buChar char="•"/>
          </a:pPr>
          <a:r>
            <a:rPr lang="en-US" sz="2500" kern="1200"/>
            <a:t>Not necessarily reliable</a:t>
          </a:r>
        </a:p>
      </dsp:txBody>
      <dsp:txXfrm>
        <a:off x="0" y="3655206"/>
        <a:ext cx="5098256" cy="1456875"/>
      </dsp:txXfrm>
    </dsp:sp>
    <dsp:sp modelId="{44D324C7-DCE5-1944-8F29-02FEE40194A0}">
      <dsp:nvSpPr>
        <dsp:cNvPr id="0" name=""/>
        <dsp:cNvSpPr/>
      </dsp:nvSpPr>
      <dsp:spPr>
        <a:xfrm>
          <a:off x="254912" y="3286206"/>
          <a:ext cx="3568779" cy="73800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4891" tIns="0" rIns="134891" bIns="0" numCol="1" spcCol="1270" anchor="ctr" anchorCtr="0">
          <a:noAutofit/>
        </a:bodyPr>
        <a:lstStyle/>
        <a:p>
          <a:pPr marL="0" lvl="0" indent="0" algn="l" defTabSz="1111250">
            <a:lnSpc>
              <a:spcPct val="90000"/>
            </a:lnSpc>
            <a:spcBef>
              <a:spcPct val="0"/>
            </a:spcBef>
            <a:spcAft>
              <a:spcPct val="35000"/>
            </a:spcAft>
            <a:buNone/>
            <a:defRPr b="1"/>
          </a:pPr>
          <a:r>
            <a:rPr lang="en-US" sz="2500" kern="1200"/>
            <a:t>Automatic evaluation is</a:t>
          </a:r>
        </a:p>
      </dsp:txBody>
      <dsp:txXfrm>
        <a:off x="290938" y="3322232"/>
        <a:ext cx="3496727" cy="66594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7DC99F6-2729-4081-9297-872ACCBEEB45}">
      <dsp:nvSpPr>
        <dsp:cNvPr id="0" name=""/>
        <dsp:cNvSpPr/>
      </dsp:nvSpPr>
      <dsp:spPr>
        <a:xfrm>
          <a:off x="0" y="689"/>
          <a:ext cx="5098256" cy="161386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AB9B0F6-A8D9-47EE-B48C-A9563F165FE5}">
      <dsp:nvSpPr>
        <dsp:cNvPr id="0" name=""/>
        <dsp:cNvSpPr/>
      </dsp:nvSpPr>
      <dsp:spPr>
        <a:xfrm>
          <a:off x="488194" y="363809"/>
          <a:ext cx="887626" cy="88762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77E7329-181F-4678-B031-49EB585C7D5F}">
      <dsp:nvSpPr>
        <dsp:cNvPr id="0" name=""/>
        <dsp:cNvSpPr/>
      </dsp:nvSpPr>
      <dsp:spPr>
        <a:xfrm>
          <a:off x="1864015" y="689"/>
          <a:ext cx="3234240" cy="16138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801" tIns="170801" rIns="170801" bIns="170801" numCol="1" spcCol="1270" anchor="ctr" anchorCtr="0">
          <a:noAutofit/>
        </a:bodyPr>
        <a:lstStyle/>
        <a:p>
          <a:pPr marL="0" lvl="0" indent="0" algn="l" defTabSz="1022350">
            <a:lnSpc>
              <a:spcPct val="90000"/>
            </a:lnSpc>
            <a:spcBef>
              <a:spcPct val="0"/>
            </a:spcBef>
            <a:spcAft>
              <a:spcPct val="35000"/>
            </a:spcAft>
            <a:buNone/>
          </a:pPr>
          <a:r>
            <a:rPr lang="en-US" sz="2300" kern="1200"/>
            <a:t>Comparison against reference translations</a:t>
          </a:r>
        </a:p>
      </dsp:txBody>
      <dsp:txXfrm>
        <a:off x="1864015" y="689"/>
        <a:ext cx="3234240" cy="1613866"/>
      </dsp:txXfrm>
    </dsp:sp>
    <dsp:sp modelId="{CA5A83A1-46BE-4936-A48C-F66CBEE3CD34}">
      <dsp:nvSpPr>
        <dsp:cNvPr id="0" name=""/>
        <dsp:cNvSpPr/>
      </dsp:nvSpPr>
      <dsp:spPr>
        <a:xfrm>
          <a:off x="0" y="2018022"/>
          <a:ext cx="5098256" cy="161386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42E5AEC-BBC8-4442-8012-77AF2F1E2508}">
      <dsp:nvSpPr>
        <dsp:cNvPr id="0" name=""/>
        <dsp:cNvSpPr/>
      </dsp:nvSpPr>
      <dsp:spPr>
        <a:xfrm>
          <a:off x="488194" y="2381142"/>
          <a:ext cx="887626" cy="88762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2EA1F3E-36C8-4BD3-8AD1-C914C86DA5E6}">
      <dsp:nvSpPr>
        <dsp:cNvPr id="0" name=""/>
        <dsp:cNvSpPr/>
      </dsp:nvSpPr>
      <dsp:spPr>
        <a:xfrm>
          <a:off x="1864015" y="2018022"/>
          <a:ext cx="3234240" cy="16138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801" tIns="170801" rIns="170801" bIns="170801" numCol="1" spcCol="1270" anchor="ctr" anchorCtr="0">
          <a:noAutofit/>
        </a:bodyPr>
        <a:lstStyle/>
        <a:p>
          <a:pPr marL="0" lvl="0" indent="0" algn="l" defTabSz="1022350">
            <a:lnSpc>
              <a:spcPct val="90000"/>
            </a:lnSpc>
            <a:spcBef>
              <a:spcPct val="0"/>
            </a:spcBef>
            <a:spcAft>
              <a:spcPct val="35000"/>
            </a:spcAft>
            <a:buNone/>
          </a:pPr>
          <a:r>
            <a:rPr lang="en-US" sz="2300" kern="1200"/>
            <a:t>Intuition: closer we get to human translations, the better we're doing</a:t>
          </a:r>
        </a:p>
      </dsp:txBody>
      <dsp:txXfrm>
        <a:off x="1864015" y="2018022"/>
        <a:ext cx="3234240" cy="1613866"/>
      </dsp:txXfrm>
    </dsp:sp>
    <dsp:sp modelId="{95DDF93D-F50D-4385-8C88-19FEF3F4698A}">
      <dsp:nvSpPr>
        <dsp:cNvPr id="0" name=""/>
        <dsp:cNvSpPr/>
      </dsp:nvSpPr>
      <dsp:spPr>
        <a:xfrm>
          <a:off x="0" y="4035355"/>
          <a:ext cx="5098256" cy="161386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B0E77A8-F408-4380-8C76-25996356F43A}">
      <dsp:nvSpPr>
        <dsp:cNvPr id="0" name=""/>
        <dsp:cNvSpPr/>
      </dsp:nvSpPr>
      <dsp:spPr>
        <a:xfrm>
          <a:off x="488194" y="4398475"/>
          <a:ext cx="887626" cy="88762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696A2AB-3EAA-4B6F-8DF3-6F86F133F18E}">
      <dsp:nvSpPr>
        <dsp:cNvPr id="0" name=""/>
        <dsp:cNvSpPr/>
      </dsp:nvSpPr>
      <dsp:spPr>
        <a:xfrm>
          <a:off x="1864015" y="4035355"/>
          <a:ext cx="3234240" cy="16138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801" tIns="170801" rIns="170801" bIns="170801" numCol="1" spcCol="1270" anchor="ctr" anchorCtr="0">
          <a:noAutofit/>
        </a:bodyPr>
        <a:lstStyle/>
        <a:p>
          <a:pPr marL="0" lvl="0" indent="0" algn="l" defTabSz="1022350">
            <a:lnSpc>
              <a:spcPct val="90000"/>
            </a:lnSpc>
            <a:spcBef>
              <a:spcPct val="0"/>
            </a:spcBef>
            <a:spcAft>
              <a:spcPct val="35000"/>
            </a:spcAft>
            <a:buNone/>
          </a:pPr>
          <a:r>
            <a:rPr lang="en-US" sz="2300" kern="1200" dirty="0"/>
            <a:t>Could use WER like in speech recognition?</a:t>
          </a:r>
        </a:p>
      </dsp:txBody>
      <dsp:txXfrm>
        <a:off x="1864015" y="4035355"/>
        <a:ext cx="3234240" cy="161386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2F8CBE-65E2-0F4C-B0AF-7D4EEA856617}">
      <dsp:nvSpPr>
        <dsp:cNvPr id="0" name=""/>
        <dsp:cNvSpPr/>
      </dsp:nvSpPr>
      <dsp:spPr>
        <a:xfrm>
          <a:off x="0" y="34182"/>
          <a:ext cx="5098256" cy="1398515"/>
        </a:xfrm>
        <a:prstGeom prst="round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dirty="0" err="1"/>
            <a:t>Levenshtein</a:t>
          </a:r>
          <a:r>
            <a:rPr lang="en-US" sz="2500" kern="1200" dirty="0"/>
            <a:t> Distance (also known as "edit distance")</a:t>
          </a:r>
        </a:p>
      </dsp:txBody>
      <dsp:txXfrm>
        <a:off x="68270" y="102452"/>
        <a:ext cx="4961716" cy="1261975"/>
      </dsp:txXfrm>
    </dsp:sp>
    <dsp:sp modelId="{45CE6D4D-9F97-DE4D-A2BB-E6AA0FEA8B6E}">
      <dsp:nvSpPr>
        <dsp:cNvPr id="0" name=""/>
        <dsp:cNvSpPr/>
      </dsp:nvSpPr>
      <dsp:spPr>
        <a:xfrm>
          <a:off x="0" y="1504698"/>
          <a:ext cx="5098256" cy="1398515"/>
        </a:xfrm>
        <a:prstGeom prst="roundRect">
          <a:avLst/>
        </a:prstGeom>
        <a:solidFill>
          <a:schemeClr val="accent2">
            <a:hueOff val="19519"/>
            <a:satOff val="-13438"/>
            <a:lumOff val="-3431"/>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dirty="0"/>
            <a:t>Minimum number of insertions, substitutions, and deletions needed to transform one string into another</a:t>
          </a:r>
        </a:p>
      </dsp:txBody>
      <dsp:txXfrm>
        <a:off x="68270" y="1572968"/>
        <a:ext cx="4961716" cy="1261975"/>
      </dsp:txXfrm>
    </dsp:sp>
    <dsp:sp modelId="{B2381E16-DB8C-2845-BAE2-825716411503}">
      <dsp:nvSpPr>
        <dsp:cNvPr id="0" name=""/>
        <dsp:cNvSpPr/>
      </dsp:nvSpPr>
      <dsp:spPr>
        <a:xfrm>
          <a:off x="0" y="2975213"/>
          <a:ext cx="5098256" cy="1398515"/>
        </a:xfrm>
        <a:prstGeom prst="roundRect">
          <a:avLst/>
        </a:prstGeom>
        <a:solidFill>
          <a:schemeClr val="accent2">
            <a:hueOff val="39038"/>
            <a:satOff val="-26876"/>
            <a:lumOff val="-6863"/>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a:t>Useful measure in speech recognition</a:t>
          </a:r>
        </a:p>
      </dsp:txBody>
      <dsp:txXfrm>
        <a:off x="68270" y="3043483"/>
        <a:ext cx="4961716" cy="1261975"/>
      </dsp:txXfrm>
    </dsp:sp>
    <dsp:sp modelId="{508F4643-1DCB-0B46-94F7-544B752A1B58}">
      <dsp:nvSpPr>
        <dsp:cNvPr id="0" name=""/>
        <dsp:cNvSpPr/>
      </dsp:nvSpPr>
      <dsp:spPr>
        <a:xfrm>
          <a:off x="0" y="4373729"/>
          <a:ext cx="5098256" cy="1242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1870" tIns="31750" rIns="177800" bIns="31750" numCol="1" spcCol="1270" anchor="t" anchorCtr="0">
          <a:noAutofit/>
        </a:bodyPr>
        <a:lstStyle/>
        <a:p>
          <a:pPr marL="228600" lvl="1" indent="-228600" algn="l" defTabSz="889000">
            <a:lnSpc>
              <a:spcPct val="90000"/>
            </a:lnSpc>
            <a:spcBef>
              <a:spcPct val="0"/>
            </a:spcBef>
            <a:spcAft>
              <a:spcPct val="20000"/>
            </a:spcAft>
            <a:buChar char="•"/>
          </a:pPr>
          <a:r>
            <a:rPr lang="en-US" sz="2000" kern="1200"/>
            <a:t>This shows how easy it is to recognize speech</a:t>
          </a:r>
        </a:p>
        <a:p>
          <a:pPr marL="228600" lvl="1" indent="-228600" algn="l" defTabSz="889000">
            <a:lnSpc>
              <a:spcPct val="90000"/>
            </a:lnSpc>
            <a:spcBef>
              <a:spcPct val="0"/>
            </a:spcBef>
            <a:spcAft>
              <a:spcPct val="20000"/>
            </a:spcAft>
            <a:buChar char="•"/>
          </a:pPr>
          <a:r>
            <a:rPr lang="en-US" sz="2000" kern="1200"/>
            <a:t>This shows how easy it is to wreck a nice beach</a:t>
          </a:r>
        </a:p>
      </dsp:txBody>
      <dsp:txXfrm>
        <a:off x="0" y="4373729"/>
        <a:ext cx="5098256" cy="124200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3E1383-D0CB-9249-9406-47DBA6CC0C3C}">
      <dsp:nvSpPr>
        <dsp:cNvPr id="0" name=""/>
        <dsp:cNvSpPr/>
      </dsp:nvSpPr>
      <dsp:spPr>
        <a:xfrm>
          <a:off x="920" y="696203"/>
          <a:ext cx="3232267" cy="2052490"/>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DFCDE90-7747-0847-83E0-7882E15FB087}">
      <dsp:nvSpPr>
        <dsp:cNvPr id="0" name=""/>
        <dsp:cNvSpPr/>
      </dsp:nvSpPr>
      <dsp:spPr>
        <a:xfrm>
          <a:off x="360061" y="1037386"/>
          <a:ext cx="3232267" cy="2052490"/>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Unlike speech recognition we don't have the assumption of </a:t>
          </a:r>
          <a:r>
            <a:rPr lang="en-US" sz="2200" b="1" kern="1200"/>
            <a:t>exact match against the reference or linearity</a:t>
          </a:r>
          <a:endParaRPr lang="en-US" sz="2200" kern="1200"/>
        </a:p>
      </dsp:txBody>
      <dsp:txXfrm>
        <a:off x="420176" y="1097501"/>
        <a:ext cx="3112037" cy="1932260"/>
      </dsp:txXfrm>
    </dsp:sp>
    <dsp:sp modelId="{F833427B-3847-FF4A-A729-AB10FD283118}">
      <dsp:nvSpPr>
        <dsp:cNvPr id="0" name=""/>
        <dsp:cNvSpPr/>
      </dsp:nvSpPr>
      <dsp:spPr>
        <a:xfrm>
          <a:off x="3951470" y="696203"/>
          <a:ext cx="3232267" cy="2052490"/>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78BB924-F296-814B-8B6B-5EA3433CEA89}">
      <dsp:nvSpPr>
        <dsp:cNvPr id="0" name=""/>
        <dsp:cNvSpPr/>
      </dsp:nvSpPr>
      <dsp:spPr>
        <a:xfrm>
          <a:off x="4310611" y="1037386"/>
          <a:ext cx="3232267" cy="2052490"/>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In MT there can be many possible (and equally valid) ways of translating a sentence, and phrases can be rearranged.</a:t>
          </a:r>
        </a:p>
      </dsp:txBody>
      <dsp:txXfrm>
        <a:off x="4370726" y="1097501"/>
        <a:ext cx="3112037" cy="193226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21C159E-9B0C-D245-A394-EE5F5CF1232C}">
      <dsp:nvSpPr>
        <dsp:cNvPr id="0" name=""/>
        <dsp:cNvSpPr/>
      </dsp:nvSpPr>
      <dsp:spPr>
        <a:xfrm>
          <a:off x="0" y="222469"/>
          <a:ext cx="2371725" cy="3320415"/>
        </a:xfrm>
        <a:prstGeom prst="rect">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84909" tIns="330200" rIns="184909" bIns="330200" numCol="1" spcCol="1270" anchor="t" anchorCtr="0">
          <a:noAutofit/>
        </a:bodyPr>
        <a:lstStyle/>
        <a:p>
          <a:pPr marL="0" lvl="0" indent="0" algn="l" defTabSz="889000">
            <a:lnSpc>
              <a:spcPct val="90000"/>
            </a:lnSpc>
            <a:spcBef>
              <a:spcPct val="0"/>
            </a:spcBef>
            <a:spcAft>
              <a:spcPct val="35000"/>
            </a:spcAft>
            <a:buNone/>
          </a:pPr>
          <a:r>
            <a:rPr lang="en-US" sz="2000" kern="1200"/>
            <a:t>Compare against lots of test sentences</a:t>
          </a:r>
        </a:p>
      </dsp:txBody>
      <dsp:txXfrm>
        <a:off x="0" y="1484227"/>
        <a:ext cx="2371725" cy="1992249"/>
      </dsp:txXfrm>
    </dsp:sp>
    <dsp:sp modelId="{2BB6A379-19B4-934A-BED5-08F235443248}">
      <dsp:nvSpPr>
        <dsp:cNvPr id="0" name=""/>
        <dsp:cNvSpPr/>
      </dsp:nvSpPr>
      <dsp:spPr>
        <a:xfrm>
          <a:off x="687800" y="554511"/>
          <a:ext cx="996124" cy="996124"/>
        </a:xfrm>
        <a:prstGeom prst="ellips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7662" tIns="12700" rIns="77662" bIns="12700" numCol="1" spcCol="1270" anchor="ctr" anchorCtr="0">
          <a:noAutofit/>
        </a:bodyPr>
        <a:lstStyle/>
        <a:p>
          <a:pPr marL="0" lvl="0" indent="0" algn="ctr" defTabSz="2133600">
            <a:lnSpc>
              <a:spcPct val="90000"/>
            </a:lnSpc>
            <a:spcBef>
              <a:spcPct val="0"/>
            </a:spcBef>
            <a:spcAft>
              <a:spcPct val="35000"/>
            </a:spcAft>
            <a:buNone/>
          </a:pPr>
          <a:r>
            <a:rPr lang="en-US" sz="4800" kern="1200"/>
            <a:t>1</a:t>
          </a:r>
        </a:p>
      </dsp:txBody>
      <dsp:txXfrm>
        <a:off x="833679" y="700390"/>
        <a:ext cx="704366" cy="704366"/>
      </dsp:txXfrm>
    </dsp:sp>
    <dsp:sp modelId="{F3FDA98E-A298-AD47-8CCA-4F609733BDE4}">
      <dsp:nvSpPr>
        <dsp:cNvPr id="0" name=""/>
        <dsp:cNvSpPr/>
      </dsp:nvSpPr>
      <dsp:spPr>
        <a:xfrm>
          <a:off x="0" y="3542813"/>
          <a:ext cx="2371725" cy="72"/>
        </a:xfrm>
        <a:prstGeom prst="rect">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3295419-4AF9-3C4E-BF99-80985B1896CF}">
      <dsp:nvSpPr>
        <dsp:cNvPr id="0" name=""/>
        <dsp:cNvSpPr/>
      </dsp:nvSpPr>
      <dsp:spPr>
        <a:xfrm>
          <a:off x="2608897" y="222469"/>
          <a:ext cx="2371725" cy="3320415"/>
        </a:xfrm>
        <a:prstGeom prst="rect">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84909" tIns="330200" rIns="184909" bIns="330200" numCol="1" spcCol="1270" anchor="t" anchorCtr="0">
          <a:noAutofit/>
        </a:bodyPr>
        <a:lstStyle/>
        <a:p>
          <a:pPr marL="0" lvl="0" indent="0" algn="l" defTabSz="889000">
            <a:lnSpc>
              <a:spcPct val="90000"/>
            </a:lnSpc>
            <a:spcBef>
              <a:spcPct val="0"/>
            </a:spcBef>
            <a:spcAft>
              <a:spcPct val="35000"/>
            </a:spcAft>
            <a:buNone/>
          </a:pPr>
          <a:r>
            <a:rPr lang="en-US" sz="2000" kern="1200"/>
            <a:t>Use multiple reference translations for each test sentence</a:t>
          </a:r>
        </a:p>
      </dsp:txBody>
      <dsp:txXfrm>
        <a:off x="2608897" y="1484227"/>
        <a:ext cx="2371725" cy="1992249"/>
      </dsp:txXfrm>
    </dsp:sp>
    <dsp:sp modelId="{3969DB72-DEE0-8E4D-99CA-8B17CE78FDB0}">
      <dsp:nvSpPr>
        <dsp:cNvPr id="0" name=""/>
        <dsp:cNvSpPr/>
      </dsp:nvSpPr>
      <dsp:spPr>
        <a:xfrm>
          <a:off x="3296698" y="554511"/>
          <a:ext cx="996124" cy="996124"/>
        </a:xfrm>
        <a:prstGeom prst="ellips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7662" tIns="12700" rIns="77662" bIns="12700" numCol="1" spcCol="1270" anchor="ctr" anchorCtr="0">
          <a:noAutofit/>
        </a:bodyPr>
        <a:lstStyle/>
        <a:p>
          <a:pPr marL="0" lvl="0" indent="0" algn="ctr" defTabSz="2133600">
            <a:lnSpc>
              <a:spcPct val="90000"/>
            </a:lnSpc>
            <a:spcBef>
              <a:spcPct val="0"/>
            </a:spcBef>
            <a:spcAft>
              <a:spcPct val="35000"/>
            </a:spcAft>
            <a:buNone/>
          </a:pPr>
          <a:r>
            <a:rPr lang="en-US" sz="4800" kern="1200"/>
            <a:t>2</a:t>
          </a:r>
        </a:p>
      </dsp:txBody>
      <dsp:txXfrm>
        <a:off x="3442577" y="700390"/>
        <a:ext cx="704366" cy="704366"/>
      </dsp:txXfrm>
    </dsp:sp>
    <dsp:sp modelId="{0D4A4FF2-0F68-B440-8908-027F774C7AEF}">
      <dsp:nvSpPr>
        <dsp:cNvPr id="0" name=""/>
        <dsp:cNvSpPr/>
      </dsp:nvSpPr>
      <dsp:spPr>
        <a:xfrm>
          <a:off x="2608897" y="3542813"/>
          <a:ext cx="2371725" cy="72"/>
        </a:xfrm>
        <a:prstGeom prst="rect">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A51323C-D142-284D-B89B-3F57CF2CC180}">
      <dsp:nvSpPr>
        <dsp:cNvPr id="0" name=""/>
        <dsp:cNvSpPr/>
      </dsp:nvSpPr>
      <dsp:spPr>
        <a:xfrm>
          <a:off x="5217795" y="222469"/>
          <a:ext cx="2371725" cy="3320415"/>
        </a:xfrm>
        <a:prstGeom prst="rect">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84909" tIns="330200" rIns="184909" bIns="330200" numCol="1" spcCol="1270" anchor="t" anchorCtr="0">
          <a:noAutofit/>
        </a:bodyPr>
        <a:lstStyle/>
        <a:p>
          <a:pPr marL="0" lvl="0" indent="0" algn="l" defTabSz="889000">
            <a:lnSpc>
              <a:spcPct val="90000"/>
            </a:lnSpc>
            <a:spcBef>
              <a:spcPct val="0"/>
            </a:spcBef>
            <a:spcAft>
              <a:spcPct val="35000"/>
            </a:spcAft>
            <a:buNone/>
          </a:pPr>
          <a:r>
            <a:rPr lang="en-US" sz="2000" kern="1200"/>
            <a:t>Look for phrase / n-gram matches, allow movement</a:t>
          </a:r>
        </a:p>
      </dsp:txBody>
      <dsp:txXfrm>
        <a:off x="5217795" y="1484227"/>
        <a:ext cx="2371725" cy="1992249"/>
      </dsp:txXfrm>
    </dsp:sp>
    <dsp:sp modelId="{15FCF749-21B8-7342-AD09-C8FB753C1ABF}">
      <dsp:nvSpPr>
        <dsp:cNvPr id="0" name=""/>
        <dsp:cNvSpPr/>
      </dsp:nvSpPr>
      <dsp:spPr>
        <a:xfrm>
          <a:off x="5905596" y="554511"/>
          <a:ext cx="996124" cy="996124"/>
        </a:xfrm>
        <a:prstGeom prst="ellips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7662" tIns="12700" rIns="77662" bIns="12700" numCol="1" spcCol="1270" anchor="ctr" anchorCtr="0">
          <a:noAutofit/>
        </a:bodyPr>
        <a:lstStyle/>
        <a:p>
          <a:pPr marL="0" lvl="0" indent="0" algn="ctr" defTabSz="2133600">
            <a:lnSpc>
              <a:spcPct val="90000"/>
            </a:lnSpc>
            <a:spcBef>
              <a:spcPct val="0"/>
            </a:spcBef>
            <a:spcAft>
              <a:spcPct val="35000"/>
            </a:spcAft>
            <a:buNone/>
          </a:pPr>
          <a:r>
            <a:rPr lang="en-US" sz="4800" kern="1200"/>
            <a:t>3</a:t>
          </a:r>
        </a:p>
      </dsp:txBody>
      <dsp:txXfrm>
        <a:off x="6051475" y="700390"/>
        <a:ext cx="704366" cy="704366"/>
      </dsp:txXfrm>
    </dsp:sp>
    <dsp:sp modelId="{30E72474-399E-5040-9DF3-A3575F294455}">
      <dsp:nvSpPr>
        <dsp:cNvPr id="0" name=""/>
        <dsp:cNvSpPr/>
      </dsp:nvSpPr>
      <dsp:spPr>
        <a:xfrm>
          <a:off x="5217795" y="3542813"/>
          <a:ext cx="2371725" cy="72"/>
        </a:xfrm>
        <a:prstGeom prst="rect">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49A396-3A0B-6E46-B9F6-41D0E02A7F9A}">
      <dsp:nvSpPr>
        <dsp:cNvPr id="0" name=""/>
        <dsp:cNvSpPr/>
      </dsp:nvSpPr>
      <dsp:spPr>
        <a:xfrm>
          <a:off x="0" y="760805"/>
          <a:ext cx="5098256" cy="1312740"/>
        </a:xfrm>
        <a:prstGeom prst="roundRect">
          <a:avLst/>
        </a:prstGeom>
        <a:solidFill>
          <a:schemeClr val="accent5">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US" sz="3300" b="1" u="sng" kern="1200"/>
            <a:t>B</a:t>
          </a:r>
          <a:r>
            <a:rPr lang="en-US" sz="3300" kern="1200"/>
            <a:t>i</a:t>
          </a:r>
          <a:r>
            <a:rPr lang="en-US" sz="3300" b="1" u="sng" kern="1200"/>
            <a:t>L</a:t>
          </a:r>
          <a:r>
            <a:rPr lang="en-US" sz="3300" kern="1200"/>
            <a:t>ingual </a:t>
          </a:r>
          <a:r>
            <a:rPr lang="en-US" sz="3300" b="1" u="sng" kern="1200"/>
            <a:t>E</a:t>
          </a:r>
          <a:r>
            <a:rPr lang="en-US" sz="3300" kern="1200"/>
            <a:t>valuation </a:t>
          </a:r>
          <a:r>
            <a:rPr lang="en-US" sz="3300" b="1" u="sng" kern="1200"/>
            <a:t>U</a:t>
          </a:r>
          <a:r>
            <a:rPr lang="en-US" sz="3300" kern="1200"/>
            <a:t>nderstudy</a:t>
          </a:r>
        </a:p>
      </dsp:txBody>
      <dsp:txXfrm>
        <a:off x="64083" y="824888"/>
        <a:ext cx="4970090" cy="1184574"/>
      </dsp:txXfrm>
    </dsp:sp>
    <dsp:sp modelId="{B08691F6-D102-2E4B-A48E-0CD744E48A1D}">
      <dsp:nvSpPr>
        <dsp:cNvPr id="0" name=""/>
        <dsp:cNvSpPr/>
      </dsp:nvSpPr>
      <dsp:spPr>
        <a:xfrm>
          <a:off x="0" y="2168586"/>
          <a:ext cx="5098256" cy="1312740"/>
        </a:xfrm>
        <a:prstGeom prst="roundRect">
          <a:avLst/>
        </a:prstGeom>
        <a:solidFill>
          <a:schemeClr val="accent5">
            <a:hueOff val="1063560"/>
            <a:satOff val="-11946"/>
            <a:lumOff val="-2549"/>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US" sz="3300" kern="1200"/>
            <a:t>Uses multiple reference translations</a:t>
          </a:r>
        </a:p>
      </dsp:txBody>
      <dsp:txXfrm>
        <a:off x="64083" y="2232669"/>
        <a:ext cx="4970090" cy="1184574"/>
      </dsp:txXfrm>
    </dsp:sp>
    <dsp:sp modelId="{0376DEB5-C96D-DD42-BD2C-D2F456FC124E}">
      <dsp:nvSpPr>
        <dsp:cNvPr id="0" name=""/>
        <dsp:cNvSpPr/>
      </dsp:nvSpPr>
      <dsp:spPr>
        <a:xfrm>
          <a:off x="0" y="3576366"/>
          <a:ext cx="5098256" cy="1312740"/>
        </a:xfrm>
        <a:prstGeom prst="roundRect">
          <a:avLst/>
        </a:prstGeom>
        <a:solidFill>
          <a:schemeClr val="accent5">
            <a:hueOff val="2127120"/>
            <a:satOff val="-23891"/>
            <a:lumOff val="-5098"/>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US" sz="3300" kern="1200"/>
            <a:t>Look for n-grams that occur anywhere in the sentence</a:t>
          </a:r>
        </a:p>
      </dsp:txBody>
      <dsp:txXfrm>
        <a:off x="64083" y="3640449"/>
        <a:ext cx="4970090" cy="1184574"/>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1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16/7/layout/BasicLinearProcessNumbered">
  <dgm:title val="Basic Linear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1"/>
      <dgm:constr type="primFontSz" for="des" forName="sibTransNodeCircle" op="equ"/>
      <dgm:constr type="primFontSz" for="des" forName="nodeText" op="equ"/>
      <dgm:constr type="h" for="des" forName="sibTransNodeCircle" op="equ"/>
      <dgm:constr type="w" for="des" forName="sibTransNodeCircle" op="equ"/>
    </dgm:constrLst>
    <dgm:ruleLst>
      <dgm:rule type="h" val="NaN" fact="1.2" max="NaN"/>
    </dgm:ruleLst>
    <dgm:forEach name="Name4" axis="ch" ptType="node">
      <dgm:layoutNode name="compositeNode">
        <dgm:varLst>
          <dgm:bulletEnabled val="1"/>
        </dgm:varLst>
        <dgm:alg type="composite"/>
        <dgm:constrLst>
          <dgm:constr type="h" refType="w" op="lte" fact="1.4"/>
          <dgm:constr type="w" for="ch" forName="bgRect" refType="w"/>
          <dgm:constr type="h" for="ch" forName="bgRect" refType="h"/>
          <dgm:constr type="t" for="ch" forName="bgRect"/>
          <dgm:constr type="l" for="ch" forName="bgRect"/>
          <dgm:constr type="h" for="ch" forName="sibTransNodeCircle" refType="h" refFor="ch" refForName="bgRect" fact="0.3"/>
          <dgm:constr type="w" for="ch" forName="sibTransNodeCircle" refType="h" refFor="ch" refForName="sibTransNodeCircle"/>
          <dgm:constr type="ctrX" for="ch" forName="sibTransNodeCircle" refType="w" fact="0.5"/>
          <dgm:constr type="ctrY" for="ch" forName="sibTransNodeCircle" refType="h" fact="0.25"/>
          <dgm:constr type="r" for="ch" forName="nodeText" refType="r" refFor="ch" refForName="bgRect"/>
          <dgm:constr type="h" for="ch" forName="nodeText" refType="h" refFor="ch" refForName="bgRect" fact="0.6"/>
          <dgm:constr type="t" for="ch" forName="nodeText" refType="h" refFor="ch" refForName="bgRect" fact="0.38"/>
          <dgm:constr type="b" for="ch" forName="bottomLine" refType="b" refFor="ch" refForName="bgRect"/>
          <dgm:constr type="w" for="ch" forName="bottomLine" refType="w" refFor="ch" refForName="bgRect"/>
          <dgm:constr type="h" for="ch" forName="bottomLine" val="0.002"/>
        </dgm:constrLst>
        <dgm:ruleLst/>
        <dgm:layoutNode name="bgRect" styleLbl="bgAccFollowNode1">
          <dgm:alg type="sp"/>
          <dgm:shape xmlns:r="http://schemas.openxmlformats.org/officeDocument/2006/relationships" type="rect" r:blip="">
            <dgm:adjLst/>
          </dgm:shape>
          <dgm:presOf axis="self"/>
          <dgm:constrLst/>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alg>
            <dgm:shape xmlns:r="http://schemas.openxmlformats.org/officeDocument/2006/relationships" type="ellipse" r:blip="">
              <dgm:adjLst/>
            </dgm:shape>
            <dgm:constrLst>
              <dgm:constr type="w" refType="h" op="lte"/>
              <dgm:constr type="primFontSz" val="48"/>
              <dgm:constr type="tMarg" val="1"/>
              <dgm:constr type="lMarg" refType="w" fact="0.221"/>
              <dgm:constr type="rMarg" refType="w" fact="0.221"/>
              <dgm:constr type="bMarg" val="1"/>
            </dgm:constrLst>
            <dgm:ruleLst>
              <dgm:rule type="primFontSz" val="14" fact="NaN" max="NaN"/>
            </dgm:ruleLst>
          </dgm:layoutNode>
        </dgm:forEach>
        <dgm:layoutNode name="bottomLine" styleLbl="alignNode1">
          <dgm:varLst/>
          <dgm:presOf/>
          <dgm:alg type="sp"/>
          <dgm:shape xmlns:r="http://schemas.openxmlformats.org/officeDocument/2006/relationships" type="rect" r:blip="">
            <dgm:adjLst/>
          </dgm:shape>
          <dgm:constrLst/>
          <dgm:ruleLst/>
        </dgm:layoutNode>
        <dgm:layoutNode name="nodeText" styleLbl="bgAccFollowNode1" moveWith="bgRect">
          <dgm:varLst>
            <dgm:bulletEnabled val="1"/>
          </dgm:varLst>
          <dgm:alg type="tx">
            <dgm:param type="parTxLTRAlign" val="l"/>
            <dgm:param type="parTxRTLAlign" val="r"/>
            <dgm:param type="txAnchorVert" val="t"/>
          </dgm:alg>
          <dgm:shape xmlns:r="http://schemas.openxmlformats.org/officeDocument/2006/relationships" type="rect" r:blip="" zOrderOff="-1" hideGeom="1">
            <dgm:adjLst/>
          </dgm:shape>
          <dgm:presOf axis="desOrSelf" ptType="node"/>
          <dgm:constrLst>
            <dgm:constr type="primFontSz" val="26"/>
            <dgm:constr type="tMarg" val="26"/>
            <dgm:constr type="lMarg" refType="w" fact="0.221"/>
            <dgm:constr type="rMarg" refType="w" fact="0.221"/>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1"/>
            <a:ext cx="3170238" cy="479425"/>
          </a:xfrm>
          <a:prstGeom prst="rect">
            <a:avLst/>
          </a:prstGeom>
        </p:spPr>
        <p:txBody>
          <a:bodyPr vert="horz" lIns="91430" tIns="45715" rIns="91430" bIns="45715" rtlCol="0"/>
          <a:lstStyle>
            <a:lvl1pPr algn="l">
              <a:defRPr sz="1200"/>
            </a:lvl1pPr>
          </a:lstStyle>
          <a:p>
            <a:endParaRPr lang="en-US"/>
          </a:p>
        </p:txBody>
      </p:sp>
      <p:sp>
        <p:nvSpPr>
          <p:cNvPr id="3" name="Date Placeholder 2"/>
          <p:cNvSpPr>
            <a:spLocks noGrp="1"/>
          </p:cNvSpPr>
          <p:nvPr>
            <p:ph type="dt" sz="quarter" idx="1"/>
          </p:nvPr>
        </p:nvSpPr>
        <p:spPr>
          <a:xfrm>
            <a:off x="4143375" y="1"/>
            <a:ext cx="3170238" cy="479425"/>
          </a:xfrm>
          <a:prstGeom prst="rect">
            <a:avLst/>
          </a:prstGeom>
        </p:spPr>
        <p:txBody>
          <a:bodyPr vert="horz" lIns="91430" tIns="45715" rIns="91430" bIns="45715" rtlCol="0"/>
          <a:lstStyle>
            <a:lvl1pPr algn="r">
              <a:defRPr sz="1200"/>
            </a:lvl1pPr>
          </a:lstStyle>
          <a:p>
            <a:fld id="{D3E28C4F-4FE9-4D22-93D8-487A4D01D983}" type="datetimeFigureOut">
              <a:rPr lang="en-US" smtClean="0"/>
              <a:pPr/>
              <a:t>4/13/20</a:t>
            </a:fld>
            <a:endParaRPr lang="en-US"/>
          </a:p>
        </p:txBody>
      </p:sp>
      <p:sp>
        <p:nvSpPr>
          <p:cNvPr id="4" name="Footer Placeholder 3"/>
          <p:cNvSpPr>
            <a:spLocks noGrp="1"/>
          </p:cNvSpPr>
          <p:nvPr>
            <p:ph type="ftr" sz="quarter" idx="2"/>
          </p:nvPr>
        </p:nvSpPr>
        <p:spPr>
          <a:xfrm>
            <a:off x="1" y="9120189"/>
            <a:ext cx="3170238" cy="479425"/>
          </a:xfrm>
          <a:prstGeom prst="rect">
            <a:avLst/>
          </a:prstGeom>
        </p:spPr>
        <p:txBody>
          <a:bodyPr vert="horz" lIns="91430" tIns="45715" rIns="91430" bIns="45715" rtlCol="0" anchor="b"/>
          <a:lstStyle>
            <a:lvl1pPr algn="l">
              <a:defRPr sz="1200"/>
            </a:lvl1pPr>
          </a:lstStyle>
          <a:p>
            <a:endParaRPr lang="en-US"/>
          </a:p>
        </p:txBody>
      </p:sp>
      <p:sp>
        <p:nvSpPr>
          <p:cNvPr id="5" name="Slide Number Placeholder 4"/>
          <p:cNvSpPr>
            <a:spLocks noGrp="1"/>
          </p:cNvSpPr>
          <p:nvPr>
            <p:ph type="sldNum" sz="quarter" idx="3"/>
          </p:nvPr>
        </p:nvSpPr>
        <p:spPr>
          <a:xfrm>
            <a:off x="4143375" y="9120189"/>
            <a:ext cx="3170238" cy="479425"/>
          </a:xfrm>
          <a:prstGeom prst="rect">
            <a:avLst/>
          </a:prstGeom>
        </p:spPr>
        <p:txBody>
          <a:bodyPr vert="horz" lIns="91430" tIns="45715" rIns="91430" bIns="45715" rtlCol="0" anchor="b"/>
          <a:lstStyle>
            <a:lvl1pPr algn="r">
              <a:defRPr sz="1200"/>
            </a:lvl1pPr>
          </a:lstStyle>
          <a:p>
            <a:fld id="{BD5F390F-F66B-4732-9C46-6C80D0575FA0}" type="slidenum">
              <a:rPr lang="en-US" smtClean="0"/>
              <a:pPr/>
              <a:t>‹#›</a:t>
            </a:fld>
            <a:endParaRPr lang="en-US"/>
          </a:p>
        </p:txBody>
      </p:sp>
    </p:spTree>
    <p:extLst>
      <p:ext uri="{BB962C8B-B14F-4D97-AF65-F5344CB8AC3E}">
        <p14:creationId xmlns:p14="http://schemas.microsoft.com/office/powerpoint/2010/main" val="70649601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169920" cy="480060"/>
          </a:xfrm>
          <a:prstGeom prst="rect">
            <a:avLst/>
          </a:prstGeom>
        </p:spPr>
        <p:txBody>
          <a:bodyPr vert="horz" lIns="96651" tIns="48326" rIns="96651" bIns="48326" rtlCol="0"/>
          <a:lstStyle>
            <a:lvl1pPr algn="l">
              <a:defRPr sz="1300"/>
            </a:lvl1pPr>
          </a:lstStyle>
          <a:p>
            <a:endParaRPr lang="en-US"/>
          </a:p>
        </p:txBody>
      </p:sp>
      <p:sp>
        <p:nvSpPr>
          <p:cNvPr id="3" name="Date Placeholder 2"/>
          <p:cNvSpPr>
            <a:spLocks noGrp="1"/>
          </p:cNvSpPr>
          <p:nvPr>
            <p:ph type="dt" idx="1"/>
          </p:nvPr>
        </p:nvSpPr>
        <p:spPr>
          <a:xfrm>
            <a:off x="4143587" y="1"/>
            <a:ext cx="3169920" cy="480060"/>
          </a:xfrm>
          <a:prstGeom prst="rect">
            <a:avLst/>
          </a:prstGeom>
        </p:spPr>
        <p:txBody>
          <a:bodyPr vert="horz" lIns="96651" tIns="48326" rIns="96651" bIns="48326" rtlCol="0"/>
          <a:lstStyle>
            <a:lvl1pPr algn="r">
              <a:defRPr sz="1300"/>
            </a:lvl1pPr>
          </a:lstStyle>
          <a:p>
            <a:fld id="{EE18CB36-612C-4E4A-AC83-E89476AEC2BF}" type="datetimeFigureOut">
              <a:rPr lang="en-US" smtClean="0"/>
              <a:pPr/>
              <a:t>4/13/20</a:t>
            </a:fld>
            <a:endParaRPr lang="en-US"/>
          </a:p>
        </p:txBody>
      </p:sp>
      <p:sp>
        <p:nvSpPr>
          <p:cNvPr id="4" name="Slide Image Placeholder 3"/>
          <p:cNvSpPr>
            <a:spLocks noGrp="1" noRot="1" noChangeAspect="1"/>
          </p:cNvSpPr>
          <p:nvPr>
            <p:ph type="sldImg" idx="2"/>
          </p:nvPr>
        </p:nvSpPr>
        <p:spPr>
          <a:xfrm>
            <a:off x="1257300" y="720725"/>
            <a:ext cx="4800600" cy="3600450"/>
          </a:xfrm>
          <a:prstGeom prst="rect">
            <a:avLst/>
          </a:prstGeom>
          <a:noFill/>
          <a:ln w="12700">
            <a:solidFill>
              <a:prstClr val="black"/>
            </a:solidFill>
          </a:ln>
        </p:spPr>
        <p:txBody>
          <a:bodyPr vert="horz" lIns="96651" tIns="48326" rIns="96651" bIns="48326" rtlCol="0" anchor="ctr"/>
          <a:lstStyle/>
          <a:p>
            <a:endParaRPr lang="en-US"/>
          </a:p>
        </p:txBody>
      </p:sp>
      <p:sp>
        <p:nvSpPr>
          <p:cNvPr id="5" name="Notes Placeholder 4"/>
          <p:cNvSpPr>
            <a:spLocks noGrp="1"/>
          </p:cNvSpPr>
          <p:nvPr>
            <p:ph type="body" sz="quarter" idx="3"/>
          </p:nvPr>
        </p:nvSpPr>
        <p:spPr>
          <a:xfrm>
            <a:off x="731521" y="4560571"/>
            <a:ext cx="5852160" cy="4320540"/>
          </a:xfrm>
          <a:prstGeom prst="rect">
            <a:avLst/>
          </a:prstGeom>
        </p:spPr>
        <p:txBody>
          <a:bodyPr vert="horz" lIns="96651" tIns="48326" rIns="96651" bIns="48326"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5"/>
            <a:ext cx="3169920" cy="480060"/>
          </a:xfrm>
          <a:prstGeom prst="rect">
            <a:avLst/>
          </a:prstGeom>
        </p:spPr>
        <p:txBody>
          <a:bodyPr vert="horz" lIns="96651" tIns="48326" rIns="96651" bIns="48326"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5"/>
            <a:ext cx="3169920" cy="480060"/>
          </a:xfrm>
          <a:prstGeom prst="rect">
            <a:avLst/>
          </a:prstGeom>
        </p:spPr>
        <p:txBody>
          <a:bodyPr vert="horz" lIns="96651" tIns="48326" rIns="96651" bIns="48326" rtlCol="0" anchor="b"/>
          <a:lstStyle>
            <a:lvl1pPr algn="r">
              <a:defRPr sz="1300"/>
            </a:lvl1pPr>
          </a:lstStyle>
          <a:p>
            <a:fld id="{EE707532-839C-41A2-9E71-D5288AEAE66A}" type="slidenum">
              <a:rPr lang="en-US" smtClean="0"/>
              <a:pPr/>
              <a:t>‹#›</a:t>
            </a:fld>
            <a:endParaRPr lang="en-US"/>
          </a:p>
        </p:txBody>
      </p:sp>
    </p:spTree>
    <p:extLst>
      <p:ext uri="{BB962C8B-B14F-4D97-AF65-F5344CB8AC3E}">
        <p14:creationId xmlns:p14="http://schemas.microsoft.com/office/powerpoint/2010/main" val="27866497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1</a:t>
            </a:fld>
            <a:endParaRPr lang="en-US"/>
          </a:p>
        </p:txBody>
      </p:sp>
    </p:spTree>
    <p:extLst>
      <p:ext uri="{BB962C8B-B14F-4D97-AF65-F5344CB8AC3E}">
        <p14:creationId xmlns:p14="http://schemas.microsoft.com/office/powerpoint/2010/main" val="19346858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With this, we finally have a fixed-length context vector that takes into account information from the entire encoder state that is dynamically update to reflect the needs of the decoder at each step of decoding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17</a:t>
            </a:fld>
            <a:endParaRPr lang="en-US"/>
          </a:p>
        </p:txBody>
      </p:sp>
    </p:spTree>
    <p:extLst>
      <p:ext uri="{BB962C8B-B14F-4D97-AF65-F5344CB8AC3E}">
        <p14:creationId xmlns:p14="http://schemas.microsoft.com/office/powerpoint/2010/main" val="33798045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each encoder hidden state to the decoder state captured in </a:t>
            </a:r>
            <a:r>
              <a:rPr lang="en-US" sz="1200" i="1" kern="1200" dirty="0">
                <a:solidFill>
                  <a:schemeClr val="tx1"/>
                </a:solidFill>
                <a:effectLst/>
                <a:latin typeface="+mn-lt"/>
                <a:ea typeface="+mn-ea"/>
                <a:cs typeface="+mn-cs"/>
              </a:rPr>
              <a:t>hi</a:t>
            </a:r>
            <a:r>
              <a:rPr lang="en-US" sz="1200" kern="1200" dirty="0">
                <a:solidFill>
                  <a:schemeClr val="tx1"/>
                </a:solidFill>
                <a:effectLst/>
                <a:latin typeface="+mn-lt"/>
                <a:ea typeface="+mn-ea"/>
                <a:cs typeface="+mn-cs"/>
              </a:rPr>
              <a:t>−1. </a:t>
            </a:r>
            <a:endParaRPr lang="en-US" dirty="0"/>
          </a:p>
          <a:p>
            <a:endParaRPr lang="en-US" dirty="0"/>
          </a:p>
          <a:p>
            <a:r>
              <a:rPr lang="en-US" dirty="0"/>
              <a:t>h^d-1 = previous decoder state</a:t>
            </a:r>
          </a:p>
        </p:txBody>
      </p:sp>
      <p:sp>
        <p:nvSpPr>
          <p:cNvPr id="4" name="Slide Number Placeholder 3"/>
          <p:cNvSpPr>
            <a:spLocks noGrp="1"/>
          </p:cNvSpPr>
          <p:nvPr>
            <p:ph type="sldNum" sz="quarter" idx="5"/>
          </p:nvPr>
        </p:nvSpPr>
        <p:spPr/>
        <p:txBody>
          <a:bodyPr/>
          <a:lstStyle/>
          <a:p>
            <a:fld id="{EE707532-839C-41A2-9E71-D5288AEAE66A}" type="slidenum">
              <a:rPr lang="en-US" smtClean="0"/>
              <a:pPr/>
              <a:t>19</a:t>
            </a:fld>
            <a:endParaRPr lang="en-US"/>
          </a:p>
        </p:txBody>
      </p:sp>
    </p:spTree>
    <p:extLst>
      <p:ext uri="{BB962C8B-B14F-4D97-AF65-F5344CB8AC3E}">
        <p14:creationId xmlns:p14="http://schemas.microsoft.com/office/powerpoint/2010/main" val="22199127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 name="Shape 152"/>
          <p:cNvSpPr>
            <a:spLocks noGrp="1" noRot="1" noChangeAspect="1"/>
          </p:cNvSpPr>
          <p:nvPr>
            <p:ph type="sldImg"/>
          </p:nvPr>
        </p:nvSpPr>
        <p:spPr>
          <a:prstGeom prst="rect">
            <a:avLst/>
          </a:prstGeom>
        </p:spPr>
        <p:txBody>
          <a:bodyPr/>
          <a:lstStyle/>
          <a:p>
            <a:endParaRPr/>
          </a:p>
        </p:txBody>
      </p:sp>
      <p:sp>
        <p:nvSpPr>
          <p:cNvPr id="153" name="Shape 153"/>
          <p:cNvSpPr>
            <a:spLocks noGrp="1"/>
          </p:cNvSpPr>
          <p:nvPr>
            <p:ph type="body" sz="quarter" idx="1"/>
          </p:nvPr>
        </p:nvSpPr>
        <p:spPr>
          <a:prstGeom prst="rect">
            <a:avLst/>
          </a:prstGeom>
        </p:spPr>
        <p:txBody>
          <a:bodyPr/>
          <a:lstStyle/>
          <a:p>
            <a:pPr defTabSz="457200">
              <a:defRPr sz="1400"/>
            </a:pPr>
            <a:r>
              <a:t>* By the end of this lecture I’d like you to understand the advantages of human evaluation versus automatic evaluation and vice versa.  You should be able to say what properties of translation makes automatic evaluation difficult.</a:t>
            </a:r>
          </a:p>
          <a:p>
            <a:pPr defTabSz="457200">
              <a:defRPr sz="1400"/>
            </a:pPr>
            <a:r>
              <a:t>* I’m going to go through the details of BLEU, the most commonly used translation evaluation metric.  This should give you enough of an understanding to start implementing it.  In fact, that is going to be part of one of your homework assignments.  You’ll get a B if you implement BLEU.  To get an A you’ll have to do better than Bleu.</a:t>
            </a:r>
          </a:p>
          <a:p>
            <a:pPr defTabSz="457200">
              <a:defRPr sz="1400"/>
            </a:pPr>
            <a:r>
              <a:t>* You should understand how to validate automatic metrics by testing their correlation with human judgments.  This is how your HW assignment will be assessed.  </a:t>
            </a:r>
          </a:p>
          <a:p>
            <a:pPr defTabSz="457200">
              <a:defRPr sz="1400"/>
            </a:pPr>
            <a:r>
              <a:t>* By the end of the lecture you should have a good understanding of what makes a good evaluation -- both manual and automatic</a:t>
            </a:r>
          </a:p>
          <a:p>
            <a:pPr defTabSz="457200">
              <a:defRPr sz="1400"/>
            </a:pPr>
            <a:endParaRPr/>
          </a:p>
        </p:txBody>
      </p:sp>
    </p:spTree>
    <p:extLst>
      <p:ext uri="{BB962C8B-B14F-4D97-AF65-F5344CB8AC3E}">
        <p14:creationId xmlns:p14="http://schemas.microsoft.com/office/powerpoint/2010/main" val="805225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 name="Shape 177"/>
          <p:cNvSpPr>
            <a:spLocks noGrp="1" noRot="1" noChangeAspect="1"/>
          </p:cNvSpPr>
          <p:nvPr>
            <p:ph type="sldImg"/>
          </p:nvPr>
        </p:nvSpPr>
        <p:spPr>
          <a:prstGeom prst="rect">
            <a:avLst/>
          </a:prstGeom>
        </p:spPr>
        <p:txBody>
          <a:bodyPr/>
          <a:lstStyle/>
          <a:p>
            <a:endParaRPr/>
          </a:p>
        </p:txBody>
      </p:sp>
      <p:sp>
        <p:nvSpPr>
          <p:cNvPr id="178" name="Shape 178"/>
          <p:cNvSpPr>
            <a:spLocks noGrp="1"/>
          </p:cNvSpPr>
          <p:nvPr>
            <p:ph type="body" sz="quarter" idx="1"/>
          </p:nvPr>
        </p:nvSpPr>
        <p:spPr>
          <a:prstGeom prst="rect">
            <a:avLst/>
          </a:prstGeom>
        </p:spPr>
        <p:txBody>
          <a:bodyPr/>
          <a:lstStyle>
            <a:lvl1pPr defTabSz="457200">
              <a:defRPr sz="2000"/>
            </a:lvl1pPr>
          </a:lstStyle>
          <a:p>
            <a:r>
              <a:t>Unlike translation, speech recognition is easy</a:t>
            </a:r>
          </a:p>
        </p:txBody>
      </p:sp>
    </p:spTree>
    <p:extLst>
      <p:ext uri="{BB962C8B-B14F-4D97-AF65-F5344CB8AC3E}">
        <p14:creationId xmlns:p14="http://schemas.microsoft.com/office/powerpoint/2010/main" val="39183970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 name="Shape 185"/>
          <p:cNvSpPr>
            <a:spLocks noGrp="1" noRot="1" noChangeAspect="1"/>
          </p:cNvSpPr>
          <p:nvPr>
            <p:ph type="sldImg"/>
          </p:nvPr>
        </p:nvSpPr>
        <p:spPr>
          <a:prstGeom prst="rect">
            <a:avLst/>
          </a:prstGeom>
        </p:spPr>
        <p:txBody>
          <a:bodyPr/>
          <a:lstStyle/>
          <a:p>
            <a:endParaRPr/>
          </a:p>
        </p:txBody>
      </p:sp>
      <p:sp>
        <p:nvSpPr>
          <p:cNvPr id="186" name="Shape 186"/>
          <p:cNvSpPr>
            <a:spLocks noGrp="1"/>
          </p:cNvSpPr>
          <p:nvPr>
            <p:ph type="body" sz="quarter" idx="1"/>
          </p:nvPr>
        </p:nvSpPr>
        <p:spPr>
          <a:prstGeom prst="rect">
            <a:avLst/>
          </a:prstGeom>
        </p:spPr>
        <p:txBody>
          <a:bodyPr/>
          <a:lstStyle>
            <a:lvl1pPr defTabSz="457200">
              <a:defRPr sz="2000"/>
            </a:lvl1pPr>
          </a:lstStyle>
          <a:p>
            <a:r>
              <a:t>Different words can be used</a:t>
            </a:r>
          </a:p>
        </p:txBody>
      </p:sp>
    </p:spTree>
    <p:extLst>
      <p:ext uri="{BB962C8B-B14F-4D97-AF65-F5344CB8AC3E}">
        <p14:creationId xmlns:p14="http://schemas.microsoft.com/office/powerpoint/2010/main" val="30481178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 name="Shape 241"/>
          <p:cNvSpPr>
            <a:spLocks noGrp="1" noRot="1" noChangeAspect="1"/>
          </p:cNvSpPr>
          <p:nvPr>
            <p:ph type="sldImg"/>
          </p:nvPr>
        </p:nvSpPr>
        <p:spPr>
          <a:prstGeom prst="rect">
            <a:avLst/>
          </a:prstGeom>
        </p:spPr>
        <p:txBody>
          <a:bodyPr/>
          <a:lstStyle/>
          <a:p>
            <a:endParaRPr/>
          </a:p>
        </p:txBody>
      </p:sp>
      <p:sp>
        <p:nvSpPr>
          <p:cNvPr id="242" name="Shape 242"/>
          <p:cNvSpPr>
            <a:spLocks noGrp="1"/>
          </p:cNvSpPr>
          <p:nvPr>
            <p:ph type="body" sz="quarter" idx="1"/>
          </p:nvPr>
        </p:nvSpPr>
        <p:spPr>
          <a:prstGeom prst="rect">
            <a:avLst/>
          </a:prstGeom>
        </p:spPr>
        <p:txBody>
          <a:bodyPr/>
          <a:lstStyle/>
          <a:p>
            <a:pPr defTabSz="457200">
              <a:defRPr sz="2000"/>
            </a:pPr>
            <a:r>
              <a:t>precision =  correct / output-length</a:t>
            </a:r>
          </a:p>
          <a:p>
            <a:pPr defTabSz="457200">
              <a:defRPr sz="2000"/>
            </a:pPr>
            <a:r>
              <a:t>recall = correct / reference-length</a:t>
            </a:r>
          </a:p>
        </p:txBody>
      </p:sp>
    </p:spTree>
    <p:extLst>
      <p:ext uri="{BB962C8B-B14F-4D97-AF65-F5344CB8AC3E}">
        <p14:creationId xmlns:p14="http://schemas.microsoft.com/office/powerpoint/2010/main" val="30427914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404770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 name="Shape 268"/>
          <p:cNvSpPr>
            <a:spLocks noGrp="1" noRot="1" noChangeAspect="1"/>
          </p:cNvSpPr>
          <p:nvPr>
            <p:ph type="sldImg"/>
          </p:nvPr>
        </p:nvSpPr>
        <p:spPr>
          <a:prstGeom prst="rect">
            <a:avLst/>
          </a:prstGeom>
        </p:spPr>
        <p:txBody>
          <a:bodyPr/>
          <a:lstStyle/>
          <a:p>
            <a:endParaRPr/>
          </a:p>
        </p:txBody>
      </p:sp>
      <p:sp>
        <p:nvSpPr>
          <p:cNvPr id="269" name="Shape 269"/>
          <p:cNvSpPr>
            <a:spLocks noGrp="1"/>
          </p:cNvSpPr>
          <p:nvPr>
            <p:ph type="body" sz="quarter" idx="1"/>
          </p:nvPr>
        </p:nvSpPr>
        <p:spPr>
          <a:prstGeom prst="rect">
            <a:avLst/>
          </a:prstGeom>
        </p:spPr>
        <p:txBody>
          <a:bodyPr/>
          <a:lstStyle/>
          <a:p>
            <a:pPr defTabSz="457200">
              <a:defRPr sz="2000"/>
            </a:pPr>
            <a:r>
              <a:t>exp = </a:t>
            </a:r>
            <a:r>
              <a:rPr sz="1200">
                <a:latin typeface="Helvetica"/>
                <a:ea typeface="Helvetica"/>
                <a:cs typeface="Helvetica"/>
                <a:sym typeface="Helvetica"/>
              </a:rPr>
              <a:t>Exponent function = e^x</a:t>
            </a:r>
          </a:p>
        </p:txBody>
      </p:sp>
    </p:spTree>
    <p:extLst>
      <p:ext uri="{BB962C8B-B14F-4D97-AF65-F5344CB8AC3E}">
        <p14:creationId xmlns:p14="http://schemas.microsoft.com/office/powerpoint/2010/main" val="36410284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 What about generating from a specified prefix?</a:t>
            </a:r>
          </a:p>
          <a:p>
            <a:endParaRPr lang="en-US" dirty="0"/>
          </a:p>
          <a:p>
            <a:r>
              <a:rPr lang="en-US" sz="1200" kern="1200" dirty="0">
                <a:solidFill>
                  <a:schemeClr val="tx1"/>
                </a:solidFill>
                <a:effectLst/>
                <a:latin typeface="+mn-lt"/>
                <a:ea typeface="+mn-ea"/>
                <a:cs typeface="+mn-cs"/>
              </a:rPr>
              <a:t>Now, let’s consider a simple variation on auto-regressive generation scheme. Instead of having the language model generate a sentence from scratch, we have it complete a sequence given a specified prefix. More specifically, we first pass the specified prefix through the language model using forward inference to produce a sequence of hidden states, ending with the hidden state corresponding to the last word of the prefix. We then begin generating as we did earlier, but using the final hidden state of the prefix as our starting point. The result of this process is a novel output sequence that should </a:t>
            </a:r>
            <a:endParaRPr lang="en-US" dirty="0"/>
          </a:p>
          <a:p>
            <a:r>
              <a:rPr lang="en-US" sz="1200" kern="1200" dirty="0">
                <a:solidFill>
                  <a:schemeClr val="tx1"/>
                </a:solidFill>
                <a:effectLst/>
                <a:latin typeface="+mn-lt"/>
                <a:ea typeface="+mn-ea"/>
                <a:cs typeface="+mn-cs"/>
              </a:rPr>
              <a:t>be a reasonable completion of the prefix input.</a:t>
            </a:r>
            <a:br>
              <a:rPr lang="en-US" sz="1200" kern="1200" dirty="0">
                <a:solidFill>
                  <a:schemeClr val="tx1"/>
                </a:solidFill>
                <a:effectLst/>
                <a:latin typeface="+mn-lt"/>
                <a:ea typeface="+mn-ea"/>
                <a:cs typeface="+mn-cs"/>
              </a:rPr>
            </a:b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3</a:t>
            </a:fld>
            <a:endParaRPr lang="en-US"/>
          </a:p>
        </p:txBody>
      </p:sp>
    </p:spTree>
    <p:extLst>
      <p:ext uri="{BB962C8B-B14F-4D97-AF65-F5344CB8AC3E}">
        <p14:creationId xmlns:p14="http://schemas.microsoft.com/office/powerpoint/2010/main" val="28054742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To translate a source text using the trained model, we run it through the network performing forward inference to generate hidden states until we get to the end of the source. Then we begin autoregressive generation, asking for a word in the context of the hidden layer from the end of the source input as well as the end-of-sentence marker. Subsequent words are conditioned on the previous hidden state and the embedding for the last word generated.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4</a:t>
            </a:fld>
            <a:endParaRPr lang="en-US"/>
          </a:p>
        </p:txBody>
      </p:sp>
    </p:spTree>
    <p:extLst>
      <p:ext uri="{BB962C8B-B14F-4D97-AF65-F5344CB8AC3E}">
        <p14:creationId xmlns:p14="http://schemas.microsoft.com/office/powerpoint/2010/main" val="10177169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indent="-457200">
              <a:buFont typeface="+mj-lt"/>
              <a:buAutoNum type="arabicPeriod"/>
            </a:pPr>
            <a:r>
              <a:rPr lang="en-US" dirty="0"/>
              <a:t>An </a:t>
            </a:r>
            <a:r>
              <a:rPr lang="en-US" b="1" dirty="0"/>
              <a:t>encoder </a:t>
            </a:r>
            <a:r>
              <a:rPr lang="en-US" dirty="0"/>
              <a:t>takes an input sequence x</a:t>
            </a:r>
            <a:r>
              <a:rPr lang="en-US" baseline="30000" dirty="0"/>
              <a:t>n</a:t>
            </a:r>
            <a:r>
              <a:rPr lang="en-US" baseline="-25000" dirty="0"/>
              <a:t>1, </a:t>
            </a:r>
            <a:r>
              <a:rPr lang="en-US" dirty="0"/>
              <a:t>and generates a corresponding sequence of contextualized representations, </a:t>
            </a:r>
            <a:r>
              <a:rPr lang="en-US" i="1" dirty="0"/>
              <a:t>h</a:t>
            </a:r>
            <a:r>
              <a:rPr lang="en-US" baseline="30000" dirty="0"/>
              <a:t>n</a:t>
            </a:r>
            <a:r>
              <a:rPr lang="en-US" baseline="-25000" dirty="0"/>
              <a:t>1</a:t>
            </a:r>
            <a:r>
              <a:rPr lang="en-US" dirty="0"/>
              <a:t>.</a:t>
            </a:r>
          </a:p>
          <a:p>
            <a:pPr marL="457200" indent="-457200">
              <a:buFont typeface="+mj-lt"/>
              <a:buAutoNum type="arabicPeriod"/>
            </a:pPr>
            <a:r>
              <a:rPr lang="en-US" dirty="0"/>
              <a:t> A </a:t>
            </a:r>
            <a:r>
              <a:rPr lang="en-US" b="1" dirty="0"/>
              <a:t>context vector</a:t>
            </a:r>
            <a:r>
              <a:rPr lang="en-US" dirty="0"/>
              <a:t>, </a:t>
            </a:r>
            <a:r>
              <a:rPr lang="en-US" i="1" dirty="0"/>
              <a:t>c</a:t>
            </a:r>
            <a:r>
              <a:rPr lang="en-US" dirty="0"/>
              <a:t>, is a function of </a:t>
            </a:r>
            <a:r>
              <a:rPr lang="en-US" i="1" dirty="0"/>
              <a:t>h</a:t>
            </a:r>
            <a:r>
              <a:rPr lang="en-US" baseline="30000" dirty="0"/>
              <a:t>n</a:t>
            </a:r>
            <a:r>
              <a:rPr lang="en-US" baseline="-25000" dirty="0"/>
              <a:t>1</a:t>
            </a:r>
            <a:r>
              <a:rPr lang="en-US" dirty="0"/>
              <a:t>, and conveys the essence of the input to the decoder. </a:t>
            </a:r>
          </a:p>
          <a:p>
            <a:pPr marL="457200" indent="-457200">
              <a:buFont typeface="+mj-lt"/>
              <a:buAutoNum type="arabicPeriod"/>
            </a:pPr>
            <a:r>
              <a:rPr lang="en-US" dirty="0"/>
              <a:t>A </a:t>
            </a:r>
            <a:r>
              <a:rPr lang="en-US" b="1" dirty="0"/>
              <a:t>decoder</a:t>
            </a:r>
            <a:r>
              <a:rPr lang="en-US" dirty="0"/>
              <a:t> accepts </a:t>
            </a:r>
            <a:r>
              <a:rPr lang="en-US" i="1" dirty="0"/>
              <a:t>c </a:t>
            </a:r>
            <a:r>
              <a:rPr lang="en-US" dirty="0"/>
              <a:t>as input and generates an arbitrary length sequence of hidden states </a:t>
            </a:r>
            <a:r>
              <a:rPr lang="en-US" i="1" dirty="0"/>
              <a:t>h</a:t>
            </a:r>
            <a:r>
              <a:rPr lang="en-US" baseline="30000" dirty="0"/>
              <a:t>m</a:t>
            </a:r>
            <a:r>
              <a:rPr lang="en-US" baseline="-25000" dirty="0"/>
              <a:t>1</a:t>
            </a:r>
            <a:r>
              <a:rPr lang="en-US" dirty="0"/>
              <a:t> , from which can be used to create a corresponding sequence of output states </a:t>
            </a:r>
            <a:r>
              <a:rPr lang="en-US" i="1" dirty="0"/>
              <a:t>y</a:t>
            </a:r>
            <a:r>
              <a:rPr lang="en-US" baseline="30000" dirty="0"/>
              <a:t>m</a:t>
            </a:r>
            <a:r>
              <a:rPr lang="en-US" baseline="-25000" dirty="0"/>
              <a:t>1</a:t>
            </a:r>
            <a:r>
              <a:rPr lang="en-US" dirty="0"/>
              <a:t> .</a:t>
            </a:r>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6</a:t>
            </a:fld>
            <a:endParaRPr lang="en-US"/>
          </a:p>
        </p:txBody>
      </p:sp>
    </p:spTree>
    <p:extLst>
      <p:ext uri="{BB962C8B-B14F-4D97-AF65-F5344CB8AC3E}">
        <p14:creationId xmlns:p14="http://schemas.microsoft.com/office/powerpoint/2010/main" val="14118144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basic architecture is consistent with the original applications of neural mod- </a:t>
            </a:r>
            <a:r>
              <a:rPr lang="en-US" sz="1200" kern="1200" dirty="0" err="1">
                <a:solidFill>
                  <a:schemeClr val="tx1"/>
                </a:solidFill>
                <a:effectLst/>
                <a:latin typeface="+mn-lt"/>
                <a:ea typeface="+mn-ea"/>
                <a:cs typeface="+mn-cs"/>
              </a:rPr>
              <a:t>els</a:t>
            </a:r>
            <a:r>
              <a:rPr lang="en-US" sz="1200" kern="1200" dirty="0">
                <a:solidFill>
                  <a:schemeClr val="tx1"/>
                </a:solidFill>
                <a:effectLst/>
                <a:latin typeface="+mn-lt"/>
                <a:ea typeface="+mn-ea"/>
                <a:cs typeface="+mn-cs"/>
              </a:rPr>
              <a:t> to machine translation. However, it embodies a number of design choices that are less than optimal. Among the major ones are that the encoder and the decoder are assumed to have the same internal structure (RNNs in this case), that the final state of the encoder is the only context available to the decoder, and finally that this context is only available to the decoder as its initial hidden state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7</a:t>
            </a:fld>
            <a:endParaRPr lang="en-US"/>
          </a:p>
        </p:txBody>
      </p:sp>
    </p:spTree>
    <p:extLst>
      <p:ext uri="{BB962C8B-B14F-4D97-AF65-F5344CB8AC3E}">
        <p14:creationId xmlns:p14="http://schemas.microsoft.com/office/powerpoint/2010/main" val="2858519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Stacked RNNs </a:t>
            </a:r>
            <a:r>
              <a:rPr lang="en-US" sz="1200" kern="1200" dirty="0">
                <a:solidFill>
                  <a:schemeClr val="tx1"/>
                </a:solidFill>
                <a:effectLst/>
                <a:latin typeface="+mn-lt"/>
                <a:ea typeface="+mn-ea"/>
                <a:cs typeface="+mn-cs"/>
              </a:rPr>
              <a:t>consist of multiple networks where the output of one layer serves as the input to a subsequent layer, </a:t>
            </a:r>
            <a:endParaRPr lang="en-US" dirty="0"/>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It has been demonstrated across numerous tasks that stacked RNNs can </a:t>
            </a:r>
            <a:r>
              <a:rPr lang="en-US" sz="1200" kern="1200" dirty="0" err="1">
                <a:solidFill>
                  <a:schemeClr val="tx1"/>
                </a:solidFill>
                <a:effectLst/>
                <a:latin typeface="+mn-lt"/>
                <a:ea typeface="+mn-ea"/>
                <a:cs typeface="+mn-cs"/>
              </a:rPr>
              <a:t>outper</a:t>
            </a:r>
            <a:r>
              <a:rPr lang="en-US" sz="1200" kern="1200" dirty="0">
                <a:solidFill>
                  <a:schemeClr val="tx1"/>
                </a:solidFill>
                <a:effectLst/>
                <a:latin typeface="+mn-lt"/>
                <a:ea typeface="+mn-ea"/>
                <a:cs typeface="+mn-cs"/>
              </a:rPr>
              <a:t>- form single-layer networks. One reason for this success has to do with the network’s ability to induce representations at differing levels of abstraction across layers. Just as the early stages of the human visual system detect edges that are then used for finding larger regions and shapes, the initial layers of stacked networks can induce representations that serve as useful abstractions for further layers — representations that might prove difficult to induce in a single RNN.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10</a:t>
            </a:fld>
            <a:endParaRPr lang="en-US"/>
          </a:p>
        </p:txBody>
      </p:sp>
    </p:spTree>
    <p:extLst>
      <p:ext uri="{BB962C8B-B14F-4D97-AF65-F5344CB8AC3E}">
        <p14:creationId xmlns:p14="http://schemas.microsoft.com/office/powerpoint/2010/main" val="31810769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Recall, that </a:t>
            </a:r>
            <a:r>
              <a:rPr lang="en-US" sz="1200" i="1" kern="1200" dirty="0">
                <a:solidFill>
                  <a:schemeClr val="tx1"/>
                </a:solidFill>
                <a:effectLst/>
                <a:latin typeface="+mn-lt"/>
                <a:ea typeface="+mn-ea"/>
                <a:cs typeface="+mn-cs"/>
              </a:rPr>
              <a:t>g </a:t>
            </a:r>
            <a:r>
              <a:rPr lang="en-US" sz="1200" kern="1200" dirty="0">
                <a:solidFill>
                  <a:schemeClr val="tx1"/>
                </a:solidFill>
                <a:effectLst/>
                <a:latin typeface="+mn-lt"/>
                <a:ea typeface="+mn-ea"/>
                <a:cs typeface="+mn-cs"/>
              </a:rPr>
              <a:t>is a stand-in for some flavor of RNN and </a:t>
            </a:r>
            <a:r>
              <a:rPr lang="en-US" sz="1200" i="1" kern="1200" dirty="0">
                <a:solidFill>
                  <a:schemeClr val="tx1"/>
                </a:solidFill>
                <a:effectLst/>
                <a:latin typeface="+mn-lt"/>
                <a:ea typeface="+mn-ea"/>
                <a:cs typeface="+mn-cs"/>
              </a:rPr>
              <a:t>y_t</a:t>
            </a:r>
            <a:r>
              <a:rPr lang="en-US" sz="1200" kern="1200" dirty="0">
                <a:solidFill>
                  <a:schemeClr val="tx1"/>
                </a:solidFill>
                <a:effectLst/>
                <a:latin typeface="+mn-lt"/>
                <a:ea typeface="+mn-ea"/>
                <a:cs typeface="+mn-cs"/>
              </a:rPr>
              <a:t>−1 is the embedding for the  output sampled from the </a:t>
            </a:r>
            <a:r>
              <a:rPr lang="en-US" sz="1200" kern="1200" dirty="0" err="1">
                <a:solidFill>
                  <a:schemeClr val="tx1"/>
                </a:solidFill>
                <a:effectLst/>
                <a:latin typeface="+mn-lt"/>
                <a:ea typeface="+mn-ea"/>
                <a:cs typeface="+mn-cs"/>
              </a:rPr>
              <a:t>softmax</a:t>
            </a:r>
            <a:r>
              <a:rPr lang="en-US" sz="1200" kern="1200" dirty="0">
                <a:solidFill>
                  <a:schemeClr val="tx1"/>
                </a:solidFill>
                <a:effectLst/>
                <a:latin typeface="+mn-lt"/>
                <a:ea typeface="+mn-ea"/>
                <a:cs typeface="+mn-cs"/>
              </a:rPr>
              <a:t> at the previous step</a:t>
            </a:r>
            <a:br>
              <a:rPr lang="en-US" sz="1200" kern="1200" dirty="0">
                <a:solidFill>
                  <a:schemeClr val="tx1"/>
                </a:solidFill>
                <a:effectLst/>
                <a:latin typeface="+mn-lt"/>
                <a:ea typeface="+mn-ea"/>
                <a:cs typeface="+mn-cs"/>
              </a:rPr>
            </a:b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12</a:t>
            </a:fld>
            <a:endParaRPr lang="en-US"/>
          </a:p>
        </p:txBody>
      </p:sp>
    </p:spTree>
    <p:extLst>
      <p:ext uri="{BB962C8B-B14F-4D97-AF65-F5344CB8AC3E}">
        <p14:creationId xmlns:p14="http://schemas.microsoft.com/office/powerpoint/2010/main" val="23073499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r>
              <a:rPr lang="en-US" sz="1200" kern="1200" dirty="0">
                <a:solidFill>
                  <a:schemeClr val="tx1"/>
                </a:solidFill>
                <a:effectLst/>
                <a:latin typeface="+mn-lt"/>
                <a:ea typeface="+mn-ea"/>
                <a:cs typeface="+mn-cs"/>
              </a:rPr>
              <a:t>adding it as a parameter to the computation of the current </a:t>
            </a:r>
            <a:endParaRPr lang="en-US" dirty="0"/>
          </a:p>
          <a:p>
            <a:r>
              <a:rPr lang="en-US" sz="1200" b="0" kern="1200" dirty="0">
                <a:solidFill>
                  <a:schemeClr val="tx1"/>
                </a:solidFill>
                <a:effectLst/>
                <a:latin typeface="+mn-lt"/>
                <a:ea typeface="+mn-ea"/>
                <a:cs typeface="+mn-cs"/>
              </a:rPr>
              <a:t>Beam Search </a:t>
            </a:r>
            <a:endParaRPr lang="en-US" dirty="0"/>
          </a:p>
          <a:p>
            <a:r>
              <a:rPr lang="en-US" sz="1200" kern="1200" dirty="0">
                <a:solidFill>
                  <a:schemeClr val="tx1"/>
                </a:solidFill>
                <a:effectLst/>
                <a:latin typeface="+mn-lt"/>
                <a:ea typeface="+mn-ea"/>
                <a:cs typeface="+mn-cs"/>
              </a:rPr>
              <a:t>A common approach to the calculation of the output layer </a:t>
            </a:r>
            <a:r>
              <a:rPr lang="en-US" sz="1200" i="1" kern="1200" dirty="0">
                <a:solidFill>
                  <a:schemeClr val="tx1"/>
                </a:solidFill>
                <a:effectLst/>
                <a:latin typeface="+mn-lt"/>
                <a:ea typeface="+mn-ea"/>
                <a:cs typeface="+mn-cs"/>
              </a:rPr>
              <a:t>y </a:t>
            </a:r>
            <a:r>
              <a:rPr lang="en-US" sz="1200" kern="1200" dirty="0">
                <a:solidFill>
                  <a:schemeClr val="tx1"/>
                </a:solidFill>
                <a:effectLst/>
                <a:latin typeface="+mn-lt"/>
                <a:ea typeface="+mn-ea"/>
                <a:cs typeface="+mn-cs"/>
              </a:rPr>
              <a:t>is to base it solely on this newly computed hidden state. While this cleanly separates the underlying recurrence from the output generation task, it makes it difficult to keep track of what has already been generated and what hasn’t. A alternative approach is to condition the output on both the newly generated hidden state, the output generated at the previous state, and the encoder context. </a:t>
            </a:r>
            <a:endParaRPr lang="en-US" dirty="0"/>
          </a:p>
          <a:p>
            <a:r>
              <a:rPr lang="en-US" sz="1200" i="1" kern="1200" dirty="0">
                <a:solidFill>
                  <a:schemeClr val="tx1"/>
                </a:solidFill>
                <a:effectLst/>
                <a:latin typeface="+mn-lt"/>
                <a:ea typeface="+mn-ea"/>
                <a:cs typeface="+mn-cs"/>
              </a:rPr>
              <a:t>y </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softmax</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y</a:t>
            </a:r>
            <a:r>
              <a:rPr lang="en-US" sz="1200" kern="1200" dirty="0">
                <a:solidFill>
                  <a:schemeClr val="tx1"/>
                </a:solidFill>
                <a:effectLst/>
                <a:latin typeface="+mn-lt"/>
                <a:ea typeface="+mn-ea"/>
                <a:cs typeface="+mn-cs"/>
              </a:rPr>
              <a:t>ˆ ,</a:t>
            </a:r>
            <a:r>
              <a:rPr lang="en-US" sz="1200" i="1" kern="1200" dirty="0" err="1">
                <a:solidFill>
                  <a:schemeClr val="tx1"/>
                </a:solidFill>
                <a:effectLst/>
                <a:latin typeface="+mn-lt"/>
                <a:ea typeface="+mn-ea"/>
                <a:cs typeface="+mn-cs"/>
              </a:rPr>
              <a:t>z</a:t>
            </a:r>
            <a:r>
              <a:rPr lang="en-US" sz="1200" kern="1200" dirty="0" err="1">
                <a:solidFill>
                  <a:schemeClr val="tx1"/>
                </a:solidFill>
                <a:effectLst/>
                <a:latin typeface="+mn-lt"/>
                <a:ea typeface="+mn-ea"/>
                <a:cs typeface="+mn-cs"/>
              </a:rPr>
              <a:t>,</a:t>
            </a:r>
            <a:r>
              <a:rPr lang="en-US" sz="1200" i="1" kern="1200" dirty="0" err="1">
                <a:solidFill>
                  <a:schemeClr val="tx1"/>
                </a:solidFill>
                <a:effectLst/>
                <a:latin typeface="+mn-lt"/>
                <a:ea typeface="+mn-ea"/>
                <a:cs typeface="+mn-cs"/>
              </a:rPr>
              <a:t>c</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t t</a:t>
            </a:r>
            <a:r>
              <a:rPr lang="en-US" sz="1200" kern="1200" dirty="0">
                <a:solidFill>
                  <a:schemeClr val="tx1"/>
                </a:solidFill>
                <a:effectLst/>
                <a:latin typeface="+mn-lt"/>
                <a:ea typeface="+mn-ea"/>
                <a:cs typeface="+mn-cs"/>
              </a:rPr>
              <a:t>−1 </a:t>
            </a:r>
            <a:r>
              <a:rPr lang="en-US" sz="1200" i="1" kern="1200" dirty="0">
                <a:solidFill>
                  <a:schemeClr val="tx1"/>
                </a:solidFill>
                <a:effectLst/>
                <a:latin typeface="+mn-lt"/>
                <a:ea typeface="+mn-ea"/>
                <a:cs typeface="+mn-cs"/>
              </a:rPr>
              <a:t>t </a:t>
            </a:r>
            <a:endParaRPr lang="en-US" dirty="0"/>
          </a:p>
          <a:p>
            <a:r>
              <a:rPr lang="en-US" sz="1200" kern="1200" dirty="0">
                <a:solidFill>
                  <a:schemeClr val="tx1"/>
                </a:solidFill>
                <a:effectLst/>
                <a:latin typeface="+mn-lt"/>
                <a:ea typeface="+mn-ea"/>
                <a:cs typeface="+mn-cs"/>
              </a:rPr>
              <a:t>Finally, as shown earlier, the output </a:t>
            </a:r>
            <a:r>
              <a:rPr lang="en-US" sz="1200" i="1" kern="1200" dirty="0">
                <a:solidFill>
                  <a:schemeClr val="tx1"/>
                </a:solidFill>
                <a:effectLst/>
                <a:latin typeface="+mn-lt"/>
                <a:ea typeface="+mn-ea"/>
                <a:cs typeface="+mn-cs"/>
              </a:rPr>
              <a:t>y </a:t>
            </a:r>
            <a:r>
              <a:rPr lang="en-US" sz="1200" kern="1200" dirty="0">
                <a:solidFill>
                  <a:schemeClr val="tx1"/>
                </a:solidFill>
                <a:effectLst/>
                <a:latin typeface="+mn-lt"/>
                <a:ea typeface="+mn-ea"/>
                <a:cs typeface="+mn-cs"/>
              </a:rPr>
              <a:t>at each time consists of a </a:t>
            </a:r>
            <a:r>
              <a:rPr lang="en-US" sz="1200" kern="1200" dirty="0" err="1">
                <a:solidFill>
                  <a:schemeClr val="tx1"/>
                </a:solidFill>
                <a:effectLst/>
                <a:latin typeface="+mn-lt"/>
                <a:ea typeface="+mn-ea"/>
                <a:cs typeface="+mn-cs"/>
              </a:rPr>
              <a:t>softmax</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computa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tion</a:t>
            </a:r>
            <a:r>
              <a:rPr lang="en-US" sz="1200" kern="1200" dirty="0">
                <a:solidFill>
                  <a:schemeClr val="tx1"/>
                </a:solidFill>
                <a:effectLst/>
                <a:latin typeface="+mn-lt"/>
                <a:ea typeface="+mn-ea"/>
                <a:cs typeface="+mn-cs"/>
              </a:rPr>
              <a:t> over the set of possible outputs (the vocabulary in the case of language models). What one does with this distribution is task-dependent, but it is critical since the re- </a:t>
            </a:r>
            <a:r>
              <a:rPr lang="en-US" sz="1200" kern="1200" dirty="0" err="1">
                <a:solidFill>
                  <a:schemeClr val="tx1"/>
                </a:solidFill>
                <a:effectLst/>
                <a:latin typeface="+mn-lt"/>
                <a:ea typeface="+mn-ea"/>
                <a:cs typeface="+mn-cs"/>
              </a:rPr>
              <a:t>currence</a:t>
            </a:r>
            <a:r>
              <a:rPr lang="en-US" sz="1200" kern="1200" dirty="0">
                <a:solidFill>
                  <a:schemeClr val="tx1"/>
                </a:solidFill>
                <a:effectLst/>
                <a:latin typeface="+mn-lt"/>
                <a:ea typeface="+mn-ea"/>
                <a:cs typeface="+mn-cs"/>
              </a:rPr>
              <a:t> depends on choosing a particular output, </a:t>
            </a:r>
            <a:r>
              <a:rPr lang="en-US" sz="1200" i="1" kern="1200" dirty="0">
                <a:solidFill>
                  <a:schemeClr val="tx1"/>
                </a:solidFill>
                <a:effectLst/>
                <a:latin typeface="+mn-lt"/>
                <a:ea typeface="+mn-ea"/>
                <a:cs typeface="+mn-cs"/>
              </a:rPr>
              <a:t>y</a:t>
            </a:r>
            <a:r>
              <a:rPr lang="en-US" sz="1200" kern="1200" dirty="0">
                <a:solidFill>
                  <a:schemeClr val="tx1"/>
                </a:solidFill>
                <a:effectLst/>
                <a:latin typeface="+mn-lt"/>
                <a:ea typeface="+mn-ea"/>
                <a:cs typeface="+mn-cs"/>
              </a:rPr>
              <a:t>ˆ, from the </a:t>
            </a:r>
            <a:r>
              <a:rPr lang="en-US" sz="1200" kern="1200" dirty="0" err="1">
                <a:solidFill>
                  <a:schemeClr val="tx1"/>
                </a:solidFill>
                <a:effectLst/>
                <a:latin typeface="+mn-lt"/>
                <a:ea typeface="+mn-ea"/>
                <a:cs typeface="+mn-cs"/>
              </a:rPr>
              <a:t>softmax</a:t>
            </a:r>
            <a:r>
              <a:rPr lang="en-US" sz="1200" kern="1200" dirty="0">
                <a:solidFill>
                  <a:schemeClr val="tx1"/>
                </a:solidFill>
                <a:effectLst/>
                <a:latin typeface="+mn-lt"/>
                <a:ea typeface="+mn-ea"/>
                <a:cs typeface="+mn-cs"/>
              </a:rPr>
              <a:t> to condition the next step in decoding. We’ve already seen several of the possible options for this. For neural generation, where we are trying to generate novel outputs, we can sim- ply sample from the </a:t>
            </a:r>
            <a:r>
              <a:rPr lang="en-US" sz="1200" kern="1200" dirty="0" err="1">
                <a:solidFill>
                  <a:schemeClr val="tx1"/>
                </a:solidFill>
                <a:effectLst/>
                <a:latin typeface="+mn-lt"/>
                <a:ea typeface="+mn-ea"/>
                <a:cs typeface="+mn-cs"/>
              </a:rPr>
              <a:t>softmax</a:t>
            </a:r>
            <a:r>
              <a:rPr lang="en-US" sz="1200" kern="1200" dirty="0">
                <a:solidFill>
                  <a:schemeClr val="tx1"/>
                </a:solidFill>
                <a:effectLst/>
                <a:latin typeface="+mn-lt"/>
                <a:ea typeface="+mn-ea"/>
                <a:cs typeface="+mn-cs"/>
              </a:rPr>
              <a:t> distribution. However, for applications like MT where we’re looking for a specific output sequence, random sampling isn’t appropriate and would likely lead to some strange output. An alternative is to choose the most likely output at each time step by taking the argmax over the </a:t>
            </a:r>
            <a:r>
              <a:rPr lang="en-US" sz="1200" kern="1200" dirty="0" err="1">
                <a:solidFill>
                  <a:schemeClr val="tx1"/>
                </a:solidFill>
                <a:effectLst/>
                <a:latin typeface="+mn-lt"/>
                <a:ea typeface="+mn-ea"/>
                <a:cs typeface="+mn-cs"/>
              </a:rPr>
              <a:t>softmax</a:t>
            </a:r>
            <a:r>
              <a:rPr lang="en-US" sz="1200" kern="1200" dirty="0">
                <a:solidFill>
                  <a:schemeClr val="tx1"/>
                </a:solidFill>
                <a:effectLst/>
                <a:latin typeface="+mn-lt"/>
                <a:ea typeface="+mn-ea"/>
                <a:cs typeface="+mn-cs"/>
              </a:rPr>
              <a:t> output: </a:t>
            </a:r>
            <a:endParaRPr lang="en-US" dirty="0"/>
          </a:p>
          <a:p>
            <a:r>
              <a:rPr lang="en-US" sz="1200" i="1" kern="1200" dirty="0">
                <a:solidFill>
                  <a:schemeClr val="tx1"/>
                </a:solidFill>
                <a:effectLst/>
                <a:latin typeface="+mn-lt"/>
                <a:ea typeface="+mn-ea"/>
                <a:cs typeface="+mn-cs"/>
              </a:rPr>
              <a:t>y</a:t>
            </a:r>
            <a:r>
              <a:rPr lang="en-US" sz="1200" kern="1200" dirty="0">
                <a:solidFill>
                  <a:schemeClr val="tx1"/>
                </a:solidFill>
                <a:effectLst/>
                <a:latin typeface="+mn-lt"/>
                <a:ea typeface="+mn-ea"/>
                <a:cs typeface="+mn-cs"/>
              </a:rPr>
              <a:t>ˆ = </a:t>
            </a:r>
            <a:r>
              <a:rPr lang="en-US" sz="1200" kern="1200" dirty="0" err="1">
                <a:solidFill>
                  <a:schemeClr val="tx1"/>
                </a:solidFill>
                <a:effectLst/>
                <a:latin typeface="+mn-lt"/>
                <a:ea typeface="+mn-ea"/>
                <a:cs typeface="+mn-cs"/>
              </a:rPr>
              <a:t>argmax</a:t>
            </a:r>
            <a:r>
              <a:rPr lang="en-US" sz="1200" i="1" kern="1200" dirty="0" err="1">
                <a:solidFill>
                  <a:schemeClr val="tx1"/>
                </a:solidFill>
                <a:effectLst/>
                <a:latin typeface="+mn-lt"/>
                <a:ea typeface="+mn-ea"/>
                <a:cs typeface="+mn-cs"/>
              </a:rPr>
              <a:t>P</a:t>
            </a:r>
            <a:r>
              <a:rPr lang="en-US" sz="1200" kern="1200" dirty="0">
                <a:solidFill>
                  <a:schemeClr val="tx1"/>
                </a:solidFill>
                <a:effectLst/>
                <a:latin typeface="+mn-lt"/>
                <a:ea typeface="+mn-ea"/>
                <a:cs typeface="+mn-cs"/>
              </a:rPr>
              <a:t>(</a:t>
            </a:r>
            <a:r>
              <a:rPr lang="en-US" sz="1200" i="1" kern="1200" dirty="0" err="1">
                <a:solidFill>
                  <a:schemeClr val="tx1"/>
                </a:solidFill>
                <a:effectLst/>
                <a:latin typeface="+mn-lt"/>
                <a:ea typeface="+mn-ea"/>
                <a:cs typeface="+mn-cs"/>
              </a:rPr>
              <a:t>yi</a:t>
            </a:r>
            <a:r>
              <a:rPr lang="en-US" sz="1200" kern="1200" dirty="0" err="1">
                <a:solidFill>
                  <a:schemeClr val="tx1"/>
                </a:solidFill>
                <a:effectLst/>
                <a:latin typeface="+mn-lt"/>
                <a:ea typeface="+mn-ea"/>
                <a:cs typeface="+mn-cs"/>
              </a:rPr>
              <a:t>|</a:t>
            </a:r>
            <a:r>
              <a:rPr lang="en-US" sz="1200" i="1" kern="1200" dirty="0" err="1">
                <a:solidFill>
                  <a:schemeClr val="tx1"/>
                </a:solidFill>
                <a:effectLst/>
                <a:latin typeface="+mn-lt"/>
                <a:ea typeface="+mn-ea"/>
                <a:cs typeface="+mn-cs"/>
              </a:rPr>
              <a:t>y</a:t>
            </a:r>
            <a:r>
              <a:rPr lang="en-US" sz="1200" kern="1200" dirty="0">
                <a:solidFill>
                  <a:schemeClr val="tx1"/>
                </a:solidFill>
                <a:effectLst/>
                <a:latin typeface="+mn-lt"/>
                <a:ea typeface="+mn-ea"/>
                <a:cs typeface="+mn-cs"/>
              </a:rPr>
              <a:t>&lt;</a:t>
            </a:r>
            <a:r>
              <a:rPr lang="en-US" sz="1200" i="1" kern="1200" dirty="0" err="1">
                <a:solidFill>
                  <a:schemeClr val="tx1"/>
                </a:solidFill>
                <a:effectLst/>
                <a:latin typeface="+mn-lt"/>
                <a:ea typeface="+mn-ea"/>
                <a:cs typeface="+mn-cs"/>
              </a:rPr>
              <a:t>i</a:t>
            </a:r>
            <a:r>
              <a:rPr lang="en-US" sz="1200" kern="1200" dirty="0">
                <a:solidFill>
                  <a:schemeClr val="tx1"/>
                </a:solidFill>
                <a:effectLst/>
                <a:latin typeface="+mn-lt"/>
                <a:ea typeface="+mn-ea"/>
                <a:cs typeface="+mn-cs"/>
              </a:rPr>
              <a:t>) </a:t>
            </a:r>
            <a:endParaRPr lang="en-US" dirty="0"/>
          </a:p>
          <a:p>
            <a:r>
              <a:rPr lang="en-US" sz="1200" kern="1200" dirty="0">
                <a:solidFill>
                  <a:schemeClr val="tx1"/>
                </a:solidFill>
                <a:effectLst/>
                <a:latin typeface="+mn-lt"/>
                <a:ea typeface="+mn-ea"/>
                <a:cs typeface="+mn-cs"/>
              </a:rPr>
              <a:t>This is easy to implement but as we’ve seen several times with sequence labeling, independently choosing the argmax over a sequence is not a reliable way of arriving at a good output since it doesn’t guarantee that the individual choices being made make sense together and combine into a coherent whole. With sequence labeling we addressed this with a CRF-layer over the output token types combined with a Viterbi- style dynamic programming search. Unfortunately, this approach is not viable here since the dynamic programming invariant doesn’t hold. </a:t>
            </a:r>
            <a:endParaRPr lang="en-US" dirty="0"/>
          </a:p>
          <a:p>
            <a:r>
              <a:rPr lang="en-US" sz="1200" b="0" kern="1200" dirty="0">
                <a:solidFill>
                  <a:schemeClr val="tx1"/>
                </a:solidFill>
                <a:effectLst/>
                <a:latin typeface="+mn-lt"/>
                <a:ea typeface="+mn-ea"/>
                <a:cs typeface="+mn-cs"/>
              </a:rPr>
              <a:t>Beam Search </a:t>
            </a:r>
            <a:endParaRPr lang="en-US" dirty="0"/>
          </a:p>
          <a:p>
            <a:r>
              <a:rPr lang="en-US" sz="1200" kern="1200" dirty="0">
                <a:solidFill>
                  <a:schemeClr val="tx1"/>
                </a:solidFill>
                <a:effectLst/>
                <a:latin typeface="+mn-lt"/>
                <a:ea typeface="+mn-ea"/>
                <a:cs typeface="+mn-cs"/>
              </a:rPr>
              <a:t>A viable alternative is to view the decoding problem as a heuristic state-space search and systematically explore the space of possible outputs. The key to such an ap- </a:t>
            </a:r>
            <a:r>
              <a:rPr lang="en-US" sz="1200" kern="1200" dirty="0" err="1">
                <a:solidFill>
                  <a:schemeClr val="tx1"/>
                </a:solidFill>
                <a:effectLst/>
                <a:latin typeface="+mn-lt"/>
                <a:ea typeface="+mn-ea"/>
                <a:cs typeface="+mn-cs"/>
              </a:rPr>
              <a:t>proach</a:t>
            </a:r>
            <a:r>
              <a:rPr lang="en-US" sz="1200" kern="1200" dirty="0">
                <a:solidFill>
                  <a:schemeClr val="tx1"/>
                </a:solidFill>
                <a:effectLst/>
                <a:latin typeface="+mn-lt"/>
                <a:ea typeface="+mn-ea"/>
                <a:cs typeface="+mn-cs"/>
              </a:rPr>
              <a:t> is controlling the exponential growth of the search space. To accomplish this, we’ll use a technique called </a:t>
            </a:r>
            <a:r>
              <a:rPr lang="en-US" sz="1200" b="0" kern="1200" dirty="0">
                <a:solidFill>
                  <a:schemeClr val="tx1"/>
                </a:solidFill>
                <a:effectLst/>
                <a:latin typeface="+mn-lt"/>
                <a:ea typeface="+mn-ea"/>
                <a:cs typeface="+mn-cs"/>
              </a:rPr>
              <a:t>beam search</a:t>
            </a:r>
            <a:r>
              <a:rPr lang="en-US" sz="1200" kern="1200" dirty="0">
                <a:solidFill>
                  <a:schemeClr val="tx1"/>
                </a:solidFill>
                <a:effectLst/>
                <a:latin typeface="+mn-lt"/>
                <a:ea typeface="+mn-ea"/>
                <a:cs typeface="+mn-cs"/>
              </a:rPr>
              <a:t>. Beam search operates by </a:t>
            </a:r>
            <a:r>
              <a:rPr lang="en-US" sz="1200" kern="1200" dirty="0" err="1">
                <a:solidFill>
                  <a:schemeClr val="tx1"/>
                </a:solidFill>
                <a:effectLst/>
                <a:latin typeface="+mn-lt"/>
                <a:ea typeface="+mn-ea"/>
                <a:cs typeface="+mn-cs"/>
              </a:rPr>
              <a:t>combin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ing</a:t>
            </a:r>
            <a:r>
              <a:rPr lang="en-US" sz="1200" kern="1200" dirty="0">
                <a:solidFill>
                  <a:schemeClr val="tx1"/>
                </a:solidFill>
                <a:effectLst/>
                <a:latin typeface="+mn-lt"/>
                <a:ea typeface="+mn-ea"/>
                <a:cs typeface="+mn-cs"/>
              </a:rPr>
              <a:t> a breadth-first-search strategy with a heuristic filter that scores each option and prunes the search space to stay within a fixed-size memory footprint, called the beam width. </a:t>
            </a:r>
            <a:endParaRPr lang="en-US" dirty="0"/>
          </a:p>
          <a:p>
            <a:r>
              <a:rPr lang="en-US" sz="1200" kern="1200" dirty="0">
                <a:solidFill>
                  <a:schemeClr val="tx1"/>
                </a:solidFill>
                <a:effectLst/>
                <a:latin typeface="+mn-lt"/>
                <a:ea typeface="+mn-ea"/>
                <a:cs typeface="+mn-cs"/>
              </a:rPr>
              <a:t>At the first step of decoding, we select the </a:t>
            </a:r>
            <a:r>
              <a:rPr lang="en-US" sz="1200" i="1" kern="1200" dirty="0">
                <a:solidFill>
                  <a:schemeClr val="tx1"/>
                </a:solidFill>
                <a:effectLst/>
                <a:latin typeface="+mn-lt"/>
                <a:ea typeface="+mn-ea"/>
                <a:cs typeface="+mn-cs"/>
              </a:rPr>
              <a:t>B</a:t>
            </a:r>
            <a:r>
              <a:rPr lang="en-US" sz="1200" kern="1200" dirty="0">
                <a:solidFill>
                  <a:schemeClr val="tx1"/>
                </a:solidFill>
                <a:effectLst/>
                <a:latin typeface="+mn-lt"/>
                <a:ea typeface="+mn-ea"/>
                <a:cs typeface="+mn-cs"/>
              </a:rPr>
              <a:t>-best options from the </a:t>
            </a:r>
            <a:r>
              <a:rPr lang="en-US" sz="1200" kern="1200" dirty="0" err="1">
                <a:solidFill>
                  <a:schemeClr val="tx1"/>
                </a:solidFill>
                <a:effectLst/>
                <a:latin typeface="+mn-lt"/>
                <a:ea typeface="+mn-ea"/>
                <a:cs typeface="+mn-cs"/>
              </a:rPr>
              <a:t>softmax</a:t>
            </a:r>
            <a:r>
              <a:rPr lang="en-US" sz="1200" kern="1200" dirty="0">
                <a:solidFill>
                  <a:schemeClr val="tx1"/>
                </a:solidFill>
                <a:effectLst/>
                <a:latin typeface="+mn-lt"/>
                <a:ea typeface="+mn-ea"/>
                <a:cs typeface="+mn-cs"/>
              </a:rPr>
              <a:t> output </a:t>
            </a:r>
            <a:r>
              <a:rPr lang="en-US" sz="1200" i="1" kern="1200" dirty="0">
                <a:solidFill>
                  <a:schemeClr val="tx1"/>
                </a:solidFill>
                <a:effectLst/>
                <a:latin typeface="+mn-lt"/>
                <a:ea typeface="+mn-ea"/>
                <a:cs typeface="+mn-cs"/>
              </a:rPr>
              <a:t>y</a:t>
            </a:r>
            <a:r>
              <a:rPr lang="en-US" sz="1200" kern="1200" dirty="0">
                <a:solidFill>
                  <a:schemeClr val="tx1"/>
                </a:solidFill>
                <a:effectLst/>
                <a:latin typeface="+mn-lt"/>
                <a:ea typeface="+mn-ea"/>
                <a:cs typeface="+mn-cs"/>
              </a:rPr>
              <a:t>, where </a:t>
            </a:r>
            <a:r>
              <a:rPr lang="en-US" sz="1200" i="1" kern="1200" dirty="0">
                <a:solidFill>
                  <a:schemeClr val="tx1"/>
                </a:solidFill>
                <a:effectLst/>
                <a:latin typeface="+mn-lt"/>
                <a:ea typeface="+mn-ea"/>
                <a:cs typeface="+mn-cs"/>
              </a:rPr>
              <a:t>B </a:t>
            </a:r>
            <a:r>
              <a:rPr lang="en-US" sz="1200" kern="1200" dirty="0">
                <a:solidFill>
                  <a:schemeClr val="tx1"/>
                </a:solidFill>
                <a:effectLst/>
                <a:latin typeface="+mn-lt"/>
                <a:ea typeface="+mn-ea"/>
                <a:cs typeface="+mn-cs"/>
              </a:rPr>
              <a:t>is the size of the beam. Each option is scored with its corresponding probability from the </a:t>
            </a:r>
            <a:r>
              <a:rPr lang="en-US" sz="1200" kern="1200" dirty="0" err="1">
                <a:solidFill>
                  <a:schemeClr val="tx1"/>
                </a:solidFill>
                <a:effectLst/>
                <a:latin typeface="+mn-lt"/>
                <a:ea typeface="+mn-ea"/>
                <a:cs typeface="+mn-cs"/>
              </a:rPr>
              <a:t>softmax</a:t>
            </a:r>
            <a:r>
              <a:rPr lang="en-US" sz="1200" kern="1200" dirty="0">
                <a:solidFill>
                  <a:schemeClr val="tx1"/>
                </a:solidFill>
                <a:effectLst/>
                <a:latin typeface="+mn-lt"/>
                <a:ea typeface="+mn-ea"/>
                <a:cs typeface="+mn-cs"/>
              </a:rPr>
              <a:t> output of the decoder. These initial outputs constitute the search frontier. We’ll refer to the sequence of partial outputs generated along these search paths as </a:t>
            </a:r>
            <a:r>
              <a:rPr lang="en-US" sz="1200" b="0" kern="1200" dirty="0">
                <a:solidFill>
                  <a:schemeClr val="tx1"/>
                </a:solidFill>
                <a:effectLst/>
                <a:latin typeface="+mn-lt"/>
                <a:ea typeface="+mn-ea"/>
                <a:cs typeface="+mn-cs"/>
              </a:rPr>
              <a:t>hypotheses</a:t>
            </a:r>
            <a:r>
              <a:rPr lang="en-US" sz="1200" kern="1200" dirty="0">
                <a:solidFill>
                  <a:schemeClr val="tx1"/>
                </a:solidFill>
                <a:effectLst/>
                <a:latin typeface="+mn-lt"/>
                <a:ea typeface="+mn-ea"/>
                <a:cs typeface="+mn-cs"/>
              </a:rPr>
              <a:t>. </a:t>
            </a:r>
            <a:endParaRPr lang="en-US" dirty="0"/>
          </a:p>
          <a:p>
            <a:r>
              <a:rPr lang="en-US" sz="1200" kern="1200" dirty="0">
                <a:solidFill>
                  <a:schemeClr val="tx1"/>
                </a:solidFill>
                <a:effectLst/>
                <a:latin typeface="+mn-lt"/>
                <a:ea typeface="+mn-ea"/>
                <a:cs typeface="+mn-cs"/>
              </a:rPr>
              <a:t>At subsequent steps, each hypothesis on the frontier is extended incrementally by being passed to distinct decoders, which again generate a </a:t>
            </a:r>
            <a:r>
              <a:rPr lang="en-US" sz="1200" kern="1200" dirty="0" err="1">
                <a:solidFill>
                  <a:schemeClr val="tx1"/>
                </a:solidFill>
                <a:effectLst/>
                <a:latin typeface="+mn-lt"/>
                <a:ea typeface="+mn-ea"/>
                <a:cs typeface="+mn-cs"/>
              </a:rPr>
              <a:t>softmax</a:t>
            </a:r>
            <a:r>
              <a:rPr lang="en-US" sz="1200" kern="1200" dirty="0">
                <a:solidFill>
                  <a:schemeClr val="tx1"/>
                </a:solidFill>
                <a:effectLst/>
                <a:latin typeface="+mn-lt"/>
                <a:ea typeface="+mn-ea"/>
                <a:cs typeface="+mn-cs"/>
              </a:rPr>
              <a:t> over the entire vocabulary. To provide the necessary inputs for the decoders, each hypothesis must include not only the words generated thus far but also the context vector, and the </a:t>
            </a:r>
            <a:endParaRPr lang="en-US" dirty="0"/>
          </a:p>
          <a:p>
            <a:r>
              <a:rPr lang="en-US" sz="1200" kern="1200" dirty="0">
                <a:solidFill>
                  <a:schemeClr val="tx1"/>
                </a:solidFill>
                <a:effectLst/>
                <a:latin typeface="+mn-lt"/>
                <a:ea typeface="+mn-ea"/>
                <a:cs typeface="+mn-cs"/>
              </a:rPr>
              <a:t>hidden state.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13</a:t>
            </a:fld>
            <a:endParaRPr lang="en-US"/>
          </a:p>
        </p:txBody>
      </p:sp>
    </p:spTree>
    <p:extLst>
      <p:ext uri="{BB962C8B-B14F-4D97-AF65-F5344CB8AC3E}">
        <p14:creationId xmlns:p14="http://schemas.microsoft.com/office/powerpoint/2010/main" val="21604203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At the first step of decoding, we select the </a:t>
            </a:r>
            <a:r>
              <a:rPr lang="en-US" sz="1200" i="1" kern="1200" dirty="0">
                <a:solidFill>
                  <a:schemeClr val="tx1"/>
                </a:solidFill>
                <a:effectLst/>
                <a:latin typeface="+mn-lt"/>
                <a:ea typeface="+mn-ea"/>
                <a:cs typeface="+mn-cs"/>
              </a:rPr>
              <a:t>B</a:t>
            </a:r>
            <a:r>
              <a:rPr lang="en-US" sz="1200" kern="1200" dirty="0">
                <a:solidFill>
                  <a:schemeClr val="tx1"/>
                </a:solidFill>
                <a:effectLst/>
                <a:latin typeface="+mn-lt"/>
                <a:ea typeface="+mn-ea"/>
                <a:cs typeface="+mn-cs"/>
              </a:rPr>
              <a:t>-best options from the </a:t>
            </a:r>
            <a:r>
              <a:rPr lang="en-US" sz="1200" kern="1200" dirty="0" err="1">
                <a:solidFill>
                  <a:schemeClr val="tx1"/>
                </a:solidFill>
                <a:effectLst/>
                <a:latin typeface="+mn-lt"/>
                <a:ea typeface="+mn-ea"/>
                <a:cs typeface="+mn-cs"/>
              </a:rPr>
              <a:t>softmax</a:t>
            </a:r>
            <a:r>
              <a:rPr lang="en-US" sz="1200" kern="1200" dirty="0">
                <a:solidFill>
                  <a:schemeClr val="tx1"/>
                </a:solidFill>
                <a:effectLst/>
                <a:latin typeface="+mn-lt"/>
                <a:ea typeface="+mn-ea"/>
                <a:cs typeface="+mn-cs"/>
              </a:rPr>
              <a:t> output </a:t>
            </a:r>
            <a:r>
              <a:rPr lang="en-US" sz="1200" i="1" kern="1200" dirty="0">
                <a:solidFill>
                  <a:schemeClr val="tx1"/>
                </a:solidFill>
                <a:effectLst/>
                <a:latin typeface="+mn-lt"/>
                <a:ea typeface="+mn-ea"/>
                <a:cs typeface="+mn-cs"/>
              </a:rPr>
              <a:t>y</a:t>
            </a:r>
            <a:r>
              <a:rPr lang="en-US" sz="1200" kern="1200" dirty="0">
                <a:solidFill>
                  <a:schemeClr val="tx1"/>
                </a:solidFill>
                <a:effectLst/>
                <a:latin typeface="+mn-lt"/>
                <a:ea typeface="+mn-ea"/>
                <a:cs typeface="+mn-cs"/>
              </a:rPr>
              <a:t>, where </a:t>
            </a:r>
            <a:r>
              <a:rPr lang="en-US" sz="1200" i="1" kern="1200" dirty="0">
                <a:solidFill>
                  <a:schemeClr val="tx1"/>
                </a:solidFill>
                <a:effectLst/>
                <a:latin typeface="+mn-lt"/>
                <a:ea typeface="+mn-ea"/>
                <a:cs typeface="+mn-cs"/>
              </a:rPr>
              <a:t>B </a:t>
            </a:r>
            <a:r>
              <a:rPr lang="en-US" sz="1200" kern="1200" dirty="0">
                <a:solidFill>
                  <a:schemeClr val="tx1"/>
                </a:solidFill>
                <a:effectLst/>
                <a:latin typeface="+mn-lt"/>
                <a:ea typeface="+mn-ea"/>
                <a:cs typeface="+mn-cs"/>
              </a:rPr>
              <a:t>is the size of the beam. Each option is scored with its corresponding probability from the </a:t>
            </a:r>
            <a:r>
              <a:rPr lang="en-US" sz="1200" kern="1200" dirty="0" err="1">
                <a:solidFill>
                  <a:schemeClr val="tx1"/>
                </a:solidFill>
                <a:effectLst/>
                <a:latin typeface="+mn-lt"/>
                <a:ea typeface="+mn-ea"/>
                <a:cs typeface="+mn-cs"/>
              </a:rPr>
              <a:t>softmax</a:t>
            </a:r>
            <a:r>
              <a:rPr lang="en-US" sz="1200" kern="1200" dirty="0">
                <a:solidFill>
                  <a:schemeClr val="tx1"/>
                </a:solidFill>
                <a:effectLst/>
                <a:latin typeface="+mn-lt"/>
                <a:ea typeface="+mn-ea"/>
                <a:cs typeface="+mn-cs"/>
              </a:rPr>
              <a:t> output of the decoder. These initial outputs constitute the search frontier. We’ll refer to the sequence of partial outputs generated along these search paths as </a:t>
            </a:r>
            <a:r>
              <a:rPr lang="en-US" sz="1200" b="0" kern="1200" dirty="0">
                <a:solidFill>
                  <a:schemeClr val="tx1"/>
                </a:solidFill>
                <a:effectLst/>
                <a:latin typeface="+mn-lt"/>
                <a:ea typeface="+mn-ea"/>
                <a:cs typeface="+mn-cs"/>
              </a:rPr>
              <a:t>hypotheses</a:t>
            </a:r>
            <a:r>
              <a:rPr lang="en-US" sz="1200" kern="1200" dirty="0">
                <a:solidFill>
                  <a:schemeClr val="tx1"/>
                </a:solidFill>
                <a:effectLst/>
                <a:latin typeface="+mn-lt"/>
                <a:ea typeface="+mn-ea"/>
                <a:cs typeface="+mn-cs"/>
              </a:rPr>
              <a:t>. </a:t>
            </a:r>
          </a:p>
          <a:p>
            <a:endParaRPr lang="en-US" sz="1200" kern="1200" dirty="0">
              <a:solidFill>
                <a:schemeClr val="tx1"/>
              </a:solidFill>
              <a:effectLst/>
              <a:latin typeface="+mn-lt"/>
              <a:ea typeface="+mn-ea"/>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At subsequent steps, each hypothesis on the frontier is extended incrementally by being passed to distinct decoders, which again generate a </a:t>
            </a:r>
            <a:r>
              <a:rPr lang="en-US" sz="1200" kern="1200" dirty="0" err="1">
                <a:solidFill>
                  <a:schemeClr val="tx1"/>
                </a:solidFill>
                <a:effectLst/>
                <a:latin typeface="+mn-lt"/>
                <a:ea typeface="+mn-ea"/>
                <a:cs typeface="+mn-cs"/>
              </a:rPr>
              <a:t>softmax</a:t>
            </a:r>
            <a:r>
              <a:rPr lang="en-US" sz="1200" kern="1200" dirty="0">
                <a:solidFill>
                  <a:schemeClr val="tx1"/>
                </a:solidFill>
                <a:effectLst/>
                <a:latin typeface="+mn-lt"/>
                <a:ea typeface="+mn-ea"/>
                <a:cs typeface="+mn-cs"/>
              </a:rPr>
              <a:t> over the entire vocabulary. no </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16</a:t>
            </a:fld>
            <a:endParaRPr lang="en-US"/>
          </a:p>
        </p:txBody>
      </p:sp>
    </p:spTree>
    <p:extLst>
      <p:ext uri="{BB962C8B-B14F-4D97-AF65-F5344CB8AC3E}">
        <p14:creationId xmlns:p14="http://schemas.microsoft.com/office/powerpoint/2010/main" val="3355099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22960" y="758952"/>
            <a:ext cx="75438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825038" y="4455621"/>
            <a:ext cx="75438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40CDC23-E565-C848-9AF6-12BD09C53D91}" type="datetimeFigureOut">
              <a:rPr lang="en-US" smtClean="0"/>
              <a:t>4/13/20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sp>
        <p:nvSpPr>
          <p:cNvPr id="11" name="Rectangle 10"/>
          <p:cNvSpPr/>
          <p:nvPr userDrawn="1"/>
        </p:nvSpPr>
        <p:spPr>
          <a:xfrm rot="16200000">
            <a:off x="-3406514" y="3331563"/>
            <a:ext cx="6858002" cy="19487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userDrawn="1"/>
        </p:nvSpPr>
        <p:spPr>
          <a:xfrm rot="16200000" flipV="1">
            <a:off x="-3299855" y="3421128"/>
            <a:ext cx="6858003"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4384129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6" name="Title Text"/>
          <p:cNvSpPr txBox="1">
            <a:spLocks noGrp="1"/>
          </p:cNvSpPr>
          <p:nvPr>
            <p:ph type="title"/>
          </p:nvPr>
        </p:nvSpPr>
        <p:spPr>
          <a:prstGeom prst="rect">
            <a:avLst/>
          </a:prstGeom>
        </p:spPr>
        <p:txBody>
          <a:bodyPr/>
          <a:lstStyle/>
          <a:p>
            <a:r>
              <a:t>Title Text</a:t>
            </a:r>
          </a:p>
        </p:txBody>
      </p:sp>
      <p:sp>
        <p:nvSpPr>
          <p:cNvPr id="57"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5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536776804"/>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40CDC23-E565-C848-9AF6-12BD09C53D91}" type="datetimeFigureOut">
              <a:rPr lang="en-US" smtClean="0"/>
              <a:t>4/13/20</a:t>
            </a:fld>
            <a:endParaRPr lang="en-US"/>
          </a:p>
        </p:txBody>
      </p:sp>
      <p:sp>
        <p:nvSpPr>
          <p:cNvPr id="5" name="Footer Placeholder 4"/>
          <p:cNvSpPr>
            <a:spLocks noGrp="1"/>
          </p:cNvSpPr>
          <p:nvPr>
            <p:ph type="ftr" sz="quarter" idx="11"/>
          </p:nvPr>
        </p:nvSpPr>
        <p:spPr>
          <a:xfrm>
            <a:off x="2764639" y="6705600"/>
            <a:ext cx="3617103" cy="119311"/>
          </a:xfrm>
        </p:spPr>
        <p:txBody>
          <a:bodyPr/>
          <a:lstStyle>
            <a:lvl1pPr>
              <a:defRPr sz="800">
                <a:solidFill>
                  <a:schemeClr val="tx1"/>
                </a:solidFill>
              </a:defRPr>
            </a:lvl1pPr>
          </a:lstStyle>
          <a:p>
            <a:r>
              <a:rPr lang="en-US" dirty="0"/>
              <a:t>Slides adapted from Jure </a:t>
            </a:r>
            <a:r>
              <a:rPr lang="en-US" dirty="0" err="1"/>
              <a:t>Leskovec</a:t>
            </a:r>
            <a:endParaRPr lang="en-US" sz="700" dirty="0"/>
          </a:p>
          <a:p>
            <a:endParaRPr lang="en-US" dirty="0"/>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418468667"/>
      </p:ext>
    </p:extLst>
  </p:cSld>
  <p:clrMapOvr>
    <a:masterClrMapping/>
  </p:clrMapOvr>
  <p:extLst>
    <p:ext uri="{DCECCB84-F9BA-43D5-87BE-67443E8EF086}">
      <p15:sldGuideLst xmlns:p15="http://schemas.microsoft.com/office/powerpoint/2012/main">
        <p15:guide id="1" orient="horz" pos="2160">
          <p15:clr>
            <a:srgbClr val="FBAE40"/>
          </p15:clr>
        </p15:guide>
        <p15:guide id="2" pos="288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22960" y="758952"/>
            <a:ext cx="75438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822960" y="4453128"/>
            <a:ext cx="75438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0CDC23-E565-C848-9AF6-12BD09C53D91}" type="datetimeFigureOut">
              <a:rPr lang="en-US" smtClean="0"/>
              <a:t>4/13/20</a:t>
            </a:fld>
            <a:endParaRPr lang="en-US"/>
          </a:p>
        </p:txBody>
      </p:sp>
      <p:sp>
        <p:nvSpPr>
          <p:cNvPr id="5" name="Footer Placeholder 4"/>
          <p:cNvSpPr>
            <a:spLocks noGrp="1"/>
          </p:cNvSpPr>
          <p:nvPr>
            <p:ph type="ftr" sz="quarter" idx="11"/>
          </p:nvPr>
        </p:nvSpPr>
        <p:spPr/>
        <p:txBody>
          <a:bodyPr/>
          <a:lstStyle>
            <a:lvl1pPr>
              <a:defRPr>
                <a:solidFill>
                  <a:schemeClr val="tx1"/>
                </a:solidFill>
              </a:defRPr>
            </a:lvl1pPr>
          </a:lstStyle>
          <a:p>
            <a:endParaRPr lang="en-US" dirty="0"/>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Rectangle 9"/>
          <p:cNvSpPr/>
          <p:nvPr userDrawn="1"/>
        </p:nvSpPr>
        <p:spPr>
          <a:xfrm rot="16200000">
            <a:off x="-3414009" y="3339058"/>
            <a:ext cx="6858002" cy="17988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userDrawn="1"/>
        </p:nvSpPr>
        <p:spPr>
          <a:xfrm rot="16200000" flipV="1">
            <a:off x="-3329835" y="3406138"/>
            <a:ext cx="6858003"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8562831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822960" y="286604"/>
            <a:ext cx="75438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822960" y="1845734"/>
            <a:ext cx="370332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440" y="1845736"/>
            <a:ext cx="3703320" cy="402335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40CDC23-E565-C848-9AF6-12BD09C53D91}" type="datetimeFigureOut">
              <a:rPr lang="en-US" smtClean="0"/>
              <a:t>4/13/20</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6987481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822960" y="286604"/>
            <a:ext cx="75438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82296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22960" y="2582334"/>
            <a:ext cx="370332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6344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63440" y="2582334"/>
            <a:ext cx="370332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40CDC23-E565-C848-9AF6-12BD09C53D91}" type="datetimeFigureOut">
              <a:rPr lang="en-US" smtClean="0"/>
              <a:t>4/13/20</a:t>
            </a:fld>
            <a:endParaRPr lang="en-US"/>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17826703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40CDC23-E565-C848-9AF6-12BD09C53D91}" type="datetimeFigureOut">
              <a:rPr lang="en-US" smtClean="0"/>
              <a:t>4/13/20</a:t>
            </a:fld>
            <a:endParaRPr lang="en-US"/>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3032630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3"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594359"/>
            <a:ext cx="24003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3460237" y="731520"/>
            <a:ext cx="5009393"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42900" y="2926080"/>
            <a:ext cx="24003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349134" y="6459786"/>
            <a:ext cx="1963883" cy="365125"/>
          </a:xfrm>
        </p:spPr>
        <p:txBody>
          <a:bodyPr/>
          <a:lstStyle>
            <a:lvl1pPr algn="l">
              <a:defRPr/>
            </a:lvl1pPr>
          </a:lstStyle>
          <a:p>
            <a:fld id="{240CDC23-E565-C848-9AF6-12BD09C53D91}" type="datetimeFigureOut">
              <a:rPr lang="en-US" smtClean="0"/>
              <a:t>4/13/20</a:t>
            </a:fld>
            <a:endParaRPr lang="en-US"/>
          </a:p>
        </p:txBody>
      </p:sp>
      <p:sp>
        <p:nvSpPr>
          <p:cNvPr id="6" name="Footer Placeholder 5"/>
          <p:cNvSpPr>
            <a:spLocks noGrp="1"/>
          </p:cNvSpPr>
          <p:nvPr>
            <p:ph type="ftr" sz="quarter" idx="11"/>
          </p:nvPr>
        </p:nvSpPr>
        <p:spPr>
          <a:xfrm>
            <a:off x="3600450" y="6459786"/>
            <a:ext cx="348615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D07771B2-D7F7-364E-B6F3-F7FE93606BCE}" type="slidenum">
              <a:rPr lang="en-US" smtClean="0"/>
              <a:t>‹#›</a:t>
            </a:fld>
            <a:endParaRPr lang="en-US"/>
          </a:p>
        </p:txBody>
      </p:sp>
    </p:spTree>
    <p:extLst>
      <p:ext uri="{BB962C8B-B14F-4D97-AF65-F5344CB8AC3E}">
        <p14:creationId xmlns:p14="http://schemas.microsoft.com/office/powerpoint/2010/main" val="4697144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40CDC23-E565-C848-9AF6-12BD09C53D91}" type="datetimeFigureOut">
              <a:rPr lang="en-US" smtClean="0"/>
              <a:t>4/13/20</a:t>
            </a:fld>
            <a:r>
              <a:rPr lang="en-US" dirty="0" err="1"/>
              <a:t>sss</a:t>
            </a:r>
            <a:endParaRPr lang="en-US" dirty="0"/>
          </a:p>
        </p:txBody>
      </p:sp>
      <p:sp>
        <p:nvSpPr>
          <p:cNvPr id="5" name="Footer Placeholder 4"/>
          <p:cNvSpPr>
            <a:spLocks noGrp="1"/>
          </p:cNvSpPr>
          <p:nvPr>
            <p:ph type="ftr" sz="quarter" idx="11"/>
          </p:nvPr>
        </p:nvSpPr>
        <p:spPr/>
        <p:txBody>
          <a:bodyPr/>
          <a:lstStyle>
            <a:lvl1pPr>
              <a:defRPr>
                <a:solidFill>
                  <a:schemeClr val="tx1"/>
                </a:solidFill>
              </a:defRPr>
            </a:lvl1pPr>
          </a:lstStyle>
          <a:p>
            <a:r>
              <a:rPr lang="en-US" dirty="0"/>
              <a:t>Slides adapted from Jure </a:t>
            </a:r>
            <a:r>
              <a:rPr lang="en-US" dirty="0" err="1"/>
              <a:t>Leskovec</a:t>
            </a:r>
            <a:endParaRPr lang="en-US" sz="800" dirty="0"/>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17979870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itle" preserve="1">
  <p:cSld name="1_Title Slide">
    <p:spTree>
      <p:nvGrpSpPr>
        <p:cNvPr id="1" name=""/>
        <p:cNvGrpSpPr/>
        <p:nvPr/>
      </p:nvGrpSpPr>
      <p:grpSpPr>
        <a:xfrm>
          <a:off x="0" y="0"/>
          <a:ext cx="0" cy="0"/>
          <a:chOff x="0" y="0"/>
          <a:chExt cx="0" cy="0"/>
        </a:xfrm>
      </p:grpSpPr>
      <p:sp>
        <p:nvSpPr>
          <p:cNvPr id="205826" name="Rectangle 2"/>
          <p:cNvSpPr>
            <a:spLocks noGrp="1" noChangeArrowheads="1"/>
          </p:cNvSpPr>
          <p:nvPr>
            <p:ph type="ctrTitle"/>
          </p:nvPr>
        </p:nvSpPr>
        <p:spPr>
          <a:xfrm>
            <a:off x="4572000" y="681037"/>
            <a:ext cx="3890964" cy="1731963"/>
          </a:xfrm>
        </p:spPr>
        <p:txBody>
          <a:bodyPr/>
          <a:lstStyle>
            <a:lvl1pPr algn="ctr">
              <a:defRPr sz="3200" b="1"/>
            </a:lvl1pPr>
          </a:lstStyle>
          <a:p>
            <a:r>
              <a:rPr lang="en-US"/>
              <a:t>Click to edit Master title style</a:t>
            </a:r>
            <a:endParaRPr lang="en-US" dirty="0"/>
          </a:p>
        </p:txBody>
      </p:sp>
      <p:sp>
        <p:nvSpPr>
          <p:cNvPr id="205827" name="Rectangle 3"/>
          <p:cNvSpPr>
            <a:spLocks noGrp="1" noChangeArrowheads="1"/>
          </p:cNvSpPr>
          <p:nvPr>
            <p:ph type="subTitle" idx="1"/>
          </p:nvPr>
        </p:nvSpPr>
        <p:spPr>
          <a:xfrm>
            <a:off x="4572000" y="3835400"/>
            <a:ext cx="3886200" cy="2235200"/>
          </a:xfrm>
        </p:spPr>
        <p:txBody>
          <a:bodyPr/>
          <a:lstStyle>
            <a:lvl1pPr marL="0" indent="0" algn="ctr">
              <a:spcBef>
                <a:spcPts val="900"/>
              </a:spcBef>
              <a:buFont typeface="Times" pitchFamily="-65" charset="0"/>
              <a:buNone/>
              <a:defRPr/>
            </a:lvl1pPr>
          </a:lstStyle>
          <a:p>
            <a:r>
              <a:rPr lang="en-US"/>
              <a:t>Click to edit Master subtitle style</a:t>
            </a:r>
            <a:endParaRPr lang="en-US" dirty="0"/>
          </a:p>
        </p:txBody>
      </p:sp>
      <p:sp>
        <p:nvSpPr>
          <p:cNvPr id="5" name="Rectangle 4"/>
          <p:cNvSpPr>
            <a:spLocks noGrp="1" noChangeArrowheads="1"/>
          </p:cNvSpPr>
          <p:nvPr>
            <p:ph type="dt" sz="half" idx="10"/>
          </p:nvPr>
        </p:nvSpPr>
        <p:spPr>
          <a:xfrm>
            <a:off x="7239000" y="6273800"/>
            <a:ext cx="1219200" cy="457200"/>
          </a:xfrm>
        </p:spPr>
        <p:txBody>
          <a:bodyPr anchor="b"/>
          <a:lstStyle>
            <a:lvl1pPr>
              <a:defRPr>
                <a:solidFill>
                  <a:schemeClr val="bg2"/>
                </a:solidFill>
              </a:defRPr>
            </a:lvl1pPr>
          </a:lstStyle>
          <a:p>
            <a:pPr>
              <a:defRPr/>
            </a:pPr>
            <a:endParaRPr lang="en-US" dirty="0"/>
          </a:p>
        </p:txBody>
      </p:sp>
      <p:sp>
        <p:nvSpPr>
          <p:cNvPr id="6" name="Rectangle 5"/>
          <p:cNvSpPr>
            <a:spLocks noGrp="1" noChangeArrowheads="1"/>
          </p:cNvSpPr>
          <p:nvPr>
            <p:ph type="ftr" sz="quarter" idx="11"/>
          </p:nvPr>
        </p:nvSpPr>
        <p:spPr>
          <a:xfrm>
            <a:off x="5334000" y="6273800"/>
            <a:ext cx="1905000" cy="457200"/>
          </a:xfrm>
        </p:spPr>
        <p:txBody>
          <a:bodyPr anchor="b"/>
          <a:lstStyle>
            <a:lvl1pPr>
              <a:defRPr>
                <a:solidFill>
                  <a:schemeClr val="bg2"/>
                </a:solidFill>
              </a:defRPr>
            </a:lvl1pPr>
          </a:lstStyle>
          <a:p>
            <a:pPr>
              <a:defRPr/>
            </a:pPr>
            <a:endParaRPr lang="en-US" dirty="0"/>
          </a:p>
        </p:txBody>
      </p:sp>
      <p:sp>
        <p:nvSpPr>
          <p:cNvPr id="11" name="Rectangle 6"/>
          <p:cNvSpPr>
            <a:spLocks noGrp="1" noChangeArrowheads="1"/>
          </p:cNvSpPr>
          <p:nvPr>
            <p:ph type="sldNum" sz="quarter" idx="12"/>
          </p:nvPr>
        </p:nvSpPr>
        <p:spPr>
          <a:xfrm>
            <a:off x="4572000" y="6273800"/>
            <a:ext cx="765174" cy="457200"/>
          </a:xfrm>
        </p:spPr>
        <p:txBody>
          <a:bodyPr anchor="b"/>
          <a:lstStyle>
            <a:lvl1pPr>
              <a:defRPr>
                <a:solidFill>
                  <a:schemeClr val="bg2"/>
                </a:solidFill>
              </a:defRPr>
            </a:lvl1pPr>
          </a:lstStyle>
          <a:p>
            <a:fld id="{E74C7FEE-6B48-4643-BCFB-F13B0E13E171}" type="slidenum">
              <a:rPr lang="en-US"/>
              <a:pPr/>
              <a:t>‹#›</a:t>
            </a:fld>
            <a:endParaRPr lang="en-US" dirty="0"/>
          </a:p>
        </p:txBody>
      </p:sp>
    </p:spTree>
    <p:extLst>
      <p:ext uri="{BB962C8B-B14F-4D97-AF65-F5344CB8AC3E}">
        <p14:creationId xmlns:p14="http://schemas.microsoft.com/office/powerpoint/2010/main" val="8468568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p:nvSpPr>
        <p:spPr>
          <a:xfrm rot="16200000">
            <a:off x="-3375856" y="3330886"/>
            <a:ext cx="6858002" cy="19622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rot="16200000" flipV="1">
            <a:off x="-3299855" y="3421128"/>
            <a:ext cx="6858003"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822960" y="286604"/>
            <a:ext cx="75438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822959" y="1845734"/>
            <a:ext cx="7543801"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2961" y="6459786"/>
            <a:ext cx="1854203" cy="365125"/>
          </a:xfrm>
          <a:prstGeom prst="rect">
            <a:avLst/>
          </a:prstGeom>
        </p:spPr>
        <p:txBody>
          <a:bodyPr vert="horz" lIns="91440" tIns="45720" rIns="91440" bIns="45720" rtlCol="0" anchor="ctr"/>
          <a:lstStyle>
            <a:lvl1pPr algn="l">
              <a:defRPr sz="900">
                <a:solidFill>
                  <a:srgbClr val="FFFFFF"/>
                </a:solidFill>
              </a:defRPr>
            </a:lvl1pPr>
          </a:lstStyle>
          <a:p>
            <a:fld id="{240CDC23-E565-C848-9AF6-12BD09C53D91}" type="datetimeFigureOut">
              <a:rPr lang="en-US" smtClean="0"/>
              <a:t>4/13/20</a:t>
            </a:fld>
            <a:endParaRPr lang="en-US"/>
          </a:p>
        </p:txBody>
      </p:sp>
      <p:sp>
        <p:nvSpPr>
          <p:cNvPr id="5" name="Footer Placeholder 4"/>
          <p:cNvSpPr>
            <a:spLocks noGrp="1"/>
          </p:cNvSpPr>
          <p:nvPr>
            <p:ph type="ftr" sz="quarter" idx="3"/>
          </p:nvPr>
        </p:nvSpPr>
        <p:spPr>
          <a:xfrm>
            <a:off x="2764639" y="6459786"/>
            <a:ext cx="3617103"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7425344" y="6459786"/>
            <a:ext cx="984019" cy="365125"/>
          </a:xfrm>
          <a:prstGeom prst="rect">
            <a:avLst/>
          </a:prstGeom>
        </p:spPr>
        <p:txBody>
          <a:bodyPr vert="horz" lIns="91440" tIns="45720" rIns="91440" bIns="45720" rtlCol="0" anchor="ctr"/>
          <a:lstStyle>
            <a:lvl1pPr algn="r">
              <a:defRPr sz="1050">
                <a:solidFill>
                  <a:srgbClr val="FFFFFF"/>
                </a:solidFill>
              </a:defRPr>
            </a:lvl1pPr>
          </a:lstStyle>
          <a:p>
            <a:fld id="{D07771B2-D7F7-364E-B6F3-F7FE93606BCE}" type="slidenum">
              <a:rPr lang="en-US" smtClean="0"/>
              <a:t>‹#›</a:t>
            </a:fld>
            <a:endParaRPr lang="en-US"/>
          </a:p>
        </p:txBody>
      </p:sp>
    </p:spTree>
    <p:extLst>
      <p:ext uri="{BB962C8B-B14F-4D97-AF65-F5344CB8AC3E}">
        <p14:creationId xmlns:p14="http://schemas.microsoft.com/office/powerpoint/2010/main" val="841194384"/>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8" r:id="rId9"/>
    <p:sldLayoutId id="2147483689" r:id="rId10"/>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6.emf"/></Relationships>
</file>

<file path=ppt/slides/_rels/slide14.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9.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hyperlink" Target="https://arxiv.org/abs/1703.01619" TargetMode="Externa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2" Type="http://schemas.openxmlformats.org/officeDocument/2006/relationships/hyperlink" Target="https://medium.com/deep-writing/" TargetMode="External"/><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Layout" Target="../slideLayouts/slideLayout10.xml"/><Relationship Id="rId5" Type="http://schemas.openxmlformats.org/officeDocument/2006/relationships/image" Target="../media/image27.png"/><Relationship Id="rId4" Type="http://schemas.openxmlformats.org/officeDocument/2006/relationships/image" Target="../media/image26.png"/></Relationships>
</file>

<file path=ppt/slides/_rels/slide4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7.xml.rels><?xml version="1.0" encoding="UTF-8" standalone="yes"?>
<Relationships xmlns="http://schemas.openxmlformats.org/package/2006/relationships"><Relationship Id="rId2" Type="http://schemas.openxmlformats.org/officeDocument/2006/relationships/image" Target="../media/image28.tif"/><Relationship Id="rId1" Type="http://schemas.openxmlformats.org/officeDocument/2006/relationships/slideLayout" Target="../slideLayouts/slideLayout10.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0.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51.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10.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5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0.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4.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10.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55.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3.xml"/><Relationship Id="rId1" Type="http://schemas.openxmlformats.org/officeDocument/2006/relationships/slideLayout" Target="../slideLayouts/slideLayout10.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56.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14.xml"/><Relationship Id="rId1" Type="http://schemas.openxmlformats.org/officeDocument/2006/relationships/slideLayout" Target="../slideLayouts/slideLayout10.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57.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10.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58.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10.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0.xml"/></Relationships>
</file>

<file path=ppt/slides/_rels/slide69.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10.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0.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0.xml"/></Relationships>
</file>

<file path=ppt/slides/_rels/slide7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0.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49.tif"/><Relationship Id="rId1" Type="http://schemas.openxmlformats.org/officeDocument/2006/relationships/slideLayout" Target="../slideLayouts/slideLayout10.xml"/></Relationships>
</file>

<file path=ppt/slides/_rels/slide81.xml.rels><?xml version="1.0" encoding="UTF-8" standalone="yes"?>
<Relationships xmlns="http://schemas.openxmlformats.org/package/2006/relationships"><Relationship Id="rId2" Type="http://schemas.openxmlformats.org/officeDocument/2006/relationships/image" Target="../media/image50.tif"/><Relationship Id="rId1" Type="http://schemas.openxmlformats.org/officeDocument/2006/relationships/slideLayout" Target="../slideLayouts/slideLayout10.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0.xml"/></Relationships>
</file>

<file path=ppt/slides/_rels/slide8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23.png"/><Relationship Id="rId1" Type="http://schemas.openxmlformats.org/officeDocument/2006/relationships/slideLayout" Target="../slideLayouts/slideLayout10.xml"/><Relationship Id="rId4" Type="http://schemas.openxmlformats.org/officeDocument/2006/relationships/image" Target="../media/image53.png"/></Relationships>
</file>

<file path=ppt/slides/_rels/slide8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23.png"/><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0.xml"/></Relationships>
</file>

<file path=ppt/slides/_rels/slide9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10.xml"/></Relationships>
</file>

<file path=ppt/slides/_rels/slide9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10.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0.xml"/></Relationships>
</file>

<file path=ppt/slides/_rels/slide9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10.xml"/></Relationships>
</file>

<file path=ppt/slides/_rels/slide9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0.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8.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0.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3830B5-4437-2D4F-8CC7-D8E2D0DFF826}"/>
              </a:ext>
            </a:extLst>
          </p:cNvPr>
          <p:cNvSpPr>
            <a:spLocks noGrp="1"/>
          </p:cNvSpPr>
          <p:nvPr>
            <p:ph type="title"/>
          </p:nvPr>
        </p:nvSpPr>
        <p:spPr>
          <a:xfrm>
            <a:off x="822960" y="286603"/>
            <a:ext cx="7543800" cy="1450757"/>
          </a:xfrm>
        </p:spPr>
        <p:txBody>
          <a:bodyPr>
            <a:normAutofit/>
          </a:bodyPr>
          <a:lstStyle/>
          <a:p>
            <a:r>
              <a:rPr lang="en-US"/>
              <a:t>Reminders</a:t>
            </a:r>
          </a:p>
        </p:txBody>
      </p:sp>
      <p:graphicFrame>
        <p:nvGraphicFramePr>
          <p:cNvPr id="22" name="Content Placeholder 2">
            <a:extLst>
              <a:ext uri="{FF2B5EF4-FFF2-40B4-BE49-F238E27FC236}">
                <a16:creationId xmlns:a16="http://schemas.microsoft.com/office/drawing/2014/main" id="{D5C8ED30-5E08-4A1D-947C-EBB43F2B6AD6}"/>
              </a:ext>
            </a:extLst>
          </p:cNvPr>
          <p:cNvGraphicFramePr>
            <a:graphicFrameLocks noGrp="1"/>
          </p:cNvGraphicFramePr>
          <p:nvPr>
            <p:ph idx="1"/>
            <p:extLst>
              <p:ext uri="{D42A27DB-BD31-4B8C-83A1-F6EECF244321}">
                <p14:modId xmlns:p14="http://schemas.microsoft.com/office/powerpoint/2010/main" val="246471561"/>
              </p:ext>
            </p:extLst>
          </p:nvPr>
        </p:nvGraphicFramePr>
        <p:xfrm>
          <a:off x="822722" y="2098515"/>
          <a:ext cx="7543800" cy="37860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a:extLst>
              <a:ext uri="{FF2B5EF4-FFF2-40B4-BE49-F238E27FC236}">
                <a16:creationId xmlns:a16="http://schemas.microsoft.com/office/drawing/2014/main" id="{587B702E-AE6B-0248-839E-5331951D899D}"/>
              </a:ext>
            </a:extLst>
          </p:cNvPr>
          <p:cNvSpPr txBox="1"/>
          <p:nvPr/>
        </p:nvSpPr>
        <p:spPr>
          <a:xfrm>
            <a:off x="9761517" y="2541319"/>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27003877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Stacked RNNs</a:t>
            </a:r>
          </a:p>
        </p:txBody>
      </p:sp>
      <p:pic>
        <p:nvPicPr>
          <p:cNvPr id="5" name="Picture 4"/>
          <p:cNvPicPr>
            <a:picLocks noChangeAspect="1"/>
          </p:cNvPicPr>
          <p:nvPr/>
        </p:nvPicPr>
        <p:blipFill>
          <a:blip r:embed="rId3"/>
          <a:stretch>
            <a:fillRect/>
          </a:stretch>
        </p:blipFill>
        <p:spPr>
          <a:xfrm>
            <a:off x="1140460" y="2057400"/>
            <a:ext cx="6908800" cy="4102100"/>
          </a:xfrm>
          <a:prstGeom prst="rect">
            <a:avLst/>
          </a:prstGeom>
        </p:spPr>
      </p:pic>
    </p:spTree>
    <p:extLst>
      <p:ext uri="{BB962C8B-B14F-4D97-AF65-F5344CB8AC3E}">
        <p14:creationId xmlns:p14="http://schemas.microsoft.com/office/powerpoint/2010/main" val="246658161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3" name="Training Tricks"/>
          <p:cNvSpPr txBox="1">
            <a:spLocks noGrp="1"/>
          </p:cNvSpPr>
          <p:nvPr>
            <p:ph type="title"/>
          </p:nvPr>
        </p:nvSpPr>
        <p:spPr>
          <a:prstGeom prst="rect">
            <a:avLst/>
          </a:prstGeom>
        </p:spPr>
        <p:txBody>
          <a:bodyPr/>
          <a:lstStyle/>
          <a:p>
            <a:r>
              <a:t>Training Tricks</a:t>
            </a:r>
          </a:p>
        </p:txBody>
      </p:sp>
      <p:sp>
        <p:nvSpPr>
          <p:cNvPr id="1774" name="Layer Normalization: Help ensure that layers remain in reasonable range…"/>
          <p:cNvSpPr txBox="1">
            <a:spLocks noGrp="1"/>
          </p:cNvSpPr>
          <p:nvPr>
            <p:ph type="body" idx="1"/>
          </p:nvPr>
        </p:nvSpPr>
        <p:spPr>
          <a:prstGeom prst="rect">
            <a:avLst/>
          </a:prstGeom>
        </p:spPr>
        <p:txBody>
          <a:bodyPr/>
          <a:lstStyle/>
          <a:p>
            <a:r>
              <a:rPr b="1">
                <a:latin typeface="Helvetica"/>
                <a:ea typeface="Helvetica"/>
                <a:cs typeface="Helvetica"/>
                <a:sym typeface="Helvetica"/>
              </a:rPr>
              <a:t>Layer Normalization:</a:t>
            </a:r>
            <a:r>
              <a:t> Help ensure that layers remain in reasonable range</a:t>
            </a:r>
          </a:p>
          <a:p>
            <a:r>
              <a:rPr b="1">
                <a:latin typeface="Helvetica"/>
                <a:ea typeface="Helvetica"/>
                <a:cs typeface="Helvetica"/>
                <a:sym typeface="Helvetica"/>
              </a:rPr>
              <a:t>Specialized Training Schedule:</a:t>
            </a:r>
            <a:r>
              <a:t> Adjust default learning rate of the Adam optimizer</a:t>
            </a:r>
          </a:p>
          <a:p>
            <a:r>
              <a:rPr b="1">
                <a:latin typeface="Helvetica"/>
                <a:ea typeface="Helvetica"/>
                <a:cs typeface="Helvetica"/>
                <a:sym typeface="Helvetica"/>
              </a:rPr>
              <a:t>Label Smoothing:</a:t>
            </a:r>
            <a:r>
              <a:t> Insert some uncertainty in the training process</a:t>
            </a:r>
          </a:p>
          <a:p>
            <a:pPr>
              <a:defRPr b="1">
                <a:latin typeface="Helvetica"/>
                <a:ea typeface="Helvetica"/>
                <a:cs typeface="Helvetica"/>
                <a:sym typeface="Helvetica"/>
              </a:defRPr>
            </a:pPr>
            <a:r>
              <a:t>Masking for Efficient Training</a:t>
            </a:r>
          </a:p>
        </p:txBody>
      </p:sp>
    </p:spTree>
    <p:extLst>
      <p:ext uri="{BB962C8B-B14F-4D97-AF65-F5344CB8AC3E}">
        <p14:creationId xmlns:p14="http://schemas.microsoft.com/office/powerpoint/2010/main" val="497049802"/>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774">
                                            <p:bg/>
                                          </p:spTgt>
                                        </p:tgtEl>
                                        <p:attrNameLst>
                                          <p:attrName>style.visibility</p:attrName>
                                        </p:attrNameLst>
                                      </p:cBhvr>
                                      <p:to>
                                        <p:strVal val="visible"/>
                                      </p:to>
                                    </p:set>
                                  </p:childTnLst>
                                </p:cTn>
                              </p:par>
                              <p:par>
                                <p:cTn id="7" presetID="1" presetClass="entr" presetSubtype="0" fill="hold" grpId="0" nodeType="withEffect">
                                  <p:stCondLst>
                                    <p:cond delay="0"/>
                                  </p:stCondLst>
                                  <p:iterate>
                                    <p:tmAbs val="0"/>
                                  </p:iterate>
                                  <p:childTnLst>
                                    <p:set>
                                      <p:cBhvr>
                                        <p:cTn id="8" fill="hold"/>
                                        <p:tgtEl>
                                          <p:spTgt spid="1774">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iterate>
                                    <p:tmAbs val="0"/>
                                  </p:iterate>
                                  <p:childTnLst>
                                    <p:set>
                                      <p:cBhvr>
                                        <p:cTn id="12" fill="hold"/>
                                        <p:tgtEl>
                                          <p:spTgt spid="1774">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iterate>
                                    <p:tmAbs val="0"/>
                                  </p:iterate>
                                  <p:childTnLst>
                                    <p:set>
                                      <p:cBhvr>
                                        <p:cTn id="16" fill="hold"/>
                                        <p:tgtEl>
                                          <p:spTgt spid="1774">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iterate>
                                    <p:tmAbs val="0"/>
                                  </p:iterate>
                                  <p:childTnLst>
                                    <p:set>
                                      <p:cBhvr>
                                        <p:cTn id="20" fill="hold"/>
                                        <p:tgtEl>
                                          <p:spTgt spid="177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74" grpId="0" build="p" bldLvl="5" animBg="1" advAuto="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6" name="Masking for Training"/>
          <p:cNvSpPr txBox="1">
            <a:spLocks noGrp="1"/>
          </p:cNvSpPr>
          <p:nvPr>
            <p:ph type="title"/>
          </p:nvPr>
        </p:nvSpPr>
        <p:spPr>
          <a:prstGeom prst="rect">
            <a:avLst/>
          </a:prstGeom>
        </p:spPr>
        <p:txBody>
          <a:bodyPr/>
          <a:lstStyle/>
          <a:p>
            <a:r>
              <a:t>Masking for Training</a:t>
            </a:r>
          </a:p>
        </p:txBody>
      </p:sp>
      <p:sp>
        <p:nvSpPr>
          <p:cNvPr id="1777" name="We want to perform training in as few operations as possible using big matrix multiplies…"/>
          <p:cNvSpPr txBox="1">
            <a:spLocks noGrp="1"/>
          </p:cNvSpPr>
          <p:nvPr>
            <p:ph type="body" sz="half" idx="1"/>
          </p:nvPr>
        </p:nvSpPr>
        <p:spPr>
          <a:xfrm>
            <a:off x="669727" y="1830586"/>
            <a:ext cx="7804547" cy="1684643"/>
          </a:xfrm>
          <a:prstGeom prst="rect">
            <a:avLst/>
          </a:prstGeom>
        </p:spPr>
        <p:txBody>
          <a:bodyPr>
            <a:normAutofit fontScale="77500" lnSpcReduction="20000"/>
          </a:bodyPr>
          <a:lstStyle/>
          <a:p>
            <a:pPr marL="306277" indent="-306277" defTabSz="402536">
              <a:spcBef>
                <a:spcPts val="2883"/>
              </a:spcBef>
              <a:defRPr sz="3528"/>
            </a:pPr>
            <a:r>
              <a:t>We want to perform training in as few operations as possible using big matrix multiplies</a:t>
            </a:r>
          </a:p>
          <a:p>
            <a:pPr marL="306277" indent="-306277" defTabSz="402536">
              <a:spcBef>
                <a:spcPts val="2883"/>
              </a:spcBef>
              <a:defRPr sz="3528"/>
            </a:pPr>
            <a:r>
              <a:t>We can do so by “masking” the results for the output</a:t>
            </a:r>
          </a:p>
        </p:txBody>
      </p:sp>
      <p:sp>
        <p:nvSpPr>
          <p:cNvPr id="1778" name="kono"/>
          <p:cNvSpPr txBox="1"/>
          <p:nvPr/>
        </p:nvSpPr>
        <p:spPr>
          <a:xfrm>
            <a:off x="922363" y="3733089"/>
            <a:ext cx="423194" cy="2669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i="1">
                <a:latin typeface="Helvetica"/>
                <a:ea typeface="Helvetica"/>
                <a:cs typeface="Helvetica"/>
                <a:sym typeface="Helvetica"/>
              </a:defRPr>
            </a:lvl1pPr>
          </a:lstStyle>
          <a:p>
            <a:r>
              <a:rPr sz="1266"/>
              <a:t>kono</a:t>
            </a:r>
          </a:p>
        </p:txBody>
      </p:sp>
      <p:sp>
        <p:nvSpPr>
          <p:cNvPr id="1779" name="eiga"/>
          <p:cNvSpPr txBox="1"/>
          <p:nvPr/>
        </p:nvSpPr>
        <p:spPr>
          <a:xfrm>
            <a:off x="1940472" y="3733089"/>
            <a:ext cx="378310" cy="2669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i="1">
                <a:latin typeface="Helvetica"/>
                <a:ea typeface="Helvetica"/>
                <a:cs typeface="Helvetica"/>
                <a:sym typeface="Helvetica"/>
              </a:defRPr>
            </a:lvl1pPr>
          </a:lstStyle>
          <a:p>
            <a:r>
              <a:rPr sz="1266"/>
              <a:t>eiga</a:t>
            </a:r>
          </a:p>
        </p:txBody>
      </p:sp>
      <p:sp>
        <p:nvSpPr>
          <p:cNvPr id="1780" name="ga"/>
          <p:cNvSpPr txBox="1"/>
          <p:nvPr/>
        </p:nvSpPr>
        <p:spPr>
          <a:xfrm>
            <a:off x="2869196" y="3733089"/>
            <a:ext cx="251672" cy="2669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i="1">
                <a:latin typeface="Helvetica"/>
                <a:ea typeface="Helvetica"/>
                <a:cs typeface="Helvetica"/>
                <a:sym typeface="Helvetica"/>
              </a:defRPr>
            </a:lvl1pPr>
          </a:lstStyle>
          <a:p>
            <a:r>
              <a:rPr sz="1266"/>
              <a:t>ga</a:t>
            </a:r>
          </a:p>
        </p:txBody>
      </p:sp>
      <p:sp>
        <p:nvSpPr>
          <p:cNvPr id="1781" name="kirai"/>
          <p:cNvSpPr txBox="1"/>
          <p:nvPr/>
        </p:nvSpPr>
        <p:spPr>
          <a:xfrm>
            <a:off x="3476522" y="3733089"/>
            <a:ext cx="371898" cy="2669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i="1">
                <a:latin typeface="Helvetica"/>
                <a:ea typeface="Helvetica"/>
                <a:cs typeface="Helvetica"/>
                <a:sym typeface="Helvetica"/>
              </a:defRPr>
            </a:lvl1pPr>
          </a:lstStyle>
          <a:p>
            <a:r>
              <a:rPr sz="1266"/>
              <a:t>kirai</a:t>
            </a:r>
          </a:p>
        </p:txBody>
      </p:sp>
      <p:sp>
        <p:nvSpPr>
          <p:cNvPr id="1782" name="I"/>
          <p:cNvSpPr txBox="1"/>
          <p:nvPr/>
        </p:nvSpPr>
        <p:spPr>
          <a:xfrm>
            <a:off x="4440839" y="3733089"/>
            <a:ext cx="113814" cy="2669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r>
              <a:rPr sz="1266"/>
              <a:t>I</a:t>
            </a:r>
          </a:p>
        </p:txBody>
      </p:sp>
      <p:sp>
        <p:nvSpPr>
          <p:cNvPr id="1783" name="hate"/>
          <p:cNvSpPr txBox="1"/>
          <p:nvPr/>
        </p:nvSpPr>
        <p:spPr>
          <a:xfrm>
            <a:off x="4797812" y="3733089"/>
            <a:ext cx="367088" cy="2669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r>
              <a:rPr sz="1266"/>
              <a:t>hate</a:t>
            </a:r>
          </a:p>
        </p:txBody>
      </p:sp>
      <p:sp>
        <p:nvSpPr>
          <p:cNvPr id="1784" name="this"/>
          <p:cNvSpPr txBox="1"/>
          <p:nvPr/>
        </p:nvSpPr>
        <p:spPr>
          <a:xfrm>
            <a:off x="5664170" y="3733089"/>
            <a:ext cx="312586" cy="2669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r>
              <a:rPr sz="1266"/>
              <a:t>this</a:t>
            </a:r>
          </a:p>
        </p:txBody>
      </p:sp>
      <p:sp>
        <p:nvSpPr>
          <p:cNvPr id="1785" name="movie"/>
          <p:cNvSpPr txBox="1"/>
          <p:nvPr/>
        </p:nvSpPr>
        <p:spPr>
          <a:xfrm>
            <a:off x="6378563" y="3733089"/>
            <a:ext cx="476990" cy="2669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r>
              <a:rPr sz="1266"/>
              <a:t>movie</a:t>
            </a:r>
          </a:p>
        </p:txBody>
      </p:sp>
      <p:sp>
        <p:nvSpPr>
          <p:cNvPr id="1786" name="&lt;/s&gt;"/>
          <p:cNvSpPr txBox="1"/>
          <p:nvPr/>
        </p:nvSpPr>
        <p:spPr>
          <a:xfrm>
            <a:off x="7452286" y="3733089"/>
            <a:ext cx="355996" cy="2669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r>
              <a:rPr sz="1266"/>
              <a:t>&lt;/s&gt;</a:t>
            </a:r>
          </a:p>
        </p:txBody>
      </p:sp>
      <p:grpSp>
        <p:nvGrpSpPr>
          <p:cNvPr id="1796" name="Group"/>
          <p:cNvGrpSpPr/>
          <p:nvPr/>
        </p:nvGrpSpPr>
        <p:grpSpPr>
          <a:xfrm>
            <a:off x="1173100" y="4208951"/>
            <a:ext cx="6767722" cy="284768"/>
            <a:chOff x="0" y="0"/>
            <a:chExt cx="9625202" cy="405002"/>
          </a:xfrm>
        </p:grpSpPr>
        <p:sp>
          <p:nvSpPr>
            <p:cNvPr id="1787" name="Square"/>
            <p:cNvSpPr/>
            <p:nvPr/>
          </p:nvSpPr>
          <p:spPr>
            <a:xfrm>
              <a:off x="0" y="12700"/>
              <a:ext cx="392303" cy="392303"/>
            </a:xfrm>
            <a:prstGeom prst="rect">
              <a:avLst/>
            </a:prstGeom>
            <a:solidFill>
              <a:srgbClr val="000000"/>
            </a:solid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defRPr sz="2400">
                  <a:solidFill>
                    <a:srgbClr val="FFFFFF"/>
                  </a:solidFill>
                </a:defRPr>
              </a:pPr>
              <a:endParaRPr sz="1687"/>
            </a:p>
          </p:txBody>
        </p:sp>
        <p:sp>
          <p:nvSpPr>
            <p:cNvPr id="1788" name="Square"/>
            <p:cNvSpPr/>
            <p:nvPr/>
          </p:nvSpPr>
          <p:spPr>
            <a:xfrm>
              <a:off x="1397000" y="12700"/>
              <a:ext cx="392303" cy="392303"/>
            </a:xfrm>
            <a:prstGeom prst="rect">
              <a:avLst/>
            </a:prstGeom>
            <a:solidFill>
              <a:srgbClr val="000000"/>
            </a:solid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defRPr sz="2400">
                  <a:solidFill>
                    <a:srgbClr val="FFFFFF"/>
                  </a:solidFill>
                </a:defRPr>
              </a:pPr>
              <a:endParaRPr sz="1687"/>
            </a:p>
          </p:txBody>
        </p:sp>
        <p:sp>
          <p:nvSpPr>
            <p:cNvPr id="1789" name="Square"/>
            <p:cNvSpPr/>
            <p:nvPr/>
          </p:nvSpPr>
          <p:spPr>
            <a:xfrm>
              <a:off x="2540000" y="0"/>
              <a:ext cx="392304" cy="392303"/>
            </a:xfrm>
            <a:prstGeom prst="rect">
              <a:avLst/>
            </a:prstGeom>
            <a:solidFill>
              <a:srgbClr val="000000"/>
            </a:solid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defRPr sz="2400">
                  <a:solidFill>
                    <a:srgbClr val="FFFFFF"/>
                  </a:solidFill>
                </a:defRPr>
              </a:pPr>
              <a:endParaRPr sz="1687"/>
            </a:p>
          </p:txBody>
        </p:sp>
        <p:sp>
          <p:nvSpPr>
            <p:cNvPr id="1790" name="Square"/>
            <p:cNvSpPr/>
            <p:nvPr/>
          </p:nvSpPr>
          <p:spPr>
            <a:xfrm>
              <a:off x="3556000" y="0"/>
              <a:ext cx="392303" cy="392303"/>
            </a:xfrm>
            <a:prstGeom prst="rect">
              <a:avLst/>
            </a:prstGeom>
            <a:solidFill>
              <a:srgbClr val="000000"/>
            </a:solid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defRPr sz="2400">
                  <a:solidFill>
                    <a:srgbClr val="FFFFFF"/>
                  </a:solidFill>
                </a:defRPr>
              </a:pPr>
              <a:endParaRPr sz="1687"/>
            </a:p>
          </p:txBody>
        </p:sp>
        <p:sp>
          <p:nvSpPr>
            <p:cNvPr id="1791" name="Square"/>
            <p:cNvSpPr/>
            <p:nvPr/>
          </p:nvSpPr>
          <p:spPr>
            <a:xfrm>
              <a:off x="4572000" y="0"/>
              <a:ext cx="392303" cy="392303"/>
            </a:xfrm>
            <a:prstGeom prst="rect">
              <a:avLst/>
            </a:prstGeom>
            <a:solidFill>
              <a:srgbClr val="FFFFFF"/>
            </a:solid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defRPr sz="2400">
                  <a:solidFill>
                    <a:srgbClr val="FFFFFF"/>
                  </a:solidFill>
                </a:defRPr>
              </a:pPr>
              <a:endParaRPr sz="1687"/>
            </a:p>
          </p:txBody>
        </p:sp>
        <p:sp>
          <p:nvSpPr>
            <p:cNvPr id="1792" name="Square"/>
            <p:cNvSpPr/>
            <p:nvPr/>
          </p:nvSpPr>
          <p:spPr>
            <a:xfrm>
              <a:off x="5461000" y="0"/>
              <a:ext cx="392303" cy="392303"/>
            </a:xfrm>
            <a:prstGeom prst="rect">
              <a:avLst/>
            </a:prstGeom>
            <a:solidFill>
              <a:srgbClr val="FFFFFF"/>
            </a:solid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defRPr sz="2400">
                  <a:solidFill>
                    <a:srgbClr val="FFFFFF"/>
                  </a:solidFill>
                </a:defRPr>
              </a:pPr>
              <a:endParaRPr sz="1687"/>
            </a:p>
          </p:txBody>
        </p:sp>
        <p:sp>
          <p:nvSpPr>
            <p:cNvPr id="1793" name="Square"/>
            <p:cNvSpPr/>
            <p:nvPr/>
          </p:nvSpPr>
          <p:spPr>
            <a:xfrm>
              <a:off x="6604000" y="0"/>
              <a:ext cx="392303" cy="392303"/>
            </a:xfrm>
            <a:prstGeom prst="rect">
              <a:avLst/>
            </a:prstGeom>
            <a:solidFill>
              <a:srgbClr val="FFFFFF"/>
            </a:solid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defRPr sz="2400">
                  <a:solidFill>
                    <a:srgbClr val="FFFFFF"/>
                  </a:solidFill>
                </a:defRPr>
              </a:pPr>
              <a:endParaRPr sz="1687"/>
            </a:p>
          </p:txBody>
        </p:sp>
        <p:sp>
          <p:nvSpPr>
            <p:cNvPr id="1794" name="Square"/>
            <p:cNvSpPr/>
            <p:nvPr/>
          </p:nvSpPr>
          <p:spPr>
            <a:xfrm>
              <a:off x="7874000" y="0"/>
              <a:ext cx="392303" cy="392303"/>
            </a:xfrm>
            <a:prstGeom prst="rect">
              <a:avLst/>
            </a:prstGeom>
            <a:solidFill>
              <a:srgbClr val="FFFFFF"/>
            </a:solid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defRPr sz="2400">
                  <a:solidFill>
                    <a:srgbClr val="FFFFFF"/>
                  </a:solidFill>
                </a:defRPr>
              </a:pPr>
              <a:endParaRPr sz="1687"/>
            </a:p>
          </p:txBody>
        </p:sp>
        <p:sp>
          <p:nvSpPr>
            <p:cNvPr id="1795" name="Square"/>
            <p:cNvSpPr/>
            <p:nvPr/>
          </p:nvSpPr>
          <p:spPr>
            <a:xfrm>
              <a:off x="9232900" y="0"/>
              <a:ext cx="392303" cy="392303"/>
            </a:xfrm>
            <a:prstGeom prst="rect">
              <a:avLst/>
            </a:prstGeom>
            <a:solidFill>
              <a:srgbClr val="FFFFFF"/>
            </a:solid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defRPr sz="2400">
                  <a:solidFill>
                    <a:srgbClr val="FFFFFF"/>
                  </a:solidFill>
                </a:defRPr>
              </a:pPr>
              <a:endParaRPr sz="1687"/>
            </a:p>
          </p:txBody>
        </p:sp>
      </p:grpSp>
      <p:grpSp>
        <p:nvGrpSpPr>
          <p:cNvPr id="1806" name="Group"/>
          <p:cNvGrpSpPr/>
          <p:nvPr/>
        </p:nvGrpSpPr>
        <p:grpSpPr>
          <a:xfrm>
            <a:off x="1173100" y="4744733"/>
            <a:ext cx="6767722" cy="284768"/>
            <a:chOff x="0" y="0"/>
            <a:chExt cx="9625202" cy="405002"/>
          </a:xfrm>
        </p:grpSpPr>
        <p:sp>
          <p:nvSpPr>
            <p:cNvPr id="1797" name="Square"/>
            <p:cNvSpPr/>
            <p:nvPr/>
          </p:nvSpPr>
          <p:spPr>
            <a:xfrm>
              <a:off x="0" y="12700"/>
              <a:ext cx="392303" cy="392303"/>
            </a:xfrm>
            <a:prstGeom prst="rect">
              <a:avLst/>
            </a:prstGeom>
            <a:solidFill>
              <a:srgbClr val="000000"/>
            </a:solid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defRPr sz="2400">
                  <a:solidFill>
                    <a:srgbClr val="FFFFFF"/>
                  </a:solidFill>
                </a:defRPr>
              </a:pPr>
              <a:endParaRPr sz="1687"/>
            </a:p>
          </p:txBody>
        </p:sp>
        <p:sp>
          <p:nvSpPr>
            <p:cNvPr id="1798" name="Square"/>
            <p:cNvSpPr/>
            <p:nvPr/>
          </p:nvSpPr>
          <p:spPr>
            <a:xfrm>
              <a:off x="1397000" y="12700"/>
              <a:ext cx="392304" cy="392303"/>
            </a:xfrm>
            <a:prstGeom prst="rect">
              <a:avLst/>
            </a:prstGeom>
            <a:solidFill>
              <a:srgbClr val="000000"/>
            </a:solid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defRPr sz="2400">
                  <a:solidFill>
                    <a:srgbClr val="FFFFFF"/>
                  </a:solidFill>
                </a:defRPr>
              </a:pPr>
              <a:endParaRPr sz="1687"/>
            </a:p>
          </p:txBody>
        </p:sp>
        <p:sp>
          <p:nvSpPr>
            <p:cNvPr id="1799" name="Square"/>
            <p:cNvSpPr/>
            <p:nvPr/>
          </p:nvSpPr>
          <p:spPr>
            <a:xfrm>
              <a:off x="2540000" y="0"/>
              <a:ext cx="392304" cy="392303"/>
            </a:xfrm>
            <a:prstGeom prst="rect">
              <a:avLst/>
            </a:prstGeom>
            <a:solidFill>
              <a:srgbClr val="000000"/>
            </a:solid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defRPr sz="2400">
                  <a:solidFill>
                    <a:srgbClr val="FFFFFF"/>
                  </a:solidFill>
                </a:defRPr>
              </a:pPr>
              <a:endParaRPr sz="1687"/>
            </a:p>
          </p:txBody>
        </p:sp>
        <p:sp>
          <p:nvSpPr>
            <p:cNvPr id="1800" name="Square"/>
            <p:cNvSpPr/>
            <p:nvPr/>
          </p:nvSpPr>
          <p:spPr>
            <a:xfrm>
              <a:off x="3556000" y="0"/>
              <a:ext cx="392303" cy="392303"/>
            </a:xfrm>
            <a:prstGeom prst="rect">
              <a:avLst/>
            </a:prstGeom>
            <a:solidFill>
              <a:srgbClr val="000000"/>
            </a:solid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defRPr sz="2400">
                  <a:solidFill>
                    <a:srgbClr val="FFFFFF"/>
                  </a:solidFill>
                </a:defRPr>
              </a:pPr>
              <a:endParaRPr sz="1687"/>
            </a:p>
          </p:txBody>
        </p:sp>
        <p:sp>
          <p:nvSpPr>
            <p:cNvPr id="1801" name="Square"/>
            <p:cNvSpPr/>
            <p:nvPr/>
          </p:nvSpPr>
          <p:spPr>
            <a:xfrm>
              <a:off x="4572000" y="0"/>
              <a:ext cx="392303" cy="392303"/>
            </a:xfrm>
            <a:prstGeom prst="rect">
              <a:avLst/>
            </a:prstGeom>
            <a:solidFill>
              <a:srgbClr val="000000"/>
            </a:solid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defRPr sz="2400">
                  <a:solidFill>
                    <a:srgbClr val="FFFFFF"/>
                  </a:solidFill>
                </a:defRPr>
              </a:pPr>
              <a:endParaRPr sz="1687"/>
            </a:p>
          </p:txBody>
        </p:sp>
        <p:sp>
          <p:nvSpPr>
            <p:cNvPr id="1802" name="Square"/>
            <p:cNvSpPr/>
            <p:nvPr/>
          </p:nvSpPr>
          <p:spPr>
            <a:xfrm>
              <a:off x="5461000" y="0"/>
              <a:ext cx="392303" cy="392303"/>
            </a:xfrm>
            <a:prstGeom prst="rect">
              <a:avLst/>
            </a:prstGeom>
            <a:solidFill>
              <a:srgbClr val="FFFFFF"/>
            </a:solid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defRPr sz="2400">
                  <a:solidFill>
                    <a:srgbClr val="FFFFFF"/>
                  </a:solidFill>
                </a:defRPr>
              </a:pPr>
              <a:endParaRPr sz="1687"/>
            </a:p>
          </p:txBody>
        </p:sp>
        <p:sp>
          <p:nvSpPr>
            <p:cNvPr id="1803" name="Square"/>
            <p:cNvSpPr/>
            <p:nvPr/>
          </p:nvSpPr>
          <p:spPr>
            <a:xfrm>
              <a:off x="6604000" y="0"/>
              <a:ext cx="392303" cy="392303"/>
            </a:xfrm>
            <a:prstGeom prst="rect">
              <a:avLst/>
            </a:prstGeom>
            <a:solidFill>
              <a:srgbClr val="FFFFFF"/>
            </a:solid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defRPr sz="2400">
                  <a:solidFill>
                    <a:srgbClr val="FFFFFF"/>
                  </a:solidFill>
                </a:defRPr>
              </a:pPr>
              <a:endParaRPr sz="1687"/>
            </a:p>
          </p:txBody>
        </p:sp>
        <p:sp>
          <p:nvSpPr>
            <p:cNvPr id="1804" name="Square"/>
            <p:cNvSpPr/>
            <p:nvPr/>
          </p:nvSpPr>
          <p:spPr>
            <a:xfrm>
              <a:off x="7874000" y="0"/>
              <a:ext cx="392303" cy="392303"/>
            </a:xfrm>
            <a:prstGeom prst="rect">
              <a:avLst/>
            </a:prstGeom>
            <a:solidFill>
              <a:srgbClr val="FFFFFF"/>
            </a:solid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defRPr sz="2400">
                  <a:solidFill>
                    <a:srgbClr val="FFFFFF"/>
                  </a:solidFill>
                </a:defRPr>
              </a:pPr>
              <a:endParaRPr sz="1687"/>
            </a:p>
          </p:txBody>
        </p:sp>
        <p:sp>
          <p:nvSpPr>
            <p:cNvPr id="1805" name="Square"/>
            <p:cNvSpPr/>
            <p:nvPr/>
          </p:nvSpPr>
          <p:spPr>
            <a:xfrm>
              <a:off x="9232900" y="0"/>
              <a:ext cx="392303" cy="392303"/>
            </a:xfrm>
            <a:prstGeom prst="rect">
              <a:avLst/>
            </a:prstGeom>
            <a:solidFill>
              <a:srgbClr val="FFFFFF"/>
            </a:solid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defRPr sz="2400">
                  <a:solidFill>
                    <a:srgbClr val="FFFFFF"/>
                  </a:solidFill>
                </a:defRPr>
              </a:pPr>
              <a:endParaRPr sz="1687"/>
            </a:p>
          </p:txBody>
        </p:sp>
      </p:grpSp>
      <p:grpSp>
        <p:nvGrpSpPr>
          <p:cNvPr id="1816" name="Group"/>
          <p:cNvGrpSpPr/>
          <p:nvPr/>
        </p:nvGrpSpPr>
        <p:grpSpPr>
          <a:xfrm>
            <a:off x="1173100" y="5280514"/>
            <a:ext cx="6767722" cy="284768"/>
            <a:chOff x="0" y="0"/>
            <a:chExt cx="9625202" cy="405002"/>
          </a:xfrm>
        </p:grpSpPr>
        <p:sp>
          <p:nvSpPr>
            <p:cNvPr id="1807" name="Square"/>
            <p:cNvSpPr/>
            <p:nvPr/>
          </p:nvSpPr>
          <p:spPr>
            <a:xfrm>
              <a:off x="0" y="12700"/>
              <a:ext cx="392303" cy="392303"/>
            </a:xfrm>
            <a:prstGeom prst="rect">
              <a:avLst/>
            </a:prstGeom>
            <a:solidFill>
              <a:srgbClr val="000000"/>
            </a:solid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defRPr sz="2400">
                  <a:solidFill>
                    <a:srgbClr val="FFFFFF"/>
                  </a:solidFill>
                </a:defRPr>
              </a:pPr>
              <a:endParaRPr sz="1687"/>
            </a:p>
          </p:txBody>
        </p:sp>
        <p:sp>
          <p:nvSpPr>
            <p:cNvPr id="1808" name="Square"/>
            <p:cNvSpPr/>
            <p:nvPr/>
          </p:nvSpPr>
          <p:spPr>
            <a:xfrm>
              <a:off x="1397000" y="12700"/>
              <a:ext cx="392304" cy="392303"/>
            </a:xfrm>
            <a:prstGeom prst="rect">
              <a:avLst/>
            </a:prstGeom>
            <a:solidFill>
              <a:srgbClr val="000000"/>
            </a:solid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defRPr sz="2400">
                  <a:solidFill>
                    <a:srgbClr val="FFFFFF"/>
                  </a:solidFill>
                </a:defRPr>
              </a:pPr>
              <a:endParaRPr sz="1687"/>
            </a:p>
          </p:txBody>
        </p:sp>
        <p:sp>
          <p:nvSpPr>
            <p:cNvPr id="1809" name="Square"/>
            <p:cNvSpPr/>
            <p:nvPr/>
          </p:nvSpPr>
          <p:spPr>
            <a:xfrm>
              <a:off x="2540000" y="0"/>
              <a:ext cx="392304" cy="392303"/>
            </a:xfrm>
            <a:prstGeom prst="rect">
              <a:avLst/>
            </a:prstGeom>
            <a:solidFill>
              <a:srgbClr val="000000"/>
            </a:solid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defRPr sz="2400">
                  <a:solidFill>
                    <a:srgbClr val="FFFFFF"/>
                  </a:solidFill>
                </a:defRPr>
              </a:pPr>
              <a:endParaRPr sz="1687"/>
            </a:p>
          </p:txBody>
        </p:sp>
        <p:sp>
          <p:nvSpPr>
            <p:cNvPr id="1810" name="Square"/>
            <p:cNvSpPr/>
            <p:nvPr/>
          </p:nvSpPr>
          <p:spPr>
            <a:xfrm>
              <a:off x="3556000" y="0"/>
              <a:ext cx="392303" cy="392303"/>
            </a:xfrm>
            <a:prstGeom prst="rect">
              <a:avLst/>
            </a:prstGeom>
            <a:solidFill>
              <a:srgbClr val="000000"/>
            </a:solid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defRPr sz="2400">
                  <a:solidFill>
                    <a:srgbClr val="FFFFFF"/>
                  </a:solidFill>
                </a:defRPr>
              </a:pPr>
              <a:endParaRPr sz="1687"/>
            </a:p>
          </p:txBody>
        </p:sp>
        <p:sp>
          <p:nvSpPr>
            <p:cNvPr id="1811" name="Square"/>
            <p:cNvSpPr/>
            <p:nvPr/>
          </p:nvSpPr>
          <p:spPr>
            <a:xfrm>
              <a:off x="4572000" y="0"/>
              <a:ext cx="392303" cy="392303"/>
            </a:xfrm>
            <a:prstGeom prst="rect">
              <a:avLst/>
            </a:prstGeom>
            <a:solidFill>
              <a:srgbClr val="000000"/>
            </a:solid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defRPr sz="2400">
                  <a:solidFill>
                    <a:srgbClr val="FFFFFF"/>
                  </a:solidFill>
                </a:defRPr>
              </a:pPr>
              <a:endParaRPr sz="1687"/>
            </a:p>
          </p:txBody>
        </p:sp>
        <p:sp>
          <p:nvSpPr>
            <p:cNvPr id="1812" name="Square"/>
            <p:cNvSpPr/>
            <p:nvPr/>
          </p:nvSpPr>
          <p:spPr>
            <a:xfrm>
              <a:off x="5461000" y="0"/>
              <a:ext cx="392303" cy="392303"/>
            </a:xfrm>
            <a:prstGeom prst="rect">
              <a:avLst/>
            </a:prstGeom>
            <a:solidFill>
              <a:srgbClr val="000000"/>
            </a:solid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defRPr sz="2400">
                  <a:solidFill>
                    <a:srgbClr val="FFFFFF"/>
                  </a:solidFill>
                </a:defRPr>
              </a:pPr>
              <a:endParaRPr sz="1687"/>
            </a:p>
          </p:txBody>
        </p:sp>
        <p:sp>
          <p:nvSpPr>
            <p:cNvPr id="1813" name="Square"/>
            <p:cNvSpPr/>
            <p:nvPr/>
          </p:nvSpPr>
          <p:spPr>
            <a:xfrm>
              <a:off x="6604000" y="0"/>
              <a:ext cx="392303" cy="392303"/>
            </a:xfrm>
            <a:prstGeom prst="rect">
              <a:avLst/>
            </a:prstGeom>
            <a:solidFill>
              <a:srgbClr val="FFFFFF"/>
            </a:solid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defRPr sz="2400">
                  <a:solidFill>
                    <a:srgbClr val="FFFFFF"/>
                  </a:solidFill>
                </a:defRPr>
              </a:pPr>
              <a:endParaRPr sz="1687"/>
            </a:p>
          </p:txBody>
        </p:sp>
        <p:sp>
          <p:nvSpPr>
            <p:cNvPr id="1814" name="Square"/>
            <p:cNvSpPr/>
            <p:nvPr/>
          </p:nvSpPr>
          <p:spPr>
            <a:xfrm>
              <a:off x="7874000" y="0"/>
              <a:ext cx="392303" cy="392303"/>
            </a:xfrm>
            <a:prstGeom prst="rect">
              <a:avLst/>
            </a:prstGeom>
            <a:solidFill>
              <a:srgbClr val="FFFFFF"/>
            </a:solid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defRPr sz="2400">
                  <a:solidFill>
                    <a:srgbClr val="FFFFFF"/>
                  </a:solidFill>
                </a:defRPr>
              </a:pPr>
              <a:endParaRPr sz="1687"/>
            </a:p>
          </p:txBody>
        </p:sp>
        <p:sp>
          <p:nvSpPr>
            <p:cNvPr id="1815" name="Square"/>
            <p:cNvSpPr/>
            <p:nvPr/>
          </p:nvSpPr>
          <p:spPr>
            <a:xfrm>
              <a:off x="9232900" y="0"/>
              <a:ext cx="392303" cy="392303"/>
            </a:xfrm>
            <a:prstGeom prst="rect">
              <a:avLst/>
            </a:prstGeom>
            <a:solidFill>
              <a:srgbClr val="FFFFFF"/>
            </a:solid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defRPr sz="2400">
                  <a:solidFill>
                    <a:srgbClr val="FFFFFF"/>
                  </a:solidFill>
                </a:defRPr>
              </a:pPr>
              <a:endParaRPr sz="1687"/>
            </a:p>
          </p:txBody>
        </p:sp>
      </p:grpSp>
      <p:grpSp>
        <p:nvGrpSpPr>
          <p:cNvPr id="1826" name="Group"/>
          <p:cNvGrpSpPr/>
          <p:nvPr/>
        </p:nvGrpSpPr>
        <p:grpSpPr>
          <a:xfrm>
            <a:off x="1173100" y="5816295"/>
            <a:ext cx="6767722" cy="284768"/>
            <a:chOff x="0" y="0"/>
            <a:chExt cx="9625202" cy="405002"/>
          </a:xfrm>
        </p:grpSpPr>
        <p:sp>
          <p:nvSpPr>
            <p:cNvPr id="1817" name="Square"/>
            <p:cNvSpPr/>
            <p:nvPr/>
          </p:nvSpPr>
          <p:spPr>
            <a:xfrm>
              <a:off x="0" y="12700"/>
              <a:ext cx="392303" cy="392303"/>
            </a:xfrm>
            <a:prstGeom prst="rect">
              <a:avLst/>
            </a:prstGeom>
            <a:solidFill>
              <a:srgbClr val="000000"/>
            </a:solid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defRPr sz="2400">
                  <a:solidFill>
                    <a:srgbClr val="FFFFFF"/>
                  </a:solidFill>
                </a:defRPr>
              </a:pPr>
              <a:endParaRPr sz="1687"/>
            </a:p>
          </p:txBody>
        </p:sp>
        <p:sp>
          <p:nvSpPr>
            <p:cNvPr id="1818" name="Square"/>
            <p:cNvSpPr/>
            <p:nvPr/>
          </p:nvSpPr>
          <p:spPr>
            <a:xfrm>
              <a:off x="1397000" y="12700"/>
              <a:ext cx="392304" cy="392303"/>
            </a:xfrm>
            <a:prstGeom prst="rect">
              <a:avLst/>
            </a:prstGeom>
            <a:solidFill>
              <a:srgbClr val="000000"/>
            </a:solid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defRPr sz="2400">
                  <a:solidFill>
                    <a:srgbClr val="FFFFFF"/>
                  </a:solidFill>
                </a:defRPr>
              </a:pPr>
              <a:endParaRPr sz="1687"/>
            </a:p>
          </p:txBody>
        </p:sp>
        <p:sp>
          <p:nvSpPr>
            <p:cNvPr id="1819" name="Square"/>
            <p:cNvSpPr/>
            <p:nvPr/>
          </p:nvSpPr>
          <p:spPr>
            <a:xfrm>
              <a:off x="2540000" y="0"/>
              <a:ext cx="392304" cy="392303"/>
            </a:xfrm>
            <a:prstGeom prst="rect">
              <a:avLst/>
            </a:prstGeom>
            <a:solidFill>
              <a:srgbClr val="000000"/>
            </a:solid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defRPr sz="2400">
                  <a:solidFill>
                    <a:srgbClr val="FFFFFF"/>
                  </a:solidFill>
                </a:defRPr>
              </a:pPr>
              <a:endParaRPr sz="1687"/>
            </a:p>
          </p:txBody>
        </p:sp>
        <p:sp>
          <p:nvSpPr>
            <p:cNvPr id="1820" name="Square"/>
            <p:cNvSpPr/>
            <p:nvPr/>
          </p:nvSpPr>
          <p:spPr>
            <a:xfrm>
              <a:off x="3556000" y="0"/>
              <a:ext cx="392303" cy="392303"/>
            </a:xfrm>
            <a:prstGeom prst="rect">
              <a:avLst/>
            </a:prstGeom>
            <a:solidFill>
              <a:srgbClr val="000000"/>
            </a:solid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defRPr sz="2400">
                  <a:solidFill>
                    <a:srgbClr val="FFFFFF"/>
                  </a:solidFill>
                </a:defRPr>
              </a:pPr>
              <a:endParaRPr sz="1687"/>
            </a:p>
          </p:txBody>
        </p:sp>
        <p:sp>
          <p:nvSpPr>
            <p:cNvPr id="1821" name="Square"/>
            <p:cNvSpPr/>
            <p:nvPr/>
          </p:nvSpPr>
          <p:spPr>
            <a:xfrm>
              <a:off x="4572000" y="0"/>
              <a:ext cx="392303" cy="392303"/>
            </a:xfrm>
            <a:prstGeom prst="rect">
              <a:avLst/>
            </a:prstGeom>
            <a:solidFill>
              <a:srgbClr val="000000"/>
            </a:solid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defRPr sz="2400">
                  <a:solidFill>
                    <a:srgbClr val="FFFFFF"/>
                  </a:solidFill>
                </a:defRPr>
              </a:pPr>
              <a:endParaRPr sz="1687"/>
            </a:p>
          </p:txBody>
        </p:sp>
        <p:sp>
          <p:nvSpPr>
            <p:cNvPr id="1822" name="Square"/>
            <p:cNvSpPr/>
            <p:nvPr/>
          </p:nvSpPr>
          <p:spPr>
            <a:xfrm>
              <a:off x="5461000" y="0"/>
              <a:ext cx="392303" cy="392303"/>
            </a:xfrm>
            <a:prstGeom prst="rect">
              <a:avLst/>
            </a:prstGeom>
            <a:solidFill>
              <a:srgbClr val="000000"/>
            </a:solid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defRPr sz="2400">
                  <a:solidFill>
                    <a:srgbClr val="FFFFFF"/>
                  </a:solidFill>
                </a:defRPr>
              </a:pPr>
              <a:endParaRPr sz="1687"/>
            </a:p>
          </p:txBody>
        </p:sp>
        <p:sp>
          <p:nvSpPr>
            <p:cNvPr id="1823" name="Square"/>
            <p:cNvSpPr/>
            <p:nvPr/>
          </p:nvSpPr>
          <p:spPr>
            <a:xfrm>
              <a:off x="6604000" y="0"/>
              <a:ext cx="392303" cy="392303"/>
            </a:xfrm>
            <a:prstGeom prst="rect">
              <a:avLst/>
            </a:prstGeom>
            <a:solidFill>
              <a:srgbClr val="000000"/>
            </a:solid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defRPr sz="2400">
                  <a:solidFill>
                    <a:srgbClr val="FFFFFF"/>
                  </a:solidFill>
                </a:defRPr>
              </a:pPr>
              <a:endParaRPr sz="1687"/>
            </a:p>
          </p:txBody>
        </p:sp>
        <p:sp>
          <p:nvSpPr>
            <p:cNvPr id="1824" name="Square"/>
            <p:cNvSpPr/>
            <p:nvPr/>
          </p:nvSpPr>
          <p:spPr>
            <a:xfrm>
              <a:off x="7874000" y="0"/>
              <a:ext cx="392303" cy="392303"/>
            </a:xfrm>
            <a:prstGeom prst="rect">
              <a:avLst/>
            </a:prstGeom>
            <a:solidFill>
              <a:srgbClr val="FFFFFF"/>
            </a:solid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defRPr sz="2400">
                  <a:solidFill>
                    <a:srgbClr val="FFFFFF"/>
                  </a:solidFill>
                </a:defRPr>
              </a:pPr>
              <a:endParaRPr sz="1687"/>
            </a:p>
          </p:txBody>
        </p:sp>
        <p:sp>
          <p:nvSpPr>
            <p:cNvPr id="1825" name="Square"/>
            <p:cNvSpPr/>
            <p:nvPr/>
          </p:nvSpPr>
          <p:spPr>
            <a:xfrm>
              <a:off x="9232900" y="0"/>
              <a:ext cx="392303" cy="392303"/>
            </a:xfrm>
            <a:prstGeom prst="rect">
              <a:avLst/>
            </a:prstGeom>
            <a:solidFill>
              <a:srgbClr val="FFFFFF"/>
            </a:solid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defRPr sz="2400">
                  <a:solidFill>
                    <a:srgbClr val="FFFFFF"/>
                  </a:solidFill>
                </a:defRPr>
              </a:pPr>
              <a:endParaRPr sz="1687"/>
            </a:p>
          </p:txBody>
        </p:sp>
      </p:grpSp>
      <p:grpSp>
        <p:nvGrpSpPr>
          <p:cNvPr id="1836" name="Group"/>
          <p:cNvGrpSpPr/>
          <p:nvPr/>
        </p:nvGrpSpPr>
        <p:grpSpPr>
          <a:xfrm>
            <a:off x="1173100" y="6352076"/>
            <a:ext cx="6767722" cy="284768"/>
            <a:chOff x="0" y="0"/>
            <a:chExt cx="9625202" cy="405002"/>
          </a:xfrm>
        </p:grpSpPr>
        <p:sp>
          <p:nvSpPr>
            <p:cNvPr id="1827" name="Square"/>
            <p:cNvSpPr/>
            <p:nvPr/>
          </p:nvSpPr>
          <p:spPr>
            <a:xfrm>
              <a:off x="0" y="12700"/>
              <a:ext cx="392303" cy="392303"/>
            </a:xfrm>
            <a:prstGeom prst="rect">
              <a:avLst/>
            </a:prstGeom>
            <a:solidFill>
              <a:srgbClr val="000000"/>
            </a:solid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defRPr sz="2400">
                  <a:solidFill>
                    <a:srgbClr val="FFFFFF"/>
                  </a:solidFill>
                </a:defRPr>
              </a:pPr>
              <a:endParaRPr sz="1687"/>
            </a:p>
          </p:txBody>
        </p:sp>
        <p:sp>
          <p:nvSpPr>
            <p:cNvPr id="1828" name="Square"/>
            <p:cNvSpPr/>
            <p:nvPr/>
          </p:nvSpPr>
          <p:spPr>
            <a:xfrm>
              <a:off x="1397000" y="12700"/>
              <a:ext cx="392304" cy="392303"/>
            </a:xfrm>
            <a:prstGeom prst="rect">
              <a:avLst/>
            </a:prstGeom>
            <a:solidFill>
              <a:srgbClr val="000000"/>
            </a:solid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defRPr sz="2400">
                  <a:solidFill>
                    <a:srgbClr val="FFFFFF"/>
                  </a:solidFill>
                </a:defRPr>
              </a:pPr>
              <a:endParaRPr sz="1687"/>
            </a:p>
          </p:txBody>
        </p:sp>
        <p:sp>
          <p:nvSpPr>
            <p:cNvPr id="1829" name="Square"/>
            <p:cNvSpPr/>
            <p:nvPr/>
          </p:nvSpPr>
          <p:spPr>
            <a:xfrm>
              <a:off x="2540000" y="0"/>
              <a:ext cx="392304" cy="392303"/>
            </a:xfrm>
            <a:prstGeom prst="rect">
              <a:avLst/>
            </a:prstGeom>
            <a:solidFill>
              <a:srgbClr val="000000"/>
            </a:solid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defRPr sz="2400">
                  <a:solidFill>
                    <a:srgbClr val="FFFFFF"/>
                  </a:solidFill>
                </a:defRPr>
              </a:pPr>
              <a:endParaRPr sz="1687"/>
            </a:p>
          </p:txBody>
        </p:sp>
        <p:sp>
          <p:nvSpPr>
            <p:cNvPr id="1830" name="Square"/>
            <p:cNvSpPr/>
            <p:nvPr/>
          </p:nvSpPr>
          <p:spPr>
            <a:xfrm>
              <a:off x="3556000" y="0"/>
              <a:ext cx="392303" cy="392303"/>
            </a:xfrm>
            <a:prstGeom prst="rect">
              <a:avLst/>
            </a:prstGeom>
            <a:solidFill>
              <a:srgbClr val="000000"/>
            </a:solid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defRPr sz="2400">
                  <a:solidFill>
                    <a:srgbClr val="FFFFFF"/>
                  </a:solidFill>
                </a:defRPr>
              </a:pPr>
              <a:endParaRPr sz="1687"/>
            </a:p>
          </p:txBody>
        </p:sp>
        <p:sp>
          <p:nvSpPr>
            <p:cNvPr id="1831" name="Square"/>
            <p:cNvSpPr/>
            <p:nvPr/>
          </p:nvSpPr>
          <p:spPr>
            <a:xfrm>
              <a:off x="4572000" y="0"/>
              <a:ext cx="392303" cy="392303"/>
            </a:xfrm>
            <a:prstGeom prst="rect">
              <a:avLst/>
            </a:prstGeom>
            <a:solidFill>
              <a:srgbClr val="000000"/>
            </a:solid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defRPr sz="2400">
                  <a:solidFill>
                    <a:srgbClr val="FFFFFF"/>
                  </a:solidFill>
                </a:defRPr>
              </a:pPr>
              <a:endParaRPr sz="1687"/>
            </a:p>
          </p:txBody>
        </p:sp>
        <p:sp>
          <p:nvSpPr>
            <p:cNvPr id="1832" name="Square"/>
            <p:cNvSpPr/>
            <p:nvPr/>
          </p:nvSpPr>
          <p:spPr>
            <a:xfrm>
              <a:off x="5461000" y="0"/>
              <a:ext cx="392303" cy="392303"/>
            </a:xfrm>
            <a:prstGeom prst="rect">
              <a:avLst/>
            </a:prstGeom>
            <a:solidFill>
              <a:srgbClr val="000000"/>
            </a:solid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defRPr sz="2400">
                  <a:solidFill>
                    <a:srgbClr val="FFFFFF"/>
                  </a:solidFill>
                </a:defRPr>
              </a:pPr>
              <a:endParaRPr sz="1687"/>
            </a:p>
          </p:txBody>
        </p:sp>
        <p:sp>
          <p:nvSpPr>
            <p:cNvPr id="1833" name="Square"/>
            <p:cNvSpPr/>
            <p:nvPr/>
          </p:nvSpPr>
          <p:spPr>
            <a:xfrm>
              <a:off x="6604000" y="0"/>
              <a:ext cx="392303" cy="392303"/>
            </a:xfrm>
            <a:prstGeom prst="rect">
              <a:avLst/>
            </a:prstGeom>
            <a:solidFill>
              <a:srgbClr val="000000"/>
            </a:solid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defRPr sz="2400">
                  <a:solidFill>
                    <a:srgbClr val="FFFFFF"/>
                  </a:solidFill>
                </a:defRPr>
              </a:pPr>
              <a:endParaRPr sz="1687"/>
            </a:p>
          </p:txBody>
        </p:sp>
        <p:sp>
          <p:nvSpPr>
            <p:cNvPr id="1834" name="Square"/>
            <p:cNvSpPr/>
            <p:nvPr/>
          </p:nvSpPr>
          <p:spPr>
            <a:xfrm>
              <a:off x="7874000" y="0"/>
              <a:ext cx="392303" cy="392303"/>
            </a:xfrm>
            <a:prstGeom prst="rect">
              <a:avLst/>
            </a:prstGeom>
            <a:solidFill>
              <a:srgbClr val="000000"/>
            </a:solid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defRPr sz="2400">
                  <a:solidFill>
                    <a:srgbClr val="FFFFFF"/>
                  </a:solidFill>
                </a:defRPr>
              </a:pPr>
              <a:endParaRPr sz="1687"/>
            </a:p>
          </p:txBody>
        </p:sp>
        <p:sp>
          <p:nvSpPr>
            <p:cNvPr id="1835" name="Square"/>
            <p:cNvSpPr/>
            <p:nvPr/>
          </p:nvSpPr>
          <p:spPr>
            <a:xfrm>
              <a:off x="9232900" y="0"/>
              <a:ext cx="392303" cy="392303"/>
            </a:xfrm>
            <a:prstGeom prst="rect">
              <a:avLst/>
            </a:prstGeom>
            <a:solidFill>
              <a:srgbClr val="FFFFFF"/>
            </a:solid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defRPr sz="2400">
                  <a:solidFill>
                    <a:srgbClr val="FFFFFF"/>
                  </a:solidFill>
                </a:defRPr>
              </a:pPr>
              <a:endParaRPr sz="1687"/>
            </a:p>
          </p:txBody>
        </p:sp>
      </p:grpSp>
    </p:spTree>
    <p:extLst>
      <p:ext uri="{BB962C8B-B14F-4D97-AF65-F5344CB8AC3E}">
        <p14:creationId xmlns:p14="http://schemas.microsoft.com/office/powerpoint/2010/main" val="1504253767"/>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79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180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p:tmAbs val="0"/>
                                  </p:iterate>
                                  <p:childTnLst>
                                    <p:set>
                                      <p:cBhvr>
                                        <p:cTn id="14" fill="hold"/>
                                        <p:tgtEl>
                                          <p:spTgt spid="18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iterate>
                                    <p:tmAbs val="0"/>
                                  </p:iterate>
                                  <p:childTnLst>
                                    <p:set>
                                      <p:cBhvr>
                                        <p:cTn id="18" fill="hold"/>
                                        <p:tgtEl>
                                          <p:spTgt spid="182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iterate>
                                    <p:tmAbs val="0"/>
                                  </p:iterate>
                                  <p:childTnLst>
                                    <p:set>
                                      <p:cBhvr>
                                        <p:cTn id="22" fill="hold"/>
                                        <p:tgtEl>
                                          <p:spTgt spid="18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96" grpId="0" animBg="1" advAuto="0"/>
      <p:bldP spid="1806" grpId="0" animBg="1" advAuto="0"/>
      <p:bldP spid="1816" grpId="0" animBg="1" advAuto="0"/>
      <p:bldP spid="1826" grpId="0" animBg="1" advAuto="0"/>
      <p:bldP spid="1836" grpId="0" animBg="1" advAuto="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8" name="How to Get Started?"/>
          <p:cNvSpPr txBox="1">
            <a:spLocks noGrp="1"/>
          </p:cNvSpPr>
          <p:nvPr>
            <p:ph type="title"/>
          </p:nvPr>
        </p:nvSpPr>
        <p:spPr>
          <a:xfrm>
            <a:off x="669727" y="2455664"/>
            <a:ext cx="7804547" cy="1518047"/>
          </a:xfrm>
          <a:prstGeom prst="rect">
            <a:avLst/>
          </a:prstGeom>
        </p:spPr>
        <p:txBody>
          <a:bodyPr/>
          <a:lstStyle/>
          <a:p>
            <a:r>
              <a:t>How to Get Started?</a:t>
            </a:r>
          </a:p>
        </p:txBody>
      </p:sp>
    </p:spTree>
    <p:extLst>
      <p:ext uri="{BB962C8B-B14F-4D97-AF65-F5344CB8AC3E}">
        <p14:creationId xmlns:p14="http://schemas.microsoft.com/office/powerpoint/2010/main" val="319348554"/>
      </p:ext>
    </p:extLst>
  </p:cSld>
  <p:clrMapOvr>
    <a:masterClrMapping/>
  </p:clrMapOvr>
  <p:transition spd="med"/>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0" name="Getting Started"/>
          <p:cNvSpPr txBox="1">
            <a:spLocks noGrp="1"/>
          </p:cNvSpPr>
          <p:nvPr>
            <p:ph type="title"/>
          </p:nvPr>
        </p:nvSpPr>
        <p:spPr>
          <a:prstGeom prst="rect">
            <a:avLst/>
          </a:prstGeom>
        </p:spPr>
        <p:txBody>
          <a:bodyPr/>
          <a:lstStyle/>
          <a:p>
            <a:r>
              <a:t>Getting Started</a:t>
            </a:r>
          </a:p>
        </p:txBody>
      </p:sp>
      <p:sp>
        <p:nvSpPr>
          <p:cNvPr id="1841" name="Find training data, (e.g. TED talks from IWSLT), in your favorite language…"/>
          <p:cNvSpPr txBox="1">
            <a:spLocks noGrp="1"/>
          </p:cNvSpPr>
          <p:nvPr>
            <p:ph type="body" idx="1"/>
          </p:nvPr>
        </p:nvSpPr>
        <p:spPr>
          <a:prstGeom prst="rect">
            <a:avLst/>
          </a:prstGeom>
        </p:spPr>
        <p:txBody>
          <a:bodyPr/>
          <a:lstStyle/>
          <a:p>
            <a:r>
              <a:t>Find training data, (e.g. TED talks from IWSLT), in your favorite language</a:t>
            </a:r>
          </a:p>
          <a:p>
            <a:r>
              <a:t>Download a toolkit (e.g. OpenNMT, fairseq, Sockeye, xnmt) and run it on the data</a:t>
            </a:r>
          </a:p>
          <a:p>
            <a:r>
              <a:t>Calculate the BLEU score and look at the results</a:t>
            </a:r>
          </a:p>
          <a:p>
            <a:r>
              <a:t>Think of what's going right, what's going wrong!</a:t>
            </a:r>
          </a:p>
        </p:txBody>
      </p:sp>
    </p:spTree>
    <p:extLst>
      <p:ext uri="{BB962C8B-B14F-4D97-AF65-F5344CB8AC3E}">
        <p14:creationId xmlns:p14="http://schemas.microsoft.com/office/powerpoint/2010/main" val="2705456841"/>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841">
                                            <p:bg/>
                                          </p:spTgt>
                                        </p:tgtEl>
                                        <p:attrNameLst>
                                          <p:attrName>style.visibility</p:attrName>
                                        </p:attrNameLst>
                                      </p:cBhvr>
                                      <p:to>
                                        <p:strVal val="visible"/>
                                      </p:to>
                                    </p:set>
                                  </p:childTnLst>
                                </p:cTn>
                              </p:par>
                              <p:par>
                                <p:cTn id="7" presetID="1" presetClass="entr" presetSubtype="0" fill="hold" grpId="0" nodeType="withEffect">
                                  <p:stCondLst>
                                    <p:cond delay="0"/>
                                  </p:stCondLst>
                                  <p:iterate>
                                    <p:tmAbs val="0"/>
                                  </p:iterate>
                                  <p:childTnLst>
                                    <p:set>
                                      <p:cBhvr>
                                        <p:cTn id="8" fill="hold"/>
                                        <p:tgtEl>
                                          <p:spTgt spid="1841">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iterate>
                                    <p:tmAbs val="0"/>
                                  </p:iterate>
                                  <p:childTnLst>
                                    <p:set>
                                      <p:cBhvr>
                                        <p:cTn id="12" fill="hold"/>
                                        <p:tgtEl>
                                          <p:spTgt spid="1841">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iterate>
                                    <p:tmAbs val="0"/>
                                  </p:iterate>
                                  <p:childTnLst>
                                    <p:set>
                                      <p:cBhvr>
                                        <p:cTn id="16" fill="hold"/>
                                        <p:tgtEl>
                                          <p:spTgt spid="1841">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iterate>
                                    <p:tmAbs val="0"/>
                                  </p:iterate>
                                  <p:childTnLst>
                                    <p:set>
                                      <p:cBhvr>
                                        <p:cTn id="20" fill="hold"/>
                                        <p:tgtEl>
                                          <p:spTgt spid="184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1" grpId="0" build="p" bldLvl="5" animBg="1" advAuto="0"/>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 name="Questions?"/>
          <p:cNvSpPr txBox="1">
            <a:spLocks noGrp="1"/>
          </p:cNvSpPr>
          <p:nvPr>
            <p:ph type="title"/>
          </p:nvPr>
        </p:nvSpPr>
        <p:spPr>
          <a:xfrm>
            <a:off x="669727" y="2544961"/>
            <a:ext cx="7804547" cy="1518047"/>
          </a:xfrm>
          <a:prstGeom prst="rect">
            <a:avLst/>
          </a:prstGeom>
        </p:spPr>
        <p:txBody>
          <a:bodyPr/>
          <a:lstStyle/>
          <a:p>
            <a:r>
              <a:rPr dirty="0"/>
              <a:t>Questions?</a:t>
            </a:r>
          </a:p>
        </p:txBody>
      </p:sp>
      <p:sp>
        <p:nvSpPr>
          <p:cNvPr id="1844" name="To Learn More: &quot;Neural Machine Translation and…"/>
          <p:cNvSpPr txBox="1"/>
          <p:nvPr/>
        </p:nvSpPr>
        <p:spPr>
          <a:xfrm>
            <a:off x="1262147" y="4862563"/>
            <a:ext cx="7413120" cy="159563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r>
              <a:rPr sz="3300" dirty="0"/>
              <a:t>To Learn More:</a:t>
            </a:r>
            <a:br>
              <a:rPr sz="3300" dirty="0"/>
            </a:br>
            <a:r>
              <a:rPr sz="3300" dirty="0"/>
              <a:t>"Neural Machine Translation and</a:t>
            </a:r>
          </a:p>
          <a:p>
            <a:r>
              <a:rPr sz="3300" dirty="0"/>
              <a:t>Sequence-to-sequence Models: A Tutorial"</a:t>
            </a:r>
          </a:p>
        </p:txBody>
      </p:sp>
    </p:spTree>
    <p:extLst>
      <p:ext uri="{BB962C8B-B14F-4D97-AF65-F5344CB8AC3E}">
        <p14:creationId xmlns:p14="http://schemas.microsoft.com/office/powerpoint/2010/main" val="372786815"/>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Bidirectional RNNs</a:t>
            </a:r>
          </a:p>
        </p:txBody>
      </p:sp>
      <p:pic>
        <p:nvPicPr>
          <p:cNvPr id="4" name="Picture 3"/>
          <p:cNvPicPr>
            <a:picLocks noChangeAspect="1"/>
          </p:cNvPicPr>
          <p:nvPr/>
        </p:nvPicPr>
        <p:blipFill>
          <a:blip r:embed="rId2"/>
          <a:stretch>
            <a:fillRect/>
          </a:stretch>
        </p:blipFill>
        <p:spPr>
          <a:xfrm>
            <a:off x="693517" y="1767487"/>
            <a:ext cx="7802685" cy="4044950"/>
          </a:xfrm>
          <a:prstGeom prst="rect">
            <a:avLst/>
          </a:prstGeom>
        </p:spPr>
      </p:pic>
    </p:spTree>
    <p:extLst>
      <p:ext uri="{BB962C8B-B14F-4D97-AF65-F5344CB8AC3E}">
        <p14:creationId xmlns:p14="http://schemas.microsoft.com/office/powerpoint/2010/main" val="38884014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B7145-CA29-CE49-A667-21C570799635}"/>
              </a:ext>
            </a:extLst>
          </p:cNvPr>
          <p:cNvSpPr>
            <a:spLocks noGrp="1"/>
          </p:cNvSpPr>
          <p:nvPr>
            <p:ph type="title"/>
          </p:nvPr>
        </p:nvSpPr>
        <p:spPr/>
        <p:txBody>
          <a:bodyPr/>
          <a:lstStyle/>
          <a:p>
            <a:r>
              <a:rPr lang="en-US" dirty="0"/>
              <a:t>Decoder</a:t>
            </a:r>
          </a:p>
        </p:txBody>
      </p:sp>
      <p:sp>
        <p:nvSpPr>
          <p:cNvPr id="3" name="Content Placeholder 2">
            <a:extLst>
              <a:ext uri="{FF2B5EF4-FFF2-40B4-BE49-F238E27FC236}">
                <a16:creationId xmlns:a16="http://schemas.microsoft.com/office/drawing/2014/main" id="{426F2EA1-24C7-B74F-A4B9-6D93A61F3D4E}"/>
              </a:ext>
            </a:extLst>
          </p:cNvPr>
          <p:cNvSpPr>
            <a:spLocks noGrp="1"/>
          </p:cNvSpPr>
          <p:nvPr>
            <p:ph idx="1"/>
          </p:nvPr>
        </p:nvSpPr>
        <p:spPr/>
        <p:txBody>
          <a:bodyPr/>
          <a:lstStyle/>
          <a:p>
            <a:r>
              <a:rPr lang="en-US" dirty="0"/>
              <a:t>For the decoder, autoregressive generation is used to produce an output sequence, an element at a time, until an end-of-sequence marker is generated. </a:t>
            </a:r>
          </a:p>
          <a:p>
            <a:r>
              <a:rPr lang="en-US" dirty="0"/>
              <a:t>This incremental process is guided by the context provided by the encoder as well as any items generated for earlier states by the decoder. </a:t>
            </a:r>
          </a:p>
          <a:p>
            <a:endParaRPr lang="en-US" dirty="0"/>
          </a:p>
        </p:txBody>
      </p:sp>
      <p:pic>
        <p:nvPicPr>
          <p:cNvPr id="4" name="Picture 3">
            <a:extLst>
              <a:ext uri="{FF2B5EF4-FFF2-40B4-BE49-F238E27FC236}">
                <a16:creationId xmlns:a16="http://schemas.microsoft.com/office/drawing/2014/main" id="{F976521B-51B9-F945-A24E-83980717624A}"/>
              </a:ext>
            </a:extLst>
          </p:cNvPr>
          <p:cNvPicPr>
            <a:picLocks noChangeAspect="1"/>
          </p:cNvPicPr>
          <p:nvPr/>
        </p:nvPicPr>
        <p:blipFill>
          <a:blip r:embed="rId3"/>
          <a:stretch>
            <a:fillRect/>
          </a:stretch>
        </p:blipFill>
        <p:spPr>
          <a:xfrm>
            <a:off x="3505200" y="3857414"/>
            <a:ext cx="2742854" cy="2713982"/>
          </a:xfrm>
          <a:prstGeom prst="rect">
            <a:avLst/>
          </a:prstGeom>
        </p:spPr>
      </p:pic>
      <p:sp>
        <p:nvSpPr>
          <p:cNvPr id="5" name="TextBox 4">
            <a:extLst>
              <a:ext uri="{FF2B5EF4-FFF2-40B4-BE49-F238E27FC236}">
                <a16:creationId xmlns:a16="http://schemas.microsoft.com/office/drawing/2014/main" id="{831C731C-5625-B841-92BA-1EEF1E62278D}"/>
              </a:ext>
            </a:extLst>
          </p:cNvPr>
          <p:cNvSpPr txBox="1"/>
          <p:nvPr/>
        </p:nvSpPr>
        <p:spPr>
          <a:xfrm>
            <a:off x="1981200" y="4191000"/>
            <a:ext cx="953787" cy="369332"/>
          </a:xfrm>
          <a:prstGeom prst="rect">
            <a:avLst/>
          </a:prstGeom>
          <a:noFill/>
        </p:spPr>
        <p:txBody>
          <a:bodyPr wrap="none" rtlCol="0">
            <a:spAutoFit/>
          </a:bodyPr>
          <a:lstStyle/>
          <a:p>
            <a:r>
              <a:rPr lang="en-US" dirty="0"/>
              <a:t>Encoder</a:t>
            </a:r>
          </a:p>
        </p:txBody>
      </p:sp>
      <p:sp>
        <p:nvSpPr>
          <p:cNvPr id="6" name="TextBox 5">
            <a:extLst>
              <a:ext uri="{FF2B5EF4-FFF2-40B4-BE49-F238E27FC236}">
                <a16:creationId xmlns:a16="http://schemas.microsoft.com/office/drawing/2014/main" id="{152FB288-F518-F94A-8545-B3817082BEF6}"/>
              </a:ext>
            </a:extLst>
          </p:cNvPr>
          <p:cNvSpPr txBox="1"/>
          <p:nvPr/>
        </p:nvSpPr>
        <p:spPr>
          <a:xfrm>
            <a:off x="1957155" y="5684428"/>
            <a:ext cx="977832" cy="369332"/>
          </a:xfrm>
          <a:prstGeom prst="rect">
            <a:avLst/>
          </a:prstGeom>
          <a:noFill/>
        </p:spPr>
        <p:txBody>
          <a:bodyPr wrap="none" rtlCol="0">
            <a:spAutoFit/>
          </a:bodyPr>
          <a:lstStyle/>
          <a:p>
            <a:r>
              <a:rPr lang="en-US" dirty="0"/>
              <a:t>Decoder</a:t>
            </a:r>
          </a:p>
        </p:txBody>
      </p:sp>
    </p:spTree>
    <p:extLst>
      <p:ext uri="{BB962C8B-B14F-4D97-AF65-F5344CB8AC3E}">
        <p14:creationId xmlns:p14="http://schemas.microsoft.com/office/powerpoint/2010/main" val="1026541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E80E6C-DC7E-CB4F-AD07-B12C4B5B6D8D}"/>
              </a:ext>
            </a:extLst>
          </p:cNvPr>
          <p:cNvSpPr>
            <a:spLocks noGrp="1"/>
          </p:cNvSpPr>
          <p:nvPr>
            <p:ph type="title"/>
          </p:nvPr>
        </p:nvSpPr>
        <p:spPr/>
        <p:txBody>
          <a:bodyPr/>
          <a:lstStyle/>
          <a:p>
            <a:r>
              <a:rPr lang="en-US" dirty="0"/>
              <a:t>Decoder Weaknesses</a:t>
            </a:r>
          </a:p>
        </p:txBody>
      </p:sp>
      <p:sp>
        <p:nvSpPr>
          <p:cNvPr id="3" name="Content Placeholder 2">
            <a:extLst>
              <a:ext uri="{FF2B5EF4-FFF2-40B4-BE49-F238E27FC236}">
                <a16:creationId xmlns:a16="http://schemas.microsoft.com/office/drawing/2014/main" id="{30CC1AC0-FD33-0645-AB43-5CBDEA0FD715}"/>
              </a:ext>
            </a:extLst>
          </p:cNvPr>
          <p:cNvSpPr>
            <a:spLocks noGrp="1"/>
          </p:cNvSpPr>
          <p:nvPr>
            <p:ph idx="1"/>
          </p:nvPr>
        </p:nvSpPr>
        <p:spPr/>
        <p:txBody>
          <a:bodyPr/>
          <a:lstStyle/>
          <a:p>
            <a:r>
              <a:rPr lang="en-US" dirty="0"/>
              <a:t>In early encoder-decoder approaches, the context vector </a:t>
            </a:r>
            <a:r>
              <a:rPr lang="en-US" i="1" dirty="0"/>
              <a:t>c</a:t>
            </a:r>
            <a:r>
              <a:rPr lang="en-US" dirty="0"/>
              <a:t> was only directly available at the beginning of the generation process.</a:t>
            </a:r>
          </a:p>
          <a:p>
            <a:r>
              <a:rPr lang="en-US" dirty="0"/>
              <a:t>This meant that its influence became less-and-less </a:t>
            </a:r>
            <a:r>
              <a:rPr lang="en-US" dirty="0" err="1"/>
              <a:t>imporant</a:t>
            </a:r>
            <a:r>
              <a:rPr lang="en-US" dirty="0"/>
              <a:t> as the output sequence was generated. </a:t>
            </a:r>
          </a:p>
          <a:p>
            <a:r>
              <a:rPr lang="en-US" dirty="0"/>
              <a:t>One solution is to make </a:t>
            </a:r>
            <a:r>
              <a:rPr lang="en-US" i="1" dirty="0"/>
              <a:t>c</a:t>
            </a:r>
            <a:r>
              <a:rPr lang="en-US" dirty="0"/>
              <a:t> available at each step in the decoding process, when generating the hidden states in the </a:t>
            </a:r>
            <a:r>
              <a:rPr lang="en-US" dirty="0" err="1"/>
              <a:t>deocoder</a:t>
            </a:r>
            <a:endParaRPr lang="en-US" dirty="0"/>
          </a:p>
          <a:p>
            <a:endParaRPr lang="en-US" dirty="0"/>
          </a:p>
          <a:p>
            <a:endParaRPr lang="en-US" dirty="0"/>
          </a:p>
          <a:p>
            <a:r>
              <a:rPr lang="en-US" dirty="0"/>
              <a:t>and while producing the generated output.</a:t>
            </a:r>
          </a:p>
        </p:txBody>
      </p:sp>
      <p:pic>
        <p:nvPicPr>
          <p:cNvPr id="4" name="Picture 3">
            <a:extLst>
              <a:ext uri="{FF2B5EF4-FFF2-40B4-BE49-F238E27FC236}">
                <a16:creationId xmlns:a16="http://schemas.microsoft.com/office/drawing/2014/main" id="{1A1FD7BF-8EC3-634B-A922-1992A5D94A2D}"/>
              </a:ext>
            </a:extLst>
          </p:cNvPr>
          <p:cNvPicPr>
            <a:picLocks noChangeAspect="1"/>
          </p:cNvPicPr>
          <p:nvPr/>
        </p:nvPicPr>
        <p:blipFill>
          <a:blip r:embed="rId3"/>
          <a:stretch>
            <a:fillRect/>
          </a:stretch>
        </p:blipFill>
        <p:spPr>
          <a:xfrm>
            <a:off x="2646379" y="3840242"/>
            <a:ext cx="3922486" cy="1168400"/>
          </a:xfrm>
          <a:prstGeom prst="rect">
            <a:avLst/>
          </a:prstGeom>
        </p:spPr>
      </p:pic>
      <p:pic>
        <p:nvPicPr>
          <p:cNvPr id="5" name="Picture 4">
            <a:extLst>
              <a:ext uri="{FF2B5EF4-FFF2-40B4-BE49-F238E27FC236}">
                <a16:creationId xmlns:a16="http://schemas.microsoft.com/office/drawing/2014/main" id="{B59275B0-DD23-2A4F-B8BA-124EE13CDED5}"/>
              </a:ext>
            </a:extLst>
          </p:cNvPr>
          <p:cNvPicPr>
            <a:picLocks noChangeAspect="1"/>
          </p:cNvPicPr>
          <p:nvPr/>
        </p:nvPicPr>
        <p:blipFill>
          <a:blip r:embed="rId4"/>
          <a:stretch>
            <a:fillRect/>
          </a:stretch>
        </p:blipFill>
        <p:spPr>
          <a:xfrm>
            <a:off x="2646379" y="5469467"/>
            <a:ext cx="4298040" cy="1168399"/>
          </a:xfrm>
          <a:prstGeom prst="rect">
            <a:avLst/>
          </a:prstGeom>
        </p:spPr>
      </p:pic>
    </p:spTree>
    <p:extLst>
      <p:ext uri="{BB962C8B-B14F-4D97-AF65-F5344CB8AC3E}">
        <p14:creationId xmlns:p14="http://schemas.microsoft.com/office/powerpoint/2010/main" val="35437231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4AD60D-1AF5-5744-A3E6-AAF830CA1A43}"/>
              </a:ext>
            </a:extLst>
          </p:cNvPr>
          <p:cNvSpPr>
            <a:spLocks noGrp="1"/>
          </p:cNvSpPr>
          <p:nvPr>
            <p:ph type="title"/>
          </p:nvPr>
        </p:nvSpPr>
        <p:spPr/>
        <p:txBody>
          <a:bodyPr/>
          <a:lstStyle/>
          <a:p>
            <a:r>
              <a:rPr lang="en-US" dirty="0"/>
              <a:t>Choosing the best output</a:t>
            </a:r>
          </a:p>
        </p:txBody>
      </p:sp>
      <p:sp>
        <p:nvSpPr>
          <p:cNvPr id="3" name="Content Placeholder 2">
            <a:extLst>
              <a:ext uri="{FF2B5EF4-FFF2-40B4-BE49-F238E27FC236}">
                <a16:creationId xmlns:a16="http://schemas.microsoft.com/office/drawing/2014/main" id="{CC7998BA-F77D-5A44-A9AF-6E94795A3BED}"/>
              </a:ext>
            </a:extLst>
          </p:cNvPr>
          <p:cNvSpPr>
            <a:spLocks noGrp="1"/>
          </p:cNvSpPr>
          <p:nvPr>
            <p:ph idx="1"/>
          </p:nvPr>
        </p:nvSpPr>
        <p:spPr/>
        <p:txBody>
          <a:bodyPr/>
          <a:lstStyle/>
          <a:p>
            <a:r>
              <a:rPr lang="en-US" dirty="0"/>
              <a:t>For neural generation, where we are trying to generate novel outputs, we can simply sample from the </a:t>
            </a:r>
            <a:r>
              <a:rPr lang="en-US" dirty="0" err="1"/>
              <a:t>softmax</a:t>
            </a:r>
            <a:r>
              <a:rPr lang="en-US" dirty="0"/>
              <a:t> distribution. </a:t>
            </a:r>
          </a:p>
          <a:p>
            <a:r>
              <a:rPr lang="en-US" dirty="0"/>
              <a:t>In MT where we’re looking for a specific output sequence, sampling isn’t appropriate and would likely lead to some strange output. </a:t>
            </a:r>
          </a:p>
          <a:p>
            <a:r>
              <a:rPr lang="en-US" dirty="0"/>
              <a:t>Instead we choose the most likely output at each time step by taking the argmax over the </a:t>
            </a:r>
            <a:r>
              <a:rPr lang="en-US" dirty="0" err="1"/>
              <a:t>softmax</a:t>
            </a:r>
            <a:r>
              <a:rPr lang="en-US" dirty="0"/>
              <a:t> output </a:t>
            </a:r>
          </a:p>
          <a:p>
            <a:endParaRPr lang="en-US" dirty="0"/>
          </a:p>
        </p:txBody>
      </p:sp>
      <p:pic>
        <p:nvPicPr>
          <p:cNvPr id="4" name="Picture 3">
            <a:extLst>
              <a:ext uri="{FF2B5EF4-FFF2-40B4-BE49-F238E27FC236}">
                <a16:creationId xmlns:a16="http://schemas.microsoft.com/office/drawing/2014/main" id="{6685437D-18EB-7A49-87C4-C812A4118439}"/>
              </a:ext>
            </a:extLst>
          </p:cNvPr>
          <p:cNvPicPr>
            <a:picLocks noChangeAspect="1"/>
          </p:cNvPicPr>
          <p:nvPr/>
        </p:nvPicPr>
        <p:blipFill>
          <a:blip r:embed="rId2"/>
          <a:stretch>
            <a:fillRect/>
          </a:stretch>
        </p:blipFill>
        <p:spPr>
          <a:xfrm>
            <a:off x="2667000" y="4343400"/>
            <a:ext cx="4153663" cy="1018055"/>
          </a:xfrm>
          <a:prstGeom prst="rect">
            <a:avLst/>
          </a:prstGeom>
        </p:spPr>
      </p:pic>
    </p:spTree>
    <p:extLst>
      <p:ext uri="{BB962C8B-B14F-4D97-AF65-F5344CB8AC3E}">
        <p14:creationId xmlns:p14="http://schemas.microsoft.com/office/powerpoint/2010/main" val="3140983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B54682-0D3E-475D-9DB6-0FB5831D2AFF}"/>
              </a:ext>
            </a:extLst>
          </p:cNvPr>
          <p:cNvSpPr>
            <a:spLocks noGrp="1"/>
          </p:cNvSpPr>
          <p:nvPr>
            <p:ph type="title"/>
          </p:nvPr>
        </p:nvSpPr>
        <p:spPr/>
        <p:txBody>
          <a:bodyPr/>
          <a:lstStyle/>
          <a:p>
            <a:r>
              <a:rPr lang="en-US" dirty="0"/>
              <a:t>Beam search</a:t>
            </a:r>
          </a:p>
        </p:txBody>
      </p:sp>
      <p:sp>
        <p:nvSpPr>
          <p:cNvPr id="3" name="Content Placeholder 2">
            <a:extLst>
              <a:ext uri="{FF2B5EF4-FFF2-40B4-BE49-F238E27FC236}">
                <a16:creationId xmlns:a16="http://schemas.microsoft.com/office/drawing/2014/main" id="{76B5B4A0-22C4-4E64-8BB8-9F68A06213AD}"/>
              </a:ext>
            </a:extLst>
          </p:cNvPr>
          <p:cNvSpPr>
            <a:spLocks noGrp="1"/>
          </p:cNvSpPr>
          <p:nvPr>
            <p:ph idx="1"/>
          </p:nvPr>
        </p:nvSpPr>
        <p:spPr/>
        <p:txBody>
          <a:bodyPr/>
          <a:lstStyle/>
          <a:p>
            <a:r>
              <a:rPr lang="en-US" dirty="0"/>
              <a:t>In order to systematically explore the space of possible outputs for applications like MT, we need to control the exponential growth of the search space. </a:t>
            </a:r>
          </a:p>
          <a:p>
            <a:r>
              <a:rPr lang="en-US" dirty="0"/>
              <a:t>Beam search: combining a breadth-first-search strategy with a heuristic filter that scores each option and prunes the search space to stay within a fixed-size memory footprint, called the beam width</a:t>
            </a:r>
          </a:p>
          <a:p>
            <a:endParaRPr lang="en-US" dirty="0"/>
          </a:p>
        </p:txBody>
      </p:sp>
    </p:spTree>
    <p:extLst>
      <p:ext uri="{BB962C8B-B14F-4D97-AF65-F5344CB8AC3E}">
        <p14:creationId xmlns:p14="http://schemas.microsoft.com/office/powerpoint/2010/main" val="8010626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080397-8AC5-4FAE-A761-05C9025D171C}"/>
              </a:ext>
            </a:extLst>
          </p:cNvPr>
          <p:cNvSpPr>
            <a:spLocks noGrp="1"/>
          </p:cNvSpPr>
          <p:nvPr>
            <p:ph type="title"/>
          </p:nvPr>
        </p:nvSpPr>
        <p:spPr/>
        <p:txBody>
          <a:bodyPr/>
          <a:lstStyle/>
          <a:p>
            <a:r>
              <a:rPr lang="en-US" dirty="0"/>
              <a:t>Beam search</a:t>
            </a:r>
          </a:p>
        </p:txBody>
      </p:sp>
      <p:pic>
        <p:nvPicPr>
          <p:cNvPr id="4" name="Content Placeholder 3">
            <a:extLst>
              <a:ext uri="{FF2B5EF4-FFF2-40B4-BE49-F238E27FC236}">
                <a16:creationId xmlns:a16="http://schemas.microsoft.com/office/drawing/2014/main" id="{3E3FFA12-9233-42E2-8122-6820465EB606}"/>
              </a:ext>
            </a:extLst>
          </p:cNvPr>
          <p:cNvPicPr>
            <a:picLocks noGrp="1" noChangeAspect="1"/>
          </p:cNvPicPr>
          <p:nvPr>
            <p:ph idx="1"/>
          </p:nvPr>
        </p:nvPicPr>
        <p:blipFill>
          <a:blip r:embed="rId3"/>
          <a:stretch>
            <a:fillRect/>
          </a:stretch>
        </p:blipFill>
        <p:spPr>
          <a:xfrm>
            <a:off x="381000" y="1746886"/>
            <a:ext cx="8494345" cy="4511039"/>
          </a:xfrm>
          <a:prstGeom prst="rect">
            <a:avLst/>
          </a:prstGeom>
        </p:spPr>
      </p:pic>
    </p:spTree>
    <p:extLst>
      <p:ext uri="{BB962C8B-B14F-4D97-AF65-F5344CB8AC3E}">
        <p14:creationId xmlns:p14="http://schemas.microsoft.com/office/powerpoint/2010/main" val="15495164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175624-B301-4327-9A28-886E670F4A6E}"/>
              </a:ext>
            </a:extLst>
          </p:cNvPr>
          <p:cNvSpPr>
            <a:spLocks noGrp="1"/>
          </p:cNvSpPr>
          <p:nvPr>
            <p:ph type="title"/>
          </p:nvPr>
        </p:nvSpPr>
        <p:spPr/>
        <p:txBody>
          <a:bodyPr/>
          <a:lstStyle/>
          <a:p>
            <a:r>
              <a:rPr lang="en-US" dirty="0"/>
              <a:t>Attention</a:t>
            </a:r>
          </a:p>
        </p:txBody>
      </p:sp>
      <p:sp>
        <p:nvSpPr>
          <p:cNvPr id="3" name="Content Placeholder 2">
            <a:extLst>
              <a:ext uri="{FF2B5EF4-FFF2-40B4-BE49-F238E27FC236}">
                <a16:creationId xmlns:a16="http://schemas.microsoft.com/office/drawing/2014/main" id="{2FFEF93A-ECB8-4CAC-A2DC-A061517D5E5B}"/>
              </a:ext>
            </a:extLst>
          </p:cNvPr>
          <p:cNvSpPr>
            <a:spLocks noGrp="1"/>
          </p:cNvSpPr>
          <p:nvPr>
            <p:ph idx="1"/>
          </p:nvPr>
        </p:nvSpPr>
        <p:spPr/>
        <p:txBody>
          <a:bodyPr/>
          <a:lstStyle/>
          <a:p>
            <a:pPr marL="0" indent="0">
              <a:buNone/>
            </a:pPr>
            <a:r>
              <a:rPr lang="en-US" dirty="0"/>
              <a:t>Weaknesses of the context vector:</a:t>
            </a:r>
          </a:p>
          <a:p>
            <a:pPr>
              <a:buFont typeface="Arial" panose="020B0604020202020204" pitchFamily="34" charset="0"/>
              <a:buChar char="•"/>
            </a:pPr>
            <a:r>
              <a:rPr lang="en-US" dirty="0"/>
              <a:t> Only directly available at the beginning of the process and its influence will wane as the output sequence is generated</a:t>
            </a:r>
          </a:p>
          <a:p>
            <a:pPr>
              <a:buFont typeface="Arial" panose="020B0604020202020204" pitchFamily="34" charset="0"/>
              <a:buChar char="•"/>
            </a:pPr>
            <a:r>
              <a:rPr lang="en-US" dirty="0"/>
              <a:t> Context vector is a function (e.g. last, average, max, concatenation) of the hidden states of the encoder. This approach loses useful information about each of the individual encoder states</a:t>
            </a:r>
          </a:p>
          <a:p>
            <a:pPr>
              <a:buFont typeface="Arial" panose="020B0604020202020204" pitchFamily="34" charset="0"/>
              <a:buChar char="•"/>
            </a:pPr>
            <a:endParaRPr lang="en-US" dirty="0"/>
          </a:p>
          <a:p>
            <a:pPr marL="0" indent="0">
              <a:buNone/>
            </a:pPr>
            <a:r>
              <a:rPr lang="en-US" dirty="0"/>
              <a:t>Potential solution: </a:t>
            </a:r>
            <a:r>
              <a:rPr lang="en-US" b="1" dirty="0"/>
              <a:t>attention mechanism</a:t>
            </a:r>
          </a:p>
        </p:txBody>
      </p:sp>
    </p:spTree>
    <p:extLst>
      <p:ext uri="{BB962C8B-B14F-4D97-AF65-F5344CB8AC3E}">
        <p14:creationId xmlns:p14="http://schemas.microsoft.com/office/powerpoint/2010/main" val="28504233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08017F-CF4C-4E45-85BE-9D0A81857715}"/>
              </a:ext>
            </a:extLst>
          </p:cNvPr>
          <p:cNvSpPr>
            <a:spLocks noGrp="1"/>
          </p:cNvSpPr>
          <p:nvPr>
            <p:ph type="title"/>
          </p:nvPr>
        </p:nvSpPr>
        <p:spPr/>
        <p:txBody>
          <a:bodyPr/>
          <a:lstStyle/>
          <a:p>
            <a:r>
              <a:rPr lang="en-US" dirty="0"/>
              <a:t>Attention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834438D-7B2C-49FF-9C9A-B29402E906F9}"/>
                  </a:ext>
                </a:extLst>
              </p:cNvPr>
              <p:cNvSpPr>
                <a:spLocks noGrp="1"/>
              </p:cNvSpPr>
              <p:nvPr>
                <p:ph idx="1"/>
              </p:nvPr>
            </p:nvSpPr>
            <p:spPr/>
            <p:txBody>
              <a:bodyPr/>
              <a:lstStyle/>
              <a:p>
                <a:pPr>
                  <a:buFont typeface="Arial" panose="020B0604020202020204" pitchFamily="34" charset="0"/>
                  <a:buChar char="•"/>
                </a:pPr>
                <a:r>
                  <a:rPr lang="en-US" dirty="0"/>
                  <a:t> Replace the static context vector with one that is dynamically derived from the encoder hidden states at each point during decoding</a:t>
                </a:r>
              </a:p>
              <a:p>
                <a:pPr>
                  <a:buFont typeface="Arial" panose="020B0604020202020204" pitchFamily="34" charset="0"/>
                  <a:buChar char="•"/>
                </a:pPr>
                <a:r>
                  <a:rPr lang="en-US" dirty="0"/>
                  <a:t> A new context vector is generated at each decoding step and takes all encoder hidden states into derivation</a:t>
                </a:r>
              </a:p>
              <a:p>
                <a:pPr>
                  <a:buFont typeface="Arial" panose="020B0604020202020204" pitchFamily="34" charset="0"/>
                  <a:buChar char="•"/>
                </a:pPr>
                <a:r>
                  <a:rPr lang="en-US" dirty="0"/>
                  <a:t> This context vector is available to decoder hidden state calculations</a:t>
                </a:r>
              </a:p>
              <a:p>
                <a:pPr marL="0" indent="0">
                  <a:buNone/>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h</m:t>
                          </m:r>
                        </m:e>
                        <m:sub>
                          <m:r>
                            <a:rPr lang="en-US" b="0" i="1" smtClean="0">
                              <a:latin typeface="Cambria Math" panose="02040503050406030204" pitchFamily="18" charset="0"/>
                            </a:rPr>
                            <m:t>𝑖</m:t>
                          </m:r>
                        </m:sub>
                        <m:sup>
                          <m:r>
                            <a:rPr lang="en-US" b="0" i="1" smtClean="0">
                              <a:latin typeface="Cambria Math" panose="02040503050406030204" pitchFamily="18" charset="0"/>
                            </a:rPr>
                            <m:t>𝑑</m:t>
                          </m:r>
                        </m:sup>
                      </m:sSubSup>
                      <m:r>
                        <a:rPr lang="en-US" b="0" i="1" smtClean="0">
                          <a:latin typeface="Cambria Math" panose="02040503050406030204" pitchFamily="18" charset="0"/>
                        </a:rPr>
                        <m:t>=</m:t>
                      </m:r>
                      <m:r>
                        <a:rPr lang="en-US" b="0" i="1" smtClean="0">
                          <a:latin typeface="Cambria Math" panose="02040503050406030204" pitchFamily="18" charset="0"/>
                        </a:rPr>
                        <m:t>𝑔</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𝑦</m:t>
                                  </m:r>
                                </m:e>
                              </m:acc>
                            </m:e>
                            <m:sub>
                              <m:r>
                                <a:rPr lang="en-US" b="0" i="1" smtClean="0">
                                  <a:latin typeface="Cambria Math" panose="02040503050406030204" pitchFamily="18" charset="0"/>
                                </a:rPr>
                                <m:t>𝑖</m:t>
                              </m:r>
                              <m:r>
                                <a:rPr lang="en-US" b="0" i="1" smtClean="0">
                                  <a:latin typeface="Cambria Math" panose="02040503050406030204" pitchFamily="18" charset="0"/>
                                </a:rPr>
                                <m:t>−1</m:t>
                              </m:r>
                            </m:sub>
                          </m:sSub>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h</m:t>
                              </m:r>
                            </m:e>
                            <m:sub>
                              <m: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𝑑</m:t>
                              </m:r>
                            </m:sup>
                          </m:sSub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𝑖</m:t>
                              </m:r>
                            </m:sub>
                          </m:sSub>
                        </m:e>
                      </m:d>
                    </m:oMath>
                  </m:oMathPara>
                </a14:m>
                <a:endParaRPr lang="en-US" b="0" dirty="0"/>
              </a:p>
            </p:txBody>
          </p:sp>
        </mc:Choice>
        <mc:Fallback xmlns="">
          <p:sp>
            <p:nvSpPr>
              <p:cNvPr id="3" name="Content Placeholder 2">
                <a:extLst>
                  <a:ext uri="{FF2B5EF4-FFF2-40B4-BE49-F238E27FC236}">
                    <a16:creationId xmlns:a16="http://schemas.microsoft.com/office/drawing/2014/main" id="{3834438D-7B2C-49FF-9C9A-B29402E906F9}"/>
                  </a:ext>
                </a:extLst>
              </p:cNvPr>
              <p:cNvSpPr>
                <a:spLocks noGrp="1" noRot="1" noChangeAspect="1" noMove="1" noResize="1" noEditPoints="1" noAdjustHandles="1" noChangeArrowheads="1" noChangeShapeType="1" noTextEdit="1"/>
              </p:cNvSpPr>
              <p:nvPr>
                <p:ph idx="1"/>
              </p:nvPr>
            </p:nvSpPr>
            <p:spPr>
              <a:blipFill>
                <a:blip r:embed="rId2"/>
                <a:stretch>
                  <a:fillRect l="-1939" t="-1667"/>
                </a:stretch>
              </a:blipFill>
            </p:spPr>
            <p:txBody>
              <a:bodyPr/>
              <a:lstStyle/>
              <a:p>
                <a:r>
                  <a:rPr lang="en-US">
                    <a:noFill/>
                  </a:rPr>
                  <a:t> </a:t>
                </a:r>
              </a:p>
            </p:txBody>
          </p:sp>
        </mc:Fallback>
      </mc:AlternateContent>
    </p:spTree>
    <p:extLst>
      <p:ext uri="{BB962C8B-B14F-4D97-AF65-F5344CB8AC3E}">
        <p14:creationId xmlns:p14="http://schemas.microsoft.com/office/powerpoint/2010/main" val="42329678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F961C6-6912-4E67-9F0D-D895C1DE1A60}"/>
              </a:ext>
            </a:extLst>
          </p:cNvPr>
          <p:cNvSpPr>
            <a:spLocks noGrp="1"/>
          </p:cNvSpPr>
          <p:nvPr>
            <p:ph type="title"/>
          </p:nvPr>
        </p:nvSpPr>
        <p:spPr/>
        <p:txBody>
          <a:bodyPr/>
          <a:lstStyle/>
          <a:p>
            <a:r>
              <a:rPr lang="en-US" dirty="0"/>
              <a:t>Attention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AC57B26-E9D9-429E-B06C-03F30AF5750A}"/>
                  </a:ext>
                </a:extLst>
              </p:cNvPr>
              <p:cNvSpPr>
                <a:spLocks noGrp="1"/>
              </p:cNvSpPr>
              <p:nvPr>
                <p:ph idx="1"/>
              </p:nvPr>
            </p:nvSpPr>
            <p:spPr/>
            <p:txBody>
              <a:bodyPr>
                <a:normAutofit/>
              </a:bodyPr>
              <a:lstStyle/>
              <a:p>
                <a:pPr>
                  <a:buFont typeface="Arial" panose="020B0604020202020204" pitchFamily="34" charset="0"/>
                  <a:buChar char="•"/>
                </a:pPr>
                <a:r>
                  <a:rPr lang="en-US" dirty="0"/>
                  <a:t>To calculate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𝑖</m:t>
                        </m:r>
                      </m:sub>
                    </m:sSub>
                  </m:oMath>
                </a14:m>
                <a:r>
                  <a:rPr lang="en-US" dirty="0"/>
                  <a:t>, first find relevance of each encoder hidden state to the decoder state. Call it </a:t>
                </a:r>
                <a14:m>
                  <m:oMath xmlns:m="http://schemas.openxmlformats.org/officeDocument/2006/math">
                    <m:r>
                      <a:rPr lang="en-US" i="1">
                        <a:latin typeface="Cambria Math" panose="02040503050406030204" pitchFamily="18" charset="0"/>
                      </a:rPr>
                      <m:t>𝑠𝑐𝑜𝑟𝑒</m:t>
                    </m:r>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h</m:t>
                        </m:r>
                      </m:e>
                      <m:sub>
                        <m: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𝑑</m:t>
                        </m:r>
                      </m:sup>
                    </m:sSubSup>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h</m:t>
                        </m:r>
                      </m:e>
                      <m:sub>
                        <m:r>
                          <a:rPr lang="en-US" i="1">
                            <a:latin typeface="Cambria Math" panose="02040503050406030204" pitchFamily="18" charset="0"/>
                          </a:rPr>
                          <m:t>𝑗</m:t>
                        </m:r>
                      </m:sub>
                      <m:sup>
                        <m:r>
                          <a:rPr lang="en-US" i="1">
                            <a:latin typeface="Cambria Math" panose="02040503050406030204" pitchFamily="18" charset="0"/>
                          </a:rPr>
                          <m:t>𝑒</m:t>
                        </m:r>
                      </m:sup>
                    </m:sSubSup>
                    <m:r>
                      <a:rPr lang="en-US" i="1">
                        <a:latin typeface="Cambria Math" panose="02040503050406030204" pitchFamily="18" charset="0"/>
                      </a:rPr>
                      <m:t>)</m:t>
                    </m:r>
                  </m:oMath>
                </a14:m>
                <a:r>
                  <a:rPr lang="en-US" dirty="0"/>
                  <a:t> for each encoder state </a:t>
                </a:r>
                <a14:m>
                  <m:oMath xmlns:m="http://schemas.openxmlformats.org/officeDocument/2006/math">
                    <m:r>
                      <a:rPr lang="en-US" i="1" dirty="0">
                        <a:latin typeface="Cambria Math" panose="02040503050406030204" pitchFamily="18" charset="0"/>
                      </a:rPr>
                      <m:t>𝑗</m:t>
                    </m:r>
                  </m:oMath>
                </a14:m>
                <a:endParaRPr lang="en-US" dirty="0"/>
              </a:p>
              <a:p>
                <a:pPr>
                  <a:buFont typeface="Arial" panose="020B0604020202020204" pitchFamily="34" charset="0"/>
                  <a:buChar char="•"/>
                </a:pPr>
                <a:r>
                  <a:rPr lang="en-US" dirty="0"/>
                  <a:t>The </a:t>
                </a:r>
                <a14:m>
                  <m:oMath xmlns:m="http://schemas.openxmlformats.org/officeDocument/2006/math">
                    <m:r>
                      <a:rPr lang="en-US" i="1">
                        <a:latin typeface="Cambria Math" panose="02040503050406030204" pitchFamily="18" charset="0"/>
                      </a:rPr>
                      <m:t>𝑠𝑐𝑜𝑟𝑒</m:t>
                    </m:r>
                  </m:oMath>
                </a14:m>
                <a:r>
                  <a:rPr lang="en-US" dirty="0"/>
                  <a:t> can simply be dot product,</a:t>
                </a:r>
              </a:p>
              <a:p>
                <a:pPr>
                  <a:buFont typeface="Arial" panose="020B0604020202020204" pitchFamily="34" charset="0"/>
                  <a:buChar char="•"/>
                </a:pPr>
                <a:endParaRPr lang="en-US" dirty="0"/>
              </a:p>
            </p:txBody>
          </p:sp>
        </mc:Choice>
        <mc:Fallback xmlns="">
          <p:sp>
            <p:nvSpPr>
              <p:cNvPr id="3" name="Content Placeholder 2">
                <a:extLst>
                  <a:ext uri="{FF2B5EF4-FFF2-40B4-BE49-F238E27FC236}">
                    <a16:creationId xmlns:a16="http://schemas.microsoft.com/office/drawing/2014/main" id="{3AC57B26-E9D9-429E-B06C-03F30AF5750A}"/>
                  </a:ext>
                </a:extLst>
              </p:cNvPr>
              <p:cNvSpPr>
                <a:spLocks noGrp="1" noRot="1" noChangeAspect="1" noMove="1" noResize="1" noEditPoints="1" noAdjustHandles="1" noChangeArrowheads="1" noChangeShapeType="1" noTextEdit="1"/>
              </p:cNvSpPr>
              <p:nvPr>
                <p:ph idx="1"/>
              </p:nvPr>
            </p:nvSpPr>
            <p:spPr>
              <a:blipFill>
                <a:blip r:embed="rId3"/>
                <a:stretch>
                  <a:fillRect l="-1849" t="-1572"/>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0D634E6C-7BDA-7A4D-A862-CBDF81CB8202}"/>
              </a:ext>
            </a:extLst>
          </p:cNvPr>
          <p:cNvPicPr>
            <a:picLocks noChangeAspect="1"/>
          </p:cNvPicPr>
          <p:nvPr/>
        </p:nvPicPr>
        <p:blipFill>
          <a:blip r:embed="rId4"/>
          <a:stretch>
            <a:fillRect/>
          </a:stretch>
        </p:blipFill>
        <p:spPr>
          <a:xfrm>
            <a:off x="2643841" y="3146425"/>
            <a:ext cx="3856318" cy="565150"/>
          </a:xfrm>
          <a:prstGeom prst="rect">
            <a:avLst/>
          </a:prstGeom>
        </p:spPr>
      </p:pic>
    </p:spTree>
    <p:extLst>
      <p:ext uri="{BB962C8B-B14F-4D97-AF65-F5344CB8AC3E}">
        <p14:creationId xmlns:p14="http://schemas.microsoft.com/office/powerpoint/2010/main" val="27527802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822960" y="304800"/>
            <a:ext cx="7543800" cy="4020312"/>
          </a:xfrm>
        </p:spPr>
        <p:txBody>
          <a:bodyPr>
            <a:normAutofit/>
          </a:bodyPr>
          <a:lstStyle/>
          <a:p>
            <a:r>
              <a:rPr lang="en-US" dirty="0">
                <a:solidFill>
                  <a:srgbClr val="C00000"/>
                </a:solidFill>
              </a:rPr>
              <a:t>Encoder-Decoder Models</a:t>
            </a:r>
            <a:endParaRPr lang="en-US" dirty="0"/>
          </a:p>
        </p:txBody>
      </p:sp>
      <p:sp>
        <p:nvSpPr>
          <p:cNvPr id="5" name="Subtitle 4"/>
          <p:cNvSpPr>
            <a:spLocks noGrp="1"/>
          </p:cNvSpPr>
          <p:nvPr>
            <p:ph type="subTitle" idx="1"/>
          </p:nvPr>
        </p:nvSpPr>
        <p:spPr/>
        <p:txBody>
          <a:bodyPr/>
          <a:lstStyle/>
          <a:p>
            <a:r>
              <a:rPr lang="en-US" dirty="0" err="1"/>
              <a:t>Jurafsky</a:t>
            </a:r>
            <a:r>
              <a:rPr lang="en-US" dirty="0"/>
              <a:t> and Martin Chapter 10</a:t>
            </a:r>
          </a:p>
        </p:txBody>
      </p:sp>
    </p:spTree>
    <p:extLst>
      <p:ext uri="{BB962C8B-B14F-4D97-AF65-F5344CB8AC3E}">
        <p14:creationId xmlns:p14="http://schemas.microsoft.com/office/powerpoint/2010/main" val="28450950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AA6AD8-78A7-1D4C-A046-AF6177AAF61C}"/>
              </a:ext>
            </a:extLst>
          </p:cNvPr>
          <p:cNvSpPr>
            <a:spLocks noGrp="1"/>
          </p:cNvSpPr>
          <p:nvPr>
            <p:ph type="title"/>
          </p:nvPr>
        </p:nvSpPr>
        <p:spPr/>
        <p:txBody>
          <a:bodyPr/>
          <a:lstStyle/>
          <a:p>
            <a:r>
              <a:rPr lang="en-US" dirty="0"/>
              <a:t>Attention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826905B-FBE5-8645-BB6B-B73659E66858}"/>
                  </a:ext>
                </a:extLst>
              </p:cNvPr>
              <p:cNvSpPr>
                <a:spLocks noGrp="1"/>
              </p:cNvSpPr>
              <p:nvPr>
                <p:ph idx="1"/>
              </p:nvPr>
            </p:nvSpPr>
            <p:spPr/>
            <p:txBody>
              <a:bodyPr/>
              <a:lstStyle/>
              <a:p>
                <a:pPr>
                  <a:buFont typeface="Arial" panose="020B0604020202020204" pitchFamily="34" charset="0"/>
                  <a:buChar char="•"/>
                </a:pPr>
                <a:r>
                  <a:rPr lang="en-US" dirty="0"/>
                  <a:t>The score can also be parameterized with weights</a:t>
                </a:r>
              </a:p>
              <a:p>
                <a:pPr>
                  <a:buFont typeface="Arial" panose="020B0604020202020204" pitchFamily="34" charset="0"/>
                  <a:buChar char="•"/>
                </a:pPr>
                <a:endParaRPr lang="en-US" dirty="0"/>
              </a:p>
              <a:p>
                <a:pPr>
                  <a:buFont typeface="Arial" panose="020B0604020202020204" pitchFamily="34" charset="0"/>
                  <a:buChar char="•"/>
                </a:pPr>
                <a:endParaRPr lang="en-US" dirty="0"/>
              </a:p>
              <a:p>
                <a:pPr>
                  <a:buFont typeface="Arial" panose="020B0604020202020204" pitchFamily="34" charset="0"/>
                  <a:buChar char="•"/>
                </a:pPr>
                <a:r>
                  <a:rPr lang="en-US" dirty="0"/>
                  <a:t>Normalize them with a </a:t>
                </a:r>
                <a:r>
                  <a:rPr lang="en-US" dirty="0" err="1"/>
                  <a:t>softmax</a:t>
                </a:r>
                <a:r>
                  <a:rPr lang="en-US" dirty="0"/>
                  <a:t> to create a vector of weights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𝛼</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𝑗</m:t>
                        </m:r>
                      </m:sub>
                    </m:sSub>
                  </m:oMath>
                </a14:m>
                <a:r>
                  <a:rPr lang="en-US" dirty="0"/>
                  <a:t> that tells us the proportional relevance of each encoder hidden state </a:t>
                </a:r>
                <a14:m>
                  <m:oMath xmlns:m="http://schemas.openxmlformats.org/officeDocument/2006/math">
                    <m:r>
                      <a:rPr lang="en-US" i="1" dirty="0">
                        <a:latin typeface="Cambria Math" panose="02040503050406030204" pitchFamily="18" charset="0"/>
                      </a:rPr>
                      <m:t>𝑗</m:t>
                    </m:r>
                  </m:oMath>
                </a14:m>
                <a:r>
                  <a:rPr lang="en-US" dirty="0"/>
                  <a:t> to the current decoder state </a:t>
                </a:r>
                <a14:m>
                  <m:oMath xmlns:m="http://schemas.openxmlformats.org/officeDocument/2006/math">
                    <m:r>
                      <a:rPr lang="en-US" i="1" dirty="0">
                        <a:latin typeface="Cambria Math" panose="02040503050406030204" pitchFamily="18" charset="0"/>
                      </a:rPr>
                      <m:t>𝑖</m:t>
                    </m:r>
                  </m:oMath>
                </a14:m>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𝛼</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𝑗</m:t>
                          </m:r>
                        </m:sub>
                      </m:sSub>
                      <m:r>
                        <a:rPr lang="en-US" i="1">
                          <a:latin typeface="Cambria Math" panose="02040503050406030204" pitchFamily="18" charset="0"/>
                        </a:rPr>
                        <m:t>=</m:t>
                      </m:r>
                      <m:r>
                        <a:rPr lang="en-US" i="1">
                          <a:latin typeface="Cambria Math" panose="02040503050406030204" pitchFamily="18" charset="0"/>
                        </a:rPr>
                        <m:t>𝑠𝑜𝑓𝑡𝑚𝑎𝑥</m:t>
                      </m:r>
                      <m:r>
                        <a:rPr lang="en-US" i="1">
                          <a:latin typeface="Cambria Math" panose="02040503050406030204" pitchFamily="18" charset="0"/>
                        </a:rPr>
                        <m:t>(</m:t>
                      </m:r>
                      <m:r>
                        <a:rPr lang="en-US" i="1">
                          <a:latin typeface="Cambria Math" panose="02040503050406030204" pitchFamily="18" charset="0"/>
                        </a:rPr>
                        <m:t>𝑠𝑐𝑜𝑟𝑒</m:t>
                      </m:r>
                      <m:d>
                        <m:dPr>
                          <m:ctrlPr>
                            <a:rPr lang="en-US" i="1">
                              <a:latin typeface="Cambria Math" panose="02040503050406030204" pitchFamily="18" charset="0"/>
                            </a:rPr>
                          </m:ctrlPr>
                        </m:dPr>
                        <m:e>
                          <m:sSubSup>
                            <m:sSubSupPr>
                              <m:ctrlPr>
                                <a:rPr lang="en-US" i="1">
                                  <a:latin typeface="Cambria Math" panose="02040503050406030204" pitchFamily="18" charset="0"/>
                                </a:rPr>
                              </m:ctrlPr>
                            </m:sSubSupPr>
                            <m:e>
                              <m:r>
                                <a:rPr lang="en-US" i="1">
                                  <a:latin typeface="Cambria Math" panose="02040503050406030204" pitchFamily="18" charset="0"/>
                                </a:rPr>
                                <m:t>h</m:t>
                              </m:r>
                            </m:e>
                            <m:sub>
                              <m: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𝑑</m:t>
                              </m:r>
                            </m:sup>
                          </m:sSubSup>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h</m:t>
                              </m:r>
                            </m:e>
                            <m:sub>
                              <m:r>
                                <a:rPr lang="en-US" i="1">
                                  <a:latin typeface="Cambria Math" panose="02040503050406030204" pitchFamily="18" charset="0"/>
                                </a:rPr>
                                <m:t>𝑗</m:t>
                              </m:r>
                            </m:sub>
                            <m:sup>
                              <m:r>
                                <a:rPr lang="en-US" i="1">
                                  <a:latin typeface="Cambria Math" panose="02040503050406030204" pitchFamily="18" charset="0"/>
                                </a:rPr>
                                <m:t>𝑒</m:t>
                              </m:r>
                            </m:sup>
                          </m:sSubSup>
                        </m:e>
                      </m:d>
                      <m:r>
                        <a:rPr lang="en-US" i="1">
                          <a:latin typeface="Cambria Math" panose="02040503050406030204" pitchFamily="18" charset="0"/>
                        </a:rPr>
                        <m:t>∀</m:t>
                      </m:r>
                      <m:r>
                        <a:rPr lang="en-US" i="1">
                          <a:latin typeface="Cambria Math" panose="02040503050406030204" pitchFamily="18" charset="0"/>
                        </a:rPr>
                        <m:t>𝑗</m:t>
                      </m:r>
                      <m:r>
                        <a:rPr lang="en-US" i="1">
                          <a:latin typeface="Cambria Math" panose="02040503050406030204" pitchFamily="18" charset="0"/>
                        </a:rPr>
                        <m:t>∈</m:t>
                      </m:r>
                      <m:r>
                        <a:rPr lang="en-US" i="1">
                          <a:latin typeface="Cambria Math" panose="02040503050406030204" pitchFamily="18" charset="0"/>
                        </a:rPr>
                        <m:t>𝑒</m:t>
                      </m:r>
                      <m:r>
                        <a:rPr lang="en-US" i="1">
                          <a:latin typeface="Cambria Math" panose="02040503050406030204" pitchFamily="18" charset="0"/>
                        </a:rPr>
                        <m:t>)</m:t>
                      </m:r>
                    </m:oMath>
                  </m:oMathPara>
                </a14:m>
                <a:endParaRPr lang="en-US" dirty="0"/>
              </a:p>
              <a:p>
                <a:pPr>
                  <a:buFont typeface="Arial" panose="020B0604020202020204" pitchFamily="34" charset="0"/>
                  <a:buChar char="•"/>
                </a:pPr>
                <a:r>
                  <a:rPr lang="en-US" dirty="0"/>
                  <a:t> Finally, context vector is the weighted average of encoder hidden states</a:t>
                </a: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𝑖</m:t>
                          </m:r>
                        </m:sub>
                      </m:sSub>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m:rPr>
                              <m:brk m:alnAt="7"/>
                            </m:rPr>
                            <a:rPr lang="en-US" i="1">
                              <a:latin typeface="Cambria Math" panose="02040503050406030204" pitchFamily="18" charset="0"/>
                            </a:rPr>
                            <m:t>𝑗</m:t>
                          </m:r>
                        </m:sub>
                        <m:sup/>
                        <m:e>
                          <m:sSub>
                            <m:sSubPr>
                              <m:ctrlPr>
                                <a:rPr lang="en-US" i="1">
                                  <a:latin typeface="Cambria Math" panose="02040503050406030204" pitchFamily="18" charset="0"/>
                                </a:rPr>
                              </m:ctrlPr>
                            </m:sSubPr>
                            <m:e>
                              <m:r>
                                <a:rPr lang="en-US" i="1">
                                  <a:latin typeface="Cambria Math" panose="02040503050406030204" pitchFamily="18" charset="0"/>
                                </a:rPr>
                                <m:t>𝛼</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𝑗</m:t>
                              </m:r>
                            </m:sub>
                          </m:sSub>
                        </m:e>
                      </m:nary>
                      <m:sSubSup>
                        <m:sSubSupPr>
                          <m:ctrlPr>
                            <a:rPr lang="en-US" i="1">
                              <a:latin typeface="Cambria Math" panose="02040503050406030204" pitchFamily="18" charset="0"/>
                            </a:rPr>
                          </m:ctrlPr>
                        </m:sSubSupPr>
                        <m:e>
                          <m:r>
                            <a:rPr lang="en-US" i="1">
                              <a:latin typeface="Cambria Math" panose="02040503050406030204" pitchFamily="18" charset="0"/>
                            </a:rPr>
                            <m:t>h</m:t>
                          </m:r>
                        </m:e>
                        <m:sub>
                          <m:r>
                            <a:rPr lang="en-US" i="1">
                              <a:latin typeface="Cambria Math" panose="02040503050406030204" pitchFamily="18" charset="0"/>
                            </a:rPr>
                            <m:t>𝑗</m:t>
                          </m:r>
                        </m:sub>
                        <m:sup>
                          <m:r>
                            <a:rPr lang="en-US" i="1">
                              <a:latin typeface="Cambria Math" panose="02040503050406030204" pitchFamily="18" charset="0"/>
                            </a:rPr>
                            <m:t>𝑒</m:t>
                          </m:r>
                        </m:sup>
                      </m:sSubSup>
                    </m:oMath>
                  </m:oMathPara>
                </a14:m>
                <a:endParaRPr lang="en-US" dirty="0"/>
              </a:p>
            </p:txBody>
          </p:sp>
        </mc:Choice>
        <mc:Fallback xmlns="">
          <p:sp>
            <p:nvSpPr>
              <p:cNvPr id="3" name="Content Placeholder 2">
                <a:extLst>
                  <a:ext uri="{FF2B5EF4-FFF2-40B4-BE49-F238E27FC236}">
                    <a16:creationId xmlns:a16="http://schemas.microsoft.com/office/drawing/2014/main" id="{B826905B-FBE5-8645-BB6B-B73659E66858}"/>
                  </a:ext>
                </a:extLst>
              </p:cNvPr>
              <p:cNvSpPr>
                <a:spLocks noGrp="1" noRot="1" noChangeAspect="1" noMove="1" noResize="1" noEditPoints="1" noAdjustHandles="1" noChangeArrowheads="1" noChangeShapeType="1" noTextEdit="1"/>
              </p:cNvSpPr>
              <p:nvPr>
                <p:ph idx="1"/>
              </p:nvPr>
            </p:nvSpPr>
            <p:spPr>
              <a:blipFill>
                <a:blip r:embed="rId2"/>
                <a:stretch>
                  <a:fillRect l="-1849" t="-1572" r="-2353" b="-31447"/>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855704DD-DCCE-FC49-B2DB-88119594A07F}"/>
              </a:ext>
            </a:extLst>
          </p:cNvPr>
          <p:cNvPicPr>
            <a:picLocks noChangeAspect="1"/>
          </p:cNvPicPr>
          <p:nvPr/>
        </p:nvPicPr>
        <p:blipFill>
          <a:blip r:embed="rId3"/>
          <a:stretch>
            <a:fillRect/>
          </a:stretch>
        </p:blipFill>
        <p:spPr>
          <a:xfrm>
            <a:off x="2463165" y="2286000"/>
            <a:ext cx="4217670" cy="685800"/>
          </a:xfrm>
          <a:prstGeom prst="rect">
            <a:avLst/>
          </a:prstGeom>
        </p:spPr>
      </p:pic>
    </p:spTree>
    <p:extLst>
      <p:ext uri="{BB962C8B-B14F-4D97-AF65-F5344CB8AC3E}">
        <p14:creationId xmlns:p14="http://schemas.microsoft.com/office/powerpoint/2010/main" val="17134695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0478683D-629B-47DD-A68E-FB8582E09656}"/>
              </a:ext>
            </a:extLst>
          </p:cNvPr>
          <p:cNvPicPr>
            <a:picLocks noGrp="1" noChangeAspect="1"/>
          </p:cNvPicPr>
          <p:nvPr>
            <p:ph idx="1"/>
          </p:nvPr>
        </p:nvPicPr>
        <p:blipFill>
          <a:blip r:embed="rId2"/>
          <a:stretch>
            <a:fillRect/>
          </a:stretch>
        </p:blipFill>
        <p:spPr>
          <a:xfrm>
            <a:off x="1000125" y="838200"/>
            <a:ext cx="7353300" cy="5872715"/>
          </a:xfrm>
          <a:prstGeom prst="rect">
            <a:avLst/>
          </a:prstGeom>
        </p:spPr>
      </p:pic>
      <p:sp>
        <p:nvSpPr>
          <p:cNvPr id="2" name="Title 1">
            <a:extLst>
              <a:ext uri="{FF2B5EF4-FFF2-40B4-BE49-F238E27FC236}">
                <a16:creationId xmlns:a16="http://schemas.microsoft.com/office/drawing/2014/main" id="{A0A479C6-E37F-44E1-9932-3841B9E289A5}"/>
              </a:ext>
            </a:extLst>
          </p:cNvPr>
          <p:cNvSpPr>
            <a:spLocks noGrp="1"/>
          </p:cNvSpPr>
          <p:nvPr>
            <p:ph type="title"/>
          </p:nvPr>
        </p:nvSpPr>
        <p:spPr>
          <a:xfrm>
            <a:off x="800100" y="304800"/>
            <a:ext cx="7543800" cy="807086"/>
          </a:xfrm>
        </p:spPr>
        <p:txBody>
          <a:bodyPr/>
          <a:lstStyle/>
          <a:p>
            <a:r>
              <a:rPr lang="en-US" dirty="0"/>
              <a:t>Attention mechanism</a:t>
            </a:r>
          </a:p>
        </p:txBody>
      </p:sp>
    </p:spTree>
    <p:extLst>
      <p:ext uri="{BB962C8B-B14F-4D97-AF65-F5344CB8AC3E}">
        <p14:creationId xmlns:p14="http://schemas.microsoft.com/office/powerpoint/2010/main" val="23293145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5F3424-A412-41A7-BB95-9AB67B1B5669}"/>
              </a:ext>
            </a:extLst>
          </p:cNvPr>
          <p:cNvSpPr>
            <a:spLocks noGrp="1"/>
          </p:cNvSpPr>
          <p:nvPr>
            <p:ph type="title"/>
          </p:nvPr>
        </p:nvSpPr>
        <p:spPr/>
        <p:txBody>
          <a:bodyPr/>
          <a:lstStyle/>
          <a:p>
            <a:r>
              <a:rPr lang="en-US" dirty="0"/>
              <a:t>Applications of Encoder-Decoder Networks</a:t>
            </a:r>
          </a:p>
        </p:txBody>
      </p:sp>
      <p:sp>
        <p:nvSpPr>
          <p:cNvPr id="3" name="Content Placeholder 2">
            <a:extLst>
              <a:ext uri="{FF2B5EF4-FFF2-40B4-BE49-F238E27FC236}">
                <a16:creationId xmlns:a16="http://schemas.microsoft.com/office/drawing/2014/main" id="{572E6AEF-8FB2-4AA7-96F6-555017C745C2}"/>
              </a:ext>
            </a:extLst>
          </p:cNvPr>
          <p:cNvSpPr>
            <a:spLocks noGrp="1"/>
          </p:cNvSpPr>
          <p:nvPr>
            <p:ph idx="1"/>
          </p:nvPr>
        </p:nvSpPr>
        <p:spPr/>
        <p:txBody>
          <a:bodyPr>
            <a:normAutofit/>
          </a:bodyPr>
          <a:lstStyle/>
          <a:p>
            <a:pPr>
              <a:buFont typeface="Arial" panose="020B0604020202020204" pitchFamily="34" charset="0"/>
              <a:buChar char="•"/>
            </a:pPr>
            <a:r>
              <a:rPr lang="en-US" sz="2800" dirty="0"/>
              <a:t> Text summarization</a:t>
            </a:r>
          </a:p>
          <a:p>
            <a:pPr>
              <a:buFont typeface="Arial" panose="020B0604020202020204" pitchFamily="34" charset="0"/>
              <a:buChar char="•"/>
            </a:pPr>
            <a:r>
              <a:rPr lang="en-US" sz="2800" dirty="0"/>
              <a:t> Text simplification</a:t>
            </a:r>
          </a:p>
          <a:p>
            <a:pPr>
              <a:buFont typeface="Arial" panose="020B0604020202020204" pitchFamily="34" charset="0"/>
              <a:buChar char="•"/>
            </a:pPr>
            <a:r>
              <a:rPr lang="en-US" sz="2800" dirty="0"/>
              <a:t> Question answering</a:t>
            </a:r>
          </a:p>
          <a:p>
            <a:pPr>
              <a:buFont typeface="Arial" panose="020B0604020202020204" pitchFamily="34" charset="0"/>
              <a:buChar char="•"/>
            </a:pPr>
            <a:r>
              <a:rPr lang="en-US" sz="2800" dirty="0"/>
              <a:t> Image captioning</a:t>
            </a:r>
          </a:p>
          <a:p>
            <a:pPr>
              <a:buFont typeface="Arial" panose="020B0604020202020204" pitchFamily="34" charset="0"/>
              <a:buChar char="•"/>
            </a:pPr>
            <a:r>
              <a:rPr lang="en-US" sz="2800" dirty="0"/>
              <a:t> And more. What do those tasks have in common?</a:t>
            </a:r>
          </a:p>
        </p:txBody>
      </p:sp>
    </p:spTree>
    <p:extLst>
      <p:ext uri="{BB962C8B-B14F-4D97-AF65-F5344CB8AC3E}">
        <p14:creationId xmlns:p14="http://schemas.microsoft.com/office/powerpoint/2010/main" val="8389042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a:solidFill>
                  <a:srgbClr val="C00000"/>
                </a:solidFill>
              </a:rPr>
              <a:t>Neural Machine Translation</a:t>
            </a:r>
            <a:endParaRPr lang="en-US" dirty="0"/>
          </a:p>
        </p:txBody>
      </p:sp>
      <p:sp>
        <p:nvSpPr>
          <p:cNvPr id="5" name="Subtitle 4"/>
          <p:cNvSpPr>
            <a:spLocks noGrp="1"/>
          </p:cNvSpPr>
          <p:nvPr>
            <p:ph type="subTitle" idx="1"/>
          </p:nvPr>
        </p:nvSpPr>
        <p:spPr>
          <a:xfrm>
            <a:off x="825038" y="4455620"/>
            <a:ext cx="7543800" cy="2173779"/>
          </a:xfrm>
        </p:spPr>
        <p:txBody>
          <a:bodyPr>
            <a:normAutofit/>
          </a:bodyPr>
          <a:lstStyle/>
          <a:p>
            <a:r>
              <a:rPr lang="en-US" dirty="0"/>
              <a:t>Slides from Graham </a:t>
            </a:r>
            <a:r>
              <a:rPr lang="en-US" dirty="0" err="1"/>
              <a:t>Neubig</a:t>
            </a:r>
            <a:r>
              <a:rPr lang="en-US" dirty="0"/>
              <a:t>, CMU</a:t>
            </a:r>
          </a:p>
          <a:p>
            <a:r>
              <a:rPr lang="en-US" dirty="0">
                <a:hlinkClick r:id="rId2"/>
              </a:rPr>
              <a:t>Neural Machine Translation and</a:t>
            </a:r>
          </a:p>
          <a:p>
            <a:r>
              <a:rPr lang="en-US" dirty="0">
                <a:hlinkClick r:id="rId2"/>
              </a:rPr>
              <a:t>Sequence-to-sequence Models: A Tutorial</a:t>
            </a:r>
            <a:endParaRPr lang="en-US" dirty="0"/>
          </a:p>
        </p:txBody>
      </p:sp>
    </p:spTree>
    <p:extLst>
      <p:ext uri="{BB962C8B-B14F-4D97-AF65-F5344CB8AC3E}">
        <p14:creationId xmlns:p14="http://schemas.microsoft.com/office/powerpoint/2010/main" val="13880663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Machine Translation"/>
          <p:cNvSpPr txBox="1">
            <a:spLocks noGrp="1"/>
          </p:cNvSpPr>
          <p:nvPr>
            <p:ph type="title"/>
          </p:nvPr>
        </p:nvSpPr>
        <p:spPr>
          <a:prstGeom prst="rect">
            <a:avLst/>
          </a:prstGeom>
        </p:spPr>
        <p:txBody>
          <a:bodyPr/>
          <a:lstStyle/>
          <a:p>
            <a:r>
              <a:rPr dirty="0"/>
              <a:t>Machine Translation</a:t>
            </a:r>
          </a:p>
        </p:txBody>
      </p:sp>
      <p:sp>
        <p:nvSpPr>
          <p:cNvPr id="125" name="Translation from one language to another"/>
          <p:cNvSpPr txBox="1">
            <a:spLocks noGrp="1"/>
          </p:cNvSpPr>
          <p:nvPr>
            <p:ph idx="1"/>
          </p:nvPr>
        </p:nvSpPr>
        <p:spPr>
          <a:prstGeom prst="rect">
            <a:avLst/>
          </a:prstGeom>
        </p:spPr>
        <p:txBody>
          <a:bodyPr/>
          <a:lstStyle/>
          <a:p>
            <a:r>
              <a:rPr dirty="0"/>
              <a:t>Translation from one language to another</a:t>
            </a:r>
          </a:p>
        </p:txBody>
      </p:sp>
      <p:sp>
        <p:nvSpPr>
          <p:cNvPr id="126" name="I'm giving a talk at University of Pennsylvania"/>
          <p:cNvSpPr txBox="1"/>
          <p:nvPr/>
        </p:nvSpPr>
        <p:spPr>
          <a:xfrm>
            <a:off x="1387468" y="4421742"/>
            <a:ext cx="5654690" cy="44146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r>
              <a:rPr sz="2400" dirty="0"/>
              <a:t>I'm giving a talk at University of Pennsylvania</a:t>
            </a:r>
          </a:p>
        </p:txBody>
      </p:sp>
      <p:sp>
        <p:nvSpPr>
          <p:cNvPr id="127" name="ペンシルベニア大学で講演をしています。"/>
          <p:cNvSpPr txBox="1"/>
          <p:nvPr/>
        </p:nvSpPr>
        <p:spPr>
          <a:xfrm>
            <a:off x="1387468" y="3228276"/>
            <a:ext cx="5919890" cy="44146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r>
              <a:rPr sz="2400" dirty="0" err="1"/>
              <a:t>ペンシルベニア大学で講演をしています</a:t>
            </a:r>
            <a:r>
              <a:rPr sz="2400" dirty="0"/>
              <a:t>。</a:t>
            </a:r>
          </a:p>
        </p:txBody>
      </p:sp>
      <p:sp>
        <p:nvSpPr>
          <p:cNvPr id="128" name="Line"/>
          <p:cNvSpPr/>
          <p:nvPr/>
        </p:nvSpPr>
        <p:spPr>
          <a:xfrm>
            <a:off x="4214813" y="3817440"/>
            <a:ext cx="0" cy="455415"/>
          </a:xfrm>
          <a:prstGeom prst="line">
            <a:avLst/>
          </a:prstGeom>
          <a:ln w="63500">
            <a:solidFill>
              <a:srgbClr val="000000"/>
            </a:solidFill>
            <a:miter lim="400000"/>
            <a:tailEnd type="triangle"/>
          </a:ln>
        </p:spPr>
        <p:txBody>
          <a:bodyPr lIns="35719" tIns="35719" rIns="35719" bIns="35719" anchor="ctr"/>
          <a:lstStyle/>
          <a:p>
            <a:pPr>
              <a:defRPr sz="2400"/>
            </a:pPr>
            <a:endParaRPr sz="2400"/>
          </a:p>
        </p:txBody>
      </p:sp>
    </p:spTree>
    <p:extLst>
      <p:ext uri="{BB962C8B-B14F-4D97-AF65-F5344CB8AC3E}">
        <p14:creationId xmlns:p14="http://schemas.microsoft.com/office/powerpoint/2010/main" val="32858331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0" name="Review: Recurrent Neural Networks"/>
          <p:cNvSpPr txBox="1">
            <a:spLocks noGrp="1"/>
          </p:cNvSpPr>
          <p:nvPr>
            <p:ph type="title"/>
          </p:nvPr>
        </p:nvSpPr>
        <p:spPr>
          <a:prstGeom prst="rect">
            <a:avLst/>
          </a:prstGeom>
        </p:spPr>
        <p:txBody>
          <a:bodyPr>
            <a:normAutofit/>
          </a:bodyPr>
          <a:lstStyle>
            <a:lvl1pPr defTabSz="490727">
              <a:defRPr sz="6719"/>
            </a:lvl1pPr>
          </a:lstStyle>
          <a:p>
            <a:r>
              <a:rPr dirty="0"/>
              <a:t>Review: Recurrent Neural Networks</a:t>
            </a:r>
          </a:p>
        </p:txBody>
      </p:sp>
      <p:sp>
        <p:nvSpPr>
          <p:cNvPr id="2" name="Text Placeholder 1">
            <a:extLst>
              <a:ext uri="{FF2B5EF4-FFF2-40B4-BE49-F238E27FC236}">
                <a16:creationId xmlns:a16="http://schemas.microsoft.com/office/drawing/2014/main" id="{04E98CAB-3963-F344-A252-59439C07798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6217824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2592E2-B766-C142-87CA-070473B06A3F}"/>
              </a:ext>
            </a:extLst>
          </p:cNvPr>
          <p:cNvSpPr>
            <a:spLocks noGrp="1"/>
          </p:cNvSpPr>
          <p:nvPr>
            <p:ph type="title"/>
          </p:nvPr>
        </p:nvSpPr>
        <p:spPr/>
        <p:txBody>
          <a:bodyPr/>
          <a:lstStyle/>
          <a:p>
            <a:r>
              <a:rPr lang="en-US" dirty="0"/>
              <a:t>Long-distance Dependencies</a:t>
            </a:r>
          </a:p>
        </p:txBody>
      </p:sp>
      <p:sp>
        <p:nvSpPr>
          <p:cNvPr id="3" name="Content Placeholder 2">
            <a:extLst>
              <a:ext uri="{FF2B5EF4-FFF2-40B4-BE49-F238E27FC236}">
                <a16:creationId xmlns:a16="http://schemas.microsoft.com/office/drawing/2014/main" id="{2C11B348-2A56-BA42-9EEA-7B7D9662437E}"/>
              </a:ext>
            </a:extLst>
          </p:cNvPr>
          <p:cNvSpPr>
            <a:spLocks noGrp="1"/>
          </p:cNvSpPr>
          <p:nvPr>
            <p:ph idx="1"/>
          </p:nvPr>
        </p:nvSpPr>
        <p:spPr/>
        <p:txBody>
          <a:bodyPr/>
          <a:lstStyle/>
          <a:p>
            <a:r>
              <a:rPr lang="en-US" dirty="0"/>
              <a:t>Agreement in number, gender, etc.</a:t>
            </a:r>
          </a:p>
          <a:p>
            <a:pPr marL="457200" indent="-457200">
              <a:buFont typeface="+mj-lt"/>
              <a:buAutoNum type="arabicPeriod"/>
            </a:pPr>
            <a:r>
              <a:rPr lang="en-US" b="1" dirty="0">
                <a:latin typeface="Helvetica"/>
                <a:ea typeface="Helvetica"/>
                <a:cs typeface="Helvetica"/>
                <a:sym typeface="Helvetica"/>
              </a:rPr>
              <a:t>He</a:t>
            </a:r>
            <a:r>
              <a:rPr lang="en-US" dirty="0"/>
              <a:t> does not have very much confidence in </a:t>
            </a:r>
            <a:r>
              <a:rPr lang="en-US" b="1" dirty="0">
                <a:latin typeface="Helvetica"/>
                <a:ea typeface="Helvetica"/>
                <a:cs typeface="Helvetica"/>
                <a:sym typeface="Helvetica"/>
              </a:rPr>
              <a:t>himself</a:t>
            </a:r>
            <a:r>
              <a:rPr lang="en-US" dirty="0"/>
              <a:t>.</a:t>
            </a:r>
          </a:p>
          <a:p>
            <a:pPr marL="457200" indent="-457200">
              <a:buFont typeface="+mj-lt"/>
              <a:buAutoNum type="arabicPeriod"/>
            </a:pPr>
            <a:r>
              <a:rPr lang="en-US" b="1" dirty="0">
                <a:latin typeface="Helvetica"/>
                <a:ea typeface="Helvetica"/>
                <a:cs typeface="Helvetica"/>
                <a:sym typeface="Helvetica"/>
              </a:rPr>
              <a:t>She</a:t>
            </a:r>
            <a:r>
              <a:rPr lang="en-US" dirty="0"/>
              <a:t> does not have very much confidence in </a:t>
            </a:r>
            <a:r>
              <a:rPr lang="en-US" b="1" dirty="0">
                <a:latin typeface="Helvetica"/>
                <a:ea typeface="Helvetica"/>
                <a:cs typeface="Helvetica"/>
                <a:sym typeface="Helvetica"/>
              </a:rPr>
              <a:t>herself</a:t>
            </a:r>
            <a:r>
              <a:rPr lang="en-US" dirty="0"/>
              <a:t>.</a:t>
            </a:r>
          </a:p>
          <a:p>
            <a:pPr marL="457200" indent="-457200">
              <a:buFont typeface="+mj-lt"/>
              <a:buAutoNum type="arabicPeriod"/>
            </a:pPr>
            <a:endParaRPr lang="en-US" dirty="0"/>
          </a:p>
          <a:p>
            <a:r>
              <a:rPr lang="en-US" dirty="0" err="1"/>
              <a:t>Selectional</a:t>
            </a:r>
            <a:r>
              <a:rPr lang="en-US" dirty="0"/>
              <a:t> preference:</a:t>
            </a:r>
          </a:p>
          <a:p>
            <a:pPr marL="457200" indent="-457200">
              <a:buFont typeface="+mj-lt"/>
              <a:buAutoNum type="arabicPeriod"/>
            </a:pPr>
            <a:r>
              <a:rPr lang="en-US" dirty="0"/>
              <a:t>The </a:t>
            </a:r>
            <a:r>
              <a:rPr lang="en-US" b="1" dirty="0">
                <a:latin typeface="Helvetica"/>
                <a:ea typeface="Helvetica"/>
                <a:cs typeface="Helvetica"/>
                <a:sym typeface="Helvetica"/>
              </a:rPr>
              <a:t>reign</a:t>
            </a:r>
            <a:r>
              <a:rPr lang="en-US" dirty="0"/>
              <a:t> has lasted as long as the life of the </a:t>
            </a:r>
            <a:r>
              <a:rPr lang="en-US" b="1" dirty="0">
                <a:latin typeface="Helvetica"/>
                <a:ea typeface="Helvetica"/>
                <a:cs typeface="Helvetica"/>
                <a:sym typeface="Helvetica"/>
              </a:rPr>
              <a:t>queen</a:t>
            </a:r>
            <a:r>
              <a:rPr lang="en-US" dirty="0"/>
              <a:t>.</a:t>
            </a:r>
          </a:p>
          <a:p>
            <a:pPr marL="457200" indent="-457200">
              <a:buFont typeface="+mj-lt"/>
              <a:buAutoNum type="arabicPeriod"/>
            </a:pPr>
            <a:r>
              <a:rPr lang="en-US" dirty="0"/>
              <a:t>The </a:t>
            </a:r>
            <a:r>
              <a:rPr lang="en-US" b="1" dirty="0">
                <a:latin typeface="Helvetica"/>
                <a:ea typeface="Helvetica"/>
                <a:cs typeface="Helvetica"/>
                <a:sym typeface="Helvetica"/>
              </a:rPr>
              <a:t>rain</a:t>
            </a:r>
            <a:r>
              <a:rPr lang="en-US" dirty="0"/>
              <a:t> has lasted as long as the life of the </a:t>
            </a:r>
            <a:r>
              <a:rPr lang="en-US" b="1" dirty="0">
                <a:latin typeface="Helvetica"/>
                <a:ea typeface="Helvetica"/>
                <a:cs typeface="Helvetica"/>
                <a:sym typeface="Helvetica"/>
              </a:rPr>
              <a:t>clouds</a:t>
            </a:r>
            <a:r>
              <a:rPr lang="en-US" dirty="0"/>
              <a:t>.</a:t>
            </a:r>
          </a:p>
          <a:p>
            <a:endParaRPr lang="en-US" dirty="0"/>
          </a:p>
          <a:p>
            <a:endParaRPr lang="en-US" dirty="0"/>
          </a:p>
          <a:p>
            <a:pPr marL="457200" indent="-457200">
              <a:buFont typeface="+mj-lt"/>
              <a:buAutoNum type="arabicPeriod"/>
            </a:pPr>
            <a:endParaRPr lang="en-US" dirty="0"/>
          </a:p>
          <a:p>
            <a:endParaRPr lang="en-US" dirty="0"/>
          </a:p>
        </p:txBody>
      </p:sp>
    </p:spTree>
    <p:extLst>
      <p:ext uri="{BB962C8B-B14F-4D97-AF65-F5344CB8AC3E}">
        <p14:creationId xmlns:p14="http://schemas.microsoft.com/office/powerpoint/2010/main" val="248978717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5339B6-683C-A744-A604-29E2AA2C912F}"/>
              </a:ext>
            </a:extLst>
          </p:cNvPr>
          <p:cNvSpPr>
            <a:spLocks noGrp="1"/>
          </p:cNvSpPr>
          <p:nvPr>
            <p:ph type="title"/>
          </p:nvPr>
        </p:nvSpPr>
        <p:spPr/>
        <p:txBody>
          <a:bodyPr/>
          <a:lstStyle/>
          <a:p>
            <a:r>
              <a:rPr lang="en-US" dirty="0"/>
              <a:t>Recurrent Neural Networks</a:t>
            </a:r>
          </a:p>
        </p:txBody>
      </p:sp>
      <p:sp>
        <p:nvSpPr>
          <p:cNvPr id="3" name="Content Placeholder 2">
            <a:extLst>
              <a:ext uri="{FF2B5EF4-FFF2-40B4-BE49-F238E27FC236}">
                <a16:creationId xmlns:a16="http://schemas.microsoft.com/office/drawing/2014/main" id="{DB558382-D648-CD4A-862C-606789927C69}"/>
              </a:ext>
            </a:extLst>
          </p:cNvPr>
          <p:cNvSpPr>
            <a:spLocks noGrp="1"/>
          </p:cNvSpPr>
          <p:nvPr>
            <p:ph idx="1"/>
          </p:nvPr>
        </p:nvSpPr>
        <p:spPr/>
        <p:txBody>
          <a:bodyPr/>
          <a:lstStyle/>
          <a:p>
            <a:r>
              <a:rPr lang="en-US" dirty="0"/>
              <a:t>Tools to “remember” information</a:t>
            </a:r>
          </a:p>
        </p:txBody>
      </p:sp>
      <p:grpSp>
        <p:nvGrpSpPr>
          <p:cNvPr id="4" name="Group">
            <a:extLst>
              <a:ext uri="{FF2B5EF4-FFF2-40B4-BE49-F238E27FC236}">
                <a16:creationId xmlns:a16="http://schemas.microsoft.com/office/drawing/2014/main" id="{DA31E07E-C6A6-9A46-804E-8B0EDD6C9493}"/>
              </a:ext>
            </a:extLst>
          </p:cNvPr>
          <p:cNvGrpSpPr/>
          <p:nvPr/>
        </p:nvGrpSpPr>
        <p:grpSpPr>
          <a:xfrm>
            <a:off x="1318513" y="2562820"/>
            <a:ext cx="2557285" cy="3658801"/>
            <a:chOff x="0" y="0"/>
            <a:chExt cx="3637026" cy="5203626"/>
          </a:xfrm>
        </p:grpSpPr>
        <p:sp>
          <p:nvSpPr>
            <p:cNvPr id="5" name="Feed-forward NN">
              <a:extLst>
                <a:ext uri="{FF2B5EF4-FFF2-40B4-BE49-F238E27FC236}">
                  <a16:creationId xmlns:a16="http://schemas.microsoft.com/office/drawing/2014/main" id="{E33D5315-8E22-334F-B9BD-65DF148BC4A5}"/>
                </a:ext>
              </a:extLst>
            </p:cNvPr>
            <p:cNvSpPr txBox="1"/>
            <p:nvPr/>
          </p:nvSpPr>
          <p:spPr>
            <a:xfrm>
              <a:off x="0" y="0"/>
              <a:ext cx="3637026" cy="6477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numCol="1" anchor="ctr">
              <a:normAutofit/>
            </a:bodyPr>
            <a:lstStyle/>
            <a:p>
              <a:pPr algn="ctr"/>
              <a:r>
                <a:rPr sz="2400" dirty="0"/>
                <a:t>Feed-forward NN</a:t>
              </a:r>
            </a:p>
          </p:txBody>
        </p:sp>
        <p:grpSp>
          <p:nvGrpSpPr>
            <p:cNvPr id="6" name="Group">
              <a:extLst>
                <a:ext uri="{FF2B5EF4-FFF2-40B4-BE49-F238E27FC236}">
                  <a16:creationId xmlns:a16="http://schemas.microsoft.com/office/drawing/2014/main" id="{72404878-3C39-3F49-A89A-5C3D5F74E642}"/>
                </a:ext>
              </a:extLst>
            </p:cNvPr>
            <p:cNvGrpSpPr/>
            <p:nvPr/>
          </p:nvGrpSpPr>
          <p:grpSpPr>
            <a:xfrm>
              <a:off x="1271609" y="2141925"/>
              <a:ext cx="1127926" cy="340159"/>
              <a:chOff x="0" y="0"/>
              <a:chExt cx="1127925" cy="340158"/>
            </a:xfrm>
          </p:grpSpPr>
          <p:sp>
            <p:nvSpPr>
              <p:cNvPr id="20" name="Rectangle">
                <a:extLst>
                  <a:ext uri="{FF2B5EF4-FFF2-40B4-BE49-F238E27FC236}">
                    <a16:creationId xmlns:a16="http://schemas.microsoft.com/office/drawing/2014/main" id="{76509A96-B5B1-B849-91BF-649EB127FB38}"/>
                  </a:ext>
                </a:extLst>
              </p:cNvPr>
              <p:cNvSpPr/>
              <p:nvPr/>
            </p:nvSpPr>
            <p:spPr>
              <a:xfrm>
                <a:off x="8526" y="0"/>
                <a:ext cx="1119400" cy="340159"/>
              </a:xfrm>
              <a:prstGeom prst="rect">
                <a:avLst/>
              </a:prstGeom>
              <a:noFill/>
              <a:ln w="25400" cap="flat">
                <a:solidFill>
                  <a:srgbClr val="85888D"/>
                </a:solidFill>
                <a:prstDash val="solid"/>
                <a:miter lim="400000"/>
              </a:ln>
              <a:effectLst/>
            </p:spPr>
            <p:txBody>
              <a:bodyPr wrap="square" lIns="35719" tIns="35719" rIns="35719" bIns="35719" numCol="1" anchor="ctr">
                <a:noAutofit/>
              </a:bodyPr>
              <a:lstStyle/>
              <a:p>
                <a:pPr algn="ctr">
                  <a:defRPr sz="2400"/>
                </a:pPr>
                <a:endParaRPr sz="1687"/>
              </a:p>
            </p:txBody>
          </p:sp>
          <p:sp>
            <p:nvSpPr>
              <p:cNvPr id="21" name="Circle">
                <a:extLst>
                  <a:ext uri="{FF2B5EF4-FFF2-40B4-BE49-F238E27FC236}">
                    <a16:creationId xmlns:a16="http://schemas.microsoft.com/office/drawing/2014/main" id="{EF0DDF11-4EB5-FC47-AB06-0EDCB026E74B}"/>
                  </a:ext>
                </a:extLst>
              </p:cNvPr>
              <p:cNvSpPr/>
              <p:nvPr/>
            </p:nvSpPr>
            <p:spPr>
              <a:xfrm>
                <a:off x="0" y="9512"/>
                <a:ext cx="278943" cy="278944"/>
              </a:xfrm>
              <a:prstGeom prst="ellipse">
                <a:avLst/>
              </a:prstGeom>
              <a:blipFill rotWithShape="1">
                <a:blip r:embed="rId2"/>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22" name="Circle">
                <a:extLst>
                  <a:ext uri="{FF2B5EF4-FFF2-40B4-BE49-F238E27FC236}">
                    <a16:creationId xmlns:a16="http://schemas.microsoft.com/office/drawing/2014/main" id="{466189FA-9AB0-8844-8D54-D381A280B1BE}"/>
                  </a:ext>
                </a:extLst>
              </p:cNvPr>
              <p:cNvSpPr/>
              <p:nvPr/>
            </p:nvSpPr>
            <p:spPr>
              <a:xfrm>
                <a:off x="279400" y="11480"/>
                <a:ext cx="278943" cy="278944"/>
              </a:xfrm>
              <a:prstGeom prst="ellipse">
                <a:avLst/>
              </a:prstGeom>
              <a:blipFill rotWithShape="1">
                <a:blip r:embed="rId2"/>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23" name="Circle">
                <a:extLst>
                  <a:ext uri="{FF2B5EF4-FFF2-40B4-BE49-F238E27FC236}">
                    <a16:creationId xmlns:a16="http://schemas.microsoft.com/office/drawing/2014/main" id="{FC8F2324-61EF-7345-8C0A-33008741F37A}"/>
                  </a:ext>
                </a:extLst>
              </p:cNvPr>
              <p:cNvSpPr/>
              <p:nvPr/>
            </p:nvSpPr>
            <p:spPr>
              <a:xfrm>
                <a:off x="546100" y="13448"/>
                <a:ext cx="278943" cy="278944"/>
              </a:xfrm>
              <a:prstGeom prst="ellipse">
                <a:avLst/>
              </a:prstGeom>
              <a:blipFill rotWithShape="1">
                <a:blip r:embed="rId2"/>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24" name="Circle">
                <a:extLst>
                  <a:ext uri="{FF2B5EF4-FFF2-40B4-BE49-F238E27FC236}">
                    <a16:creationId xmlns:a16="http://schemas.microsoft.com/office/drawing/2014/main" id="{1B78BAEE-16E0-C24C-B31B-8727DB035F70}"/>
                  </a:ext>
                </a:extLst>
              </p:cNvPr>
              <p:cNvSpPr/>
              <p:nvPr/>
            </p:nvSpPr>
            <p:spPr>
              <a:xfrm>
                <a:off x="825500" y="15416"/>
                <a:ext cx="278943" cy="278944"/>
              </a:xfrm>
              <a:prstGeom prst="ellipse">
                <a:avLst/>
              </a:prstGeom>
              <a:blipFill rotWithShape="1">
                <a:blip r:embed="rId2"/>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lgn="ctr">
                  <a:defRPr sz="2400">
                    <a:solidFill>
                      <a:srgbClr val="FFFFFF"/>
                    </a:solidFill>
                  </a:defRPr>
                </a:pPr>
                <a:endParaRPr sz="1687"/>
              </a:p>
            </p:txBody>
          </p:sp>
        </p:grpSp>
        <p:sp>
          <p:nvSpPr>
            <p:cNvPr id="7" name="Line">
              <a:extLst>
                <a:ext uri="{FF2B5EF4-FFF2-40B4-BE49-F238E27FC236}">
                  <a16:creationId xmlns:a16="http://schemas.microsoft.com/office/drawing/2014/main" id="{165F8B7B-C7D6-2246-B983-861B74151B98}"/>
                </a:ext>
              </a:extLst>
            </p:cNvPr>
            <p:cNvSpPr/>
            <p:nvPr/>
          </p:nvSpPr>
          <p:spPr>
            <a:xfrm>
              <a:off x="1810199" y="1200169"/>
              <a:ext cx="1" cy="970957"/>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sp>
          <p:nvSpPr>
            <p:cNvPr id="8" name="lookup">
              <a:extLst>
                <a:ext uri="{FF2B5EF4-FFF2-40B4-BE49-F238E27FC236}">
                  <a16:creationId xmlns:a16="http://schemas.microsoft.com/office/drawing/2014/main" id="{8C3E36E2-2D26-3447-A326-8F8257E4F7C7}"/>
                </a:ext>
              </a:extLst>
            </p:cNvPr>
            <p:cNvSpPr/>
            <p:nvPr/>
          </p:nvSpPr>
          <p:spPr>
            <a:xfrm>
              <a:off x="1120213" y="1314651"/>
              <a:ext cx="1394025" cy="614418"/>
            </a:xfrm>
            <a:prstGeom prst="roundRect">
              <a:avLst>
                <a:gd name="adj" fmla="val 30612"/>
              </a:avLst>
            </a:prstGeom>
            <a:solidFill>
              <a:srgbClr val="D6D6D6"/>
            </a:solidFill>
            <a:ln w="25400" cap="flat">
              <a:solidFill>
                <a:srgbClr val="85888D"/>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lvl1pPr>
                <a:defRPr sz="2400"/>
              </a:lvl1pPr>
            </a:lstStyle>
            <a:p>
              <a:pPr algn="ctr"/>
              <a:r>
                <a:rPr sz="1687" dirty="0"/>
                <a:t>lookup</a:t>
              </a:r>
            </a:p>
          </p:txBody>
        </p:sp>
        <p:sp>
          <p:nvSpPr>
            <p:cNvPr id="9" name="Line">
              <a:extLst>
                <a:ext uri="{FF2B5EF4-FFF2-40B4-BE49-F238E27FC236}">
                  <a16:creationId xmlns:a16="http://schemas.microsoft.com/office/drawing/2014/main" id="{3C64624D-17F1-EE41-A839-45F600F072A5}"/>
                </a:ext>
              </a:extLst>
            </p:cNvPr>
            <p:cNvSpPr/>
            <p:nvPr/>
          </p:nvSpPr>
          <p:spPr>
            <a:xfrm>
              <a:off x="1810199" y="2482295"/>
              <a:ext cx="1" cy="958831"/>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sp>
          <p:nvSpPr>
            <p:cNvPr id="10" name="transform">
              <a:extLst>
                <a:ext uri="{FF2B5EF4-FFF2-40B4-BE49-F238E27FC236}">
                  <a16:creationId xmlns:a16="http://schemas.microsoft.com/office/drawing/2014/main" id="{FDE6BF74-00B3-7146-B028-D4EEC023AD00}"/>
                </a:ext>
              </a:extLst>
            </p:cNvPr>
            <p:cNvSpPr/>
            <p:nvPr/>
          </p:nvSpPr>
          <p:spPr>
            <a:xfrm>
              <a:off x="1120213" y="2622751"/>
              <a:ext cx="1394025" cy="614418"/>
            </a:xfrm>
            <a:prstGeom prst="roundRect">
              <a:avLst>
                <a:gd name="adj" fmla="val 30612"/>
              </a:avLst>
            </a:prstGeom>
            <a:solidFill>
              <a:srgbClr val="D6D6D6"/>
            </a:solidFill>
            <a:ln w="25400" cap="flat">
              <a:solidFill>
                <a:srgbClr val="85888D"/>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lvl1pPr>
                <a:defRPr sz="2000"/>
              </a:lvl1pPr>
            </a:lstStyle>
            <a:p>
              <a:pPr algn="ctr"/>
              <a:r>
                <a:rPr sz="1406"/>
                <a:t>transform</a:t>
              </a:r>
            </a:p>
          </p:txBody>
        </p:sp>
        <p:grpSp>
          <p:nvGrpSpPr>
            <p:cNvPr id="11" name="Group">
              <a:extLst>
                <a:ext uri="{FF2B5EF4-FFF2-40B4-BE49-F238E27FC236}">
                  <a16:creationId xmlns:a16="http://schemas.microsoft.com/office/drawing/2014/main" id="{C08858C3-C511-264D-8131-BBECEB8948AB}"/>
                </a:ext>
              </a:extLst>
            </p:cNvPr>
            <p:cNvGrpSpPr/>
            <p:nvPr/>
          </p:nvGrpSpPr>
          <p:grpSpPr>
            <a:xfrm>
              <a:off x="1398609" y="3450025"/>
              <a:ext cx="856407" cy="340159"/>
              <a:chOff x="0" y="0"/>
              <a:chExt cx="856406" cy="340158"/>
            </a:xfrm>
          </p:grpSpPr>
          <p:sp>
            <p:nvSpPr>
              <p:cNvPr id="16" name="Rectangle">
                <a:extLst>
                  <a:ext uri="{FF2B5EF4-FFF2-40B4-BE49-F238E27FC236}">
                    <a16:creationId xmlns:a16="http://schemas.microsoft.com/office/drawing/2014/main" id="{E32F1DDD-B34A-B046-8E20-7C704AEA798A}"/>
                  </a:ext>
                </a:extLst>
              </p:cNvPr>
              <p:cNvSpPr/>
              <p:nvPr/>
            </p:nvSpPr>
            <p:spPr>
              <a:xfrm>
                <a:off x="8526" y="0"/>
                <a:ext cx="847881" cy="340159"/>
              </a:xfrm>
              <a:prstGeom prst="rect">
                <a:avLst/>
              </a:prstGeom>
              <a:noFill/>
              <a:ln w="25400" cap="flat">
                <a:solidFill>
                  <a:srgbClr val="85888D"/>
                </a:solidFill>
                <a:prstDash val="solid"/>
                <a:miter lim="400000"/>
              </a:ln>
              <a:effectLst/>
            </p:spPr>
            <p:txBody>
              <a:bodyPr wrap="square" lIns="35719" tIns="35719" rIns="35719" bIns="35719" numCol="1" anchor="ctr">
                <a:noAutofit/>
              </a:bodyPr>
              <a:lstStyle/>
              <a:p>
                <a:pPr algn="ctr">
                  <a:defRPr sz="2400"/>
                </a:pPr>
                <a:endParaRPr sz="1687"/>
              </a:p>
            </p:txBody>
          </p:sp>
          <p:sp>
            <p:nvSpPr>
              <p:cNvPr id="17" name="Circle">
                <a:extLst>
                  <a:ext uri="{FF2B5EF4-FFF2-40B4-BE49-F238E27FC236}">
                    <a16:creationId xmlns:a16="http://schemas.microsoft.com/office/drawing/2014/main" id="{6069FF4A-D60B-6644-91EA-F1C835B6AA38}"/>
                  </a:ext>
                </a:extLst>
              </p:cNvPr>
              <p:cNvSpPr/>
              <p:nvPr/>
            </p:nvSpPr>
            <p:spPr>
              <a:xfrm>
                <a:off x="0" y="9512"/>
                <a:ext cx="278943" cy="278944"/>
              </a:xfrm>
              <a:prstGeom prst="ellipse">
                <a:avLst/>
              </a:prstGeom>
              <a:blipFill rotWithShape="1">
                <a:blip r:embed="rId3"/>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18" name="Circle">
                <a:extLst>
                  <a:ext uri="{FF2B5EF4-FFF2-40B4-BE49-F238E27FC236}">
                    <a16:creationId xmlns:a16="http://schemas.microsoft.com/office/drawing/2014/main" id="{C06358AF-6839-A64B-9C71-36BB93DAD416}"/>
                  </a:ext>
                </a:extLst>
              </p:cNvPr>
              <p:cNvSpPr/>
              <p:nvPr/>
            </p:nvSpPr>
            <p:spPr>
              <a:xfrm>
                <a:off x="279400" y="11480"/>
                <a:ext cx="278943" cy="278944"/>
              </a:xfrm>
              <a:prstGeom prst="ellipse">
                <a:avLst/>
              </a:prstGeom>
              <a:blipFill rotWithShape="1">
                <a:blip r:embed="rId3"/>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19" name="Circle">
                <a:extLst>
                  <a:ext uri="{FF2B5EF4-FFF2-40B4-BE49-F238E27FC236}">
                    <a16:creationId xmlns:a16="http://schemas.microsoft.com/office/drawing/2014/main" id="{1365BBDC-1A35-4F45-91A5-EF9EB6CEA2D5}"/>
                  </a:ext>
                </a:extLst>
              </p:cNvPr>
              <p:cNvSpPr/>
              <p:nvPr/>
            </p:nvSpPr>
            <p:spPr>
              <a:xfrm>
                <a:off x="546100" y="13448"/>
                <a:ext cx="278943" cy="278944"/>
              </a:xfrm>
              <a:prstGeom prst="ellipse">
                <a:avLst/>
              </a:prstGeom>
              <a:blipFill rotWithShape="1">
                <a:blip r:embed="rId3"/>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400">
                    <a:solidFill>
                      <a:srgbClr val="FFFFFF"/>
                    </a:solidFill>
                  </a:defRPr>
                </a:pPr>
                <a:endParaRPr sz="1687"/>
              </a:p>
            </p:txBody>
          </p:sp>
        </p:grpSp>
        <p:sp>
          <p:nvSpPr>
            <p:cNvPr id="12" name="Line">
              <a:extLst>
                <a:ext uri="{FF2B5EF4-FFF2-40B4-BE49-F238E27FC236}">
                  <a16:creationId xmlns:a16="http://schemas.microsoft.com/office/drawing/2014/main" id="{5ED63A0C-B1A6-C040-991A-067383900BE7}"/>
                </a:ext>
              </a:extLst>
            </p:cNvPr>
            <p:cNvSpPr/>
            <p:nvPr/>
          </p:nvSpPr>
          <p:spPr>
            <a:xfrm>
              <a:off x="1810199" y="3803094"/>
              <a:ext cx="1" cy="970958"/>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sp>
          <p:nvSpPr>
            <p:cNvPr id="13" name="predict">
              <a:extLst>
                <a:ext uri="{FF2B5EF4-FFF2-40B4-BE49-F238E27FC236}">
                  <a16:creationId xmlns:a16="http://schemas.microsoft.com/office/drawing/2014/main" id="{FC7B5C57-F145-C949-923F-F8C29CFC71D4}"/>
                </a:ext>
              </a:extLst>
            </p:cNvPr>
            <p:cNvSpPr/>
            <p:nvPr/>
          </p:nvSpPr>
          <p:spPr>
            <a:xfrm>
              <a:off x="1120213" y="3943551"/>
              <a:ext cx="1394025" cy="614418"/>
            </a:xfrm>
            <a:prstGeom prst="roundRect">
              <a:avLst>
                <a:gd name="adj" fmla="val 30612"/>
              </a:avLst>
            </a:prstGeom>
            <a:solidFill>
              <a:srgbClr val="D6D6D6"/>
            </a:solidFill>
            <a:ln w="25400" cap="flat">
              <a:solidFill>
                <a:srgbClr val="85888D"/>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lvl1pPr>
                <a:defRPr sz="2400"/>
              </a:lvl1pPr>
            </a:lstStyle>
            <a:p>
              <a:pPr algn="ctr"/>
              <a:r>
                <a:rPr sz="1687"/>
                <a:t>predict</a:t>
              </a:r>
            </a:p>
          </p:txBody>
        </p:sp>
        <p:sp>
          <p:nvSpPr>
            <p:cNvPr id="14" name="context">
              <a:extLst>
                <a:ext uri="{FF2B5EF4-FFF2-40B4-BE49-F238E27FC236}">
                  <a16:creationId xmlns:a16="http://schemas.microsoft.com/office/drawing/2014/main" id="{0024BC51-722C-B640-984C-B0C592297CB7}"/>
                </a:ext>
              </a:extLst>
            </p:cNvPr>
            <p:cNvSpPr txBox="1"/>
            <p:nvPr/>
          </p:nvSpPr>
          <p:spPr>
            <a:xfrm>
              <a:off x="1276159" y="743993"/>
              <a:ext cx="1034039" cy="47183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numCol="1" anchor="ctr">
              <a:spAutoFit/>
            </a:bodyPr>
            <a:lstStyle>
              <a:lvl1pPr>
                <a:defRPr sz="2400"/>
              </a:lvl1pPr>
            </a:lstStyle>
            <a:p>
              <a:pPr algn="ctr"/>
              <a:r>
                <a:rPr sz="1687"/>
                <a:t>context</a:t>
              </a:r>
            </a:p>
          </p:txBody>
        </p:sp>
        <p:sp>
          <p:nvSpPr>
            <p:cNvPr id="15" name="label">
              <a:extLst>
                <a:ext uri="{FF2B5EF4-FFF2-40B4-BE49-F238E27FC236}">
                  <a16:creationId xmlns:a16="http://schemas.microsoft.com/office/drawing/2014/main" id="{26C445CF-E295-DB4A-9720-E7BF6C373D65}"/>
                </a:ext>
              </a:extLst>
            </p:cNvPr>
            <p:cNvSpPr txBox="1"/>
            <p:nvPr/>
          </p:nvSpPr>
          <p:spPr>
            <a:xfrm>
              <a:off x="1445779" y="4731793"/>
              <a:ext cx="706747" cy="47183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numCol="1" anchor="ctr">
              <a:spAutoFit/>
            </a:bodyPr>
            <a:lstStyle>
              <a:lvl1pPr>
                <a:defRPr sz="2400"/>
              </a:lvl1pPr>
            </a:lstStyle>
            <a:p>
              <a:pPr algn="ctr"/>
              <a:r>
                <a:rPr sz="1687" dirty="0"/>
                <a:t>label</a:t>
              </a:r>
            </a:p>
          </p:txBody>
        </p:sp>
      </p:grpSp>
      <p:grpSp>
        <p:nvGrpSpPr>
          <p:cNvPr id="25" name="Group">
            <a:extLst>
              <a:ext uri="{FF2B5EF4-FFF2-40B4-BE49-F238E27FC236}">
                <a16:creationId xmlns:a16="http://schemas.microsoft.com/office/drawing/2014/main" id="{A86F9390-5E6E-7447-B31C-218DC1AC4E5A}"/>
              </a:ext>
            </a:extLst>
          </p:cNvPr>
          <p:cNvGrpSpPr/>
          <p:nvPr/>
        </p:nvGrpSpPr>
        <p:grpSpPr>
          <a:xfrm>
            <a:off x="5417060" y="2562820"/>
            <a:ext cx="2039721" cy="3658801"/>
            <a:chOff x="0" y="0"/>
            <a:chExt cx="2900935" cy="5203626"/>
          </a:xfrm>
        </p:grpSpPr>
        <p:sp>
          <p:nvSpPr>
            <p:cNvPr id="26" name="Recurrent NN">
              <a:extLst>
                <a:ext uri="{FF2B5EF4-FFF2-40B4-BE49-F238E27FC236}">
                  <a16:creationId xmlns:a16="http://schemas.microsoft.com/office/drawing/2014/main" id="{AF0771F2-ED2F-694D-A670-39F43DB3C7FE}"/>
                </a:ext>
              </a:extLst>
            </p:cNvPr>
            <p:cNvSpPr txBox="1"/>
            <p:nvPr/>
          </p:nvSpPr>
          <p:spPr>
            <a:xfrm>
              <a:off x="0" y="0"/>
              <a:ext cx="2900935" cy="6477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numCol="1" anchor="ctr">
              <a:normAutofit/>
            </a:bodyPr>
            <a:lstStyle/>
            <a:p>
              <a:pPr algn="ctr"/>
              <a:r>
                <a:rPr sz="2400" dirty="0"/>
                <a:t>Recurrent NN</a:t>
              </a:r>
            </a:p>
          </p:txBody>
        </p:sp>
        <p:grpSp>
          <p:nvGrpSpPr>
            <p:cNvPr id="27" name="Group">
              <a:extLst>
                <a:ext uri="{FF2B5EF4-FFF2-40B4-BE49-F238E27FC236}">
                  <a16:creationId xmlns:a16="http://schemas.microsoft.com/office/drawing/2014/main" id="{B4F04C4F-64FA-A741-8788-34ECF089B914}"/>
                </a:ext>
              </a:extLst>
            </p:cNvPr>
            <p:cNvGrpSpPr/>
            <p:nvPr/>
          </p:nvGrpSpPr>
          <p:grpSpPr>
            <a:xfrm>
              <a:off x="903563" y="2141925"/>
              <a:ext cx="1127927" cy="340159"/>
              <a:chOff x="0" y="0"/>
              <a:chExt cx="1127925" cy="340158"/>
            </a:xfrm>
          </p:grpSpPr>
          <p:sp>
            <p:nvSpPr>
              <p:cNvPr id="42" name="Rectangle">
                <a:extLst>
                  <a:ext uri="{FF2B5EF4-FFF2-40B4-BE49-F238E27FC236}">
                    <a16:creationId xmlns:a16="http://schemas.microsoft.com/office/drawing/2014/main" id="{B98731DF-E16D-F54E-B178-A495A5D062D3}"/>
                  </a:ext>
                </a:extLst>
              </p:cNvPr>
              <p:cNvSpPr/>
              <p:nvPr/>
            </p:nvSpPr>
            <p:spPr>
              <a:xfrm>
                <a:off x="8526" y="0"/>
                <a:ext cx="1119400" cy="340159"/>
              </a:xfrm>
              <a:prstGeom prst="rect">
                <a:avLst/>
              </a:prstGeom>
              <a:noFill/>
              <a:ln w="25400" cap="flat">
                <a:solidFill>
                  <a:srgbClr val="85888D"/>
                </a:solidFill>
                <a:prstDash val="solid"/>
                <a:miter lim="400000"/>
              </a:ln>
              <a:effectLst/>
            </p:spPr>
            <p:txBody>
              <a:bodyPr wrap="square" lIns="35719" tIns="35719" rIns="35719" bIns="35719" numCol="1" anchor="ctr">
                <a:noAutofit/>
              </a:bodyPr>
              <a:lstStyle/>
              <a:p>
                <a:pPr algn="ctr">
                  <a:defRPr sz="2400"/>
                </a:pPr>
                <a:endParaRPr sz="1687"/>
              </a:p>
            </p:txBody>
          </p:sp>
          <p:sp>
            <p:nvSpPr>
              <p:cNvPr id="43" name="Circle">
                <a:extLst>
                  <a:ext uri="{FF2B5EF4-FFF2-40B4-BE49-F238E27FC236}">
                    <a16:creationId xmlns:a16="http://schemas.microsoft.com/office/drawing/2014/main" id="{79B421BB-CCB3-C048-A00C-6F347CE7C3C8}"/>
                  </a:ext>
                </a:extLst>
              </p:cNvPr>
              <p:cNvSpPr/>
              <p:nvPr/>
            </p:nvSpPr>
            <p:spPr>
              <a:xfrm>
                <a:off x="0" y="9512"/>
                <a:ext cx="278943" cy="278944"/>
              </a:xfrm>
              <a:prstGeom prst="ellipse">
                <a:avLst/>
              </a:prstGeom>
              <a:blipFill rotWithShape="1">
                <a:blip r:embed="rId2"/>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44" name="Circle">
                <a:extLst>
                  <a:ext uri="{FF2B5EF4-FFF2-40B4-BE49-F238E27FC236}">
                    <a16:creationId xmlns:a16="http://schemas.microsoft.com/office/drawing/2014/main" id="{99208BE6-5699-EF4E-9CF4-4D642FC414F4}"/>
                  </a:ext>
                </a:extLst>
              </p:cNvPr>
              <p:cNvSpPr/>
              <p:nvPr/>
            </p:nvSpPr>
            <p:spPr>
              <a:xfrm>
                <a:off x="279400" y="11480"/>
                <a:ext cx="278943" cy="278944"/>
              </a:xfrm>
              <a:prstGeom prst="ellipse">
                <a:avLst/>
              </a:prstGeom>
              <a:blipFill rotWithShape="1">
                <a:blip r:embed="rId2"/>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45" name="Circle">
                <a:extLst>
                  <a:ext uri="{FF2B5EF4-FFF2-40B4-BE49-F238E27FC236}">
                    <a16:creationId xmlns:a16="http://schemas.microsoft.com/office/drawing/2014/main" id="{D374E7AD-8469-BF4B-8710-1175BAD93D40}"/>
                  </a:ext>
                </a:extLst>
              </p:cNvPr>
              <p:cNvSpPr/>
              <p:nvPr/>
            </p:nvSpPr>
            <p:spPr>
              <a:xfrm>
                <a:off x="546100" y="13448"/>
                <a:ext cx="278943" cy="278944"/>
              </a:xfrm>
              <a:prstGeom prst="ellipse">
                <a:avLst/>
              </a:prstGeom>
              <a:blipFill rotWithShape="1">
                <a:blip r:embed="rId2"/>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46" name="Circle">
                <a:extLst>
                  <a:ext uri="{FF2B5EF4-FFF2-40B4-BE49-F238E27FC236}">
                    <a16:creationId xmlns:a16="http://schemas.microsoft.com/office/drawing/2014/main" id="{8DF2A9D3-C7C2-E942-98EC-09D74FAE60B8}"/>
                  </a:ext>
                </a:extLst>
              </p:cNvPr>
              <p:cNvSpPr/>
              <p:nvPr/>
            </p:nvSpPr>
            <p:spPr>
              <a:xfrm>
                <a:off x="825500" y="15416"/>
                <a:ext cx="278943" cy="278944"/>
              </a:xfrm>
              <a:prstGeom prst="ellipse">
                <a:avLst/>
              </a:prstGeom>
              <a:blipFill rotWithShape="1">
                <a:blip r:embed="rId2"/>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lgn="ctr">
                  <a:defRPr sz="2400">
                    <a:solidFill>
                      <a:srgbClr val="FFFFFF"/>
                    </a:solidFill>
                  </a:defRPr>
                </a:pPr>
                <a:endParaRPr sz="1687"/>
              </a:p>
            </p:txBody>
          </p:sp>
        </p:grpSp>
        <p:sp>
          <p:nvSpPr>
            <p:cNvPr id="28" name="Line">
              <a:extLst>
                <a:ext uri="{FF2B5EF4-FFF2-40B4-BE49-F238E27FC236}">
                  <a16:creationId xmlns:a16="http://schemas.microsoft.com/office/drawing/2014/main" id="{A91996B4-46EE-1C4F-8960-0A2E8442F826}"/>
                </a:ext>
              </a:extLst>
            </p:cNvPr>
            <p:cNvSpPr/>
            <p:nvPr/>
          </p:nvSpPr>
          <p:spPr>
            <a:xfrm flipH="1">
              <a:off x="1442153" y="1200169"/>
              <a:ext cx="1" cy="970957"/>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sp>
          <p:nvSpPr>
            <p:cNvPr id="29" name="lookup">
              <a:extLst>
                <a:ext uri="{FF2B5EF4-FFF2-40B4-BE49-F238E27FC236}">
                  <a16:creationId xmlns:a16="http://schemas.microsoft.com/office/drawing/2014/main" id="{4EBCB5E9-1A4F-5048-9042-7ACE3420C8ED}"/>
                </a:ext>
              </a:extLst>
            </p:cNvPr>
            <p:cNvSpPr/>
            <p:nvPr/>
          </p:nvSpPr>
          <p:spPr>
            <a:xfrm>
              <a:off x="752166" y="1314651"/>
              <a:ext cx="1394025" cy="614418"/>
            </a:xfrm>
            <a:prstGeom prst="roundRect">
              <a:avLst>
                <a:gd name="adj" fmla="val 30612"/>
              </a:avLst>
            </a:prstGeom>
            <a:solidFill>
              <a:srgbClr val="D6D6D6"/>
            </a:solidFill>
            <a:ln w="25400" cap="flat">
              <a:solidFill>
                <a:srgbClr val="85888D"/>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lvl1pPr>
                <a:defRPr sz="2400"/>
              </a:lvl1pPr>
            </a:lstStyle>
            <a:p>
              <a:pPr algn="ctr"/>
              <a:r>
                <a:rPr sz="1687"/>
                <a:t>lookup</a:t>
              </a:r>
            </a:p>
          </p:txBody>
        </p:sp>
        <p:sp>
          <p:nvSpPr>
            <p:cNvPr id="30" name="Line">
              <a:extLst>
                <a:ext uri="{FF2B5EF4-FFF2-40B4-BE49-F238E27FC236}">
                  <a16:creationId xmlns:a16="http://schemas.microsoft.com/office/drawing/2014/main" id="{F7E3B617-13AB-AA43-A6FF-54E5F36814F0}"/>
                </a:ext>
              </a:extLst>
            </p:cNvPr>
            <p:cNvSpPr/>
            <p:nvPr/>
          </p:nvSpPr>
          <p:spPr>
            <a:xfrm flipH="1">
              <a:off x="1442153" y="2482295"/>
              <a:ext cx="1" cy="958831"/>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sp>
          <p:nvSpPr>
            <p:cNvPr id="31" name="transform">
              <a:extLst>
                <a:ext uri="{FF2B5EF4-FFF2-40B4-BE49-F238E27FC236}">
                  <a16:creationId xmlns:a16="http://schemas.microsoft.com/office/drawing/2014/main" id="{035C4064-71BA-A848-B07A-B0C0FE8E1FF4}"/>
                </a:ext>
              </a:extLst>
            </p:cNvPr>
            <p:cNvSpPr/>
            <p:nvPr/>
          </p:nvSpPr>
          <p:spPr>
            <a:xfrm>
              <a:off x="752166" y="2622751"/>
              <a:ext cx="1394025" cy="614418"/>
            </a:xfrm>
            <a:prstGeom prst="roundRect">
              <a:avLst>
                <a:gd name="adj" fmla="val 30612"/>
              </a:avLst>
            </a:prstGeom>
            <a:solidFill>
              <a:srgbClr val="D6D6D6"/>
            </a:solidFill>
            <a:ln w="25400" cap="flat">
              <a:solidFill>
                <a:srgbClr val="85888D"/>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lvl1pPr>
                <a:defRPr sz="2000"/>
              </a:lvl1pPr>
            </a:lstStyle>
            <a:p>
              <a:pPr algn="ctr"/>
              <a:r>
                <a:rPr sz="1406"/>
                <a:t>transform</a:t>
              </a:r>
            </a:p>
          </p:txBody>
        </p:sp>
        <p:grpSp>
          <p:nvGrpSpPr>
            <p:cNvPr id="32" name="Group">
              <a:extLst>
                <a:ext uri="{FF2B5EF4-FFF2-40B4-BE49-F238E27FC236}">
                  <a16:creationId xmlns:a16="http://schemas.microsoft.com/office/drawing/2014/main" id="{EF252AE1-BCB6-1A4C-B36A-287F0B8FE3E9}"/>
                </a:ext>
              </a:extLst>
            </p:cNvPr>
            <p:cNvGrpSpPr/>
            <p:nvPr/>
          </p:nvGrpSpPr>
          <p:grpSpPr>
            <a:xfrm>
              <a:off x="1030563" y="3450025"/>
              <a:ext cx="856407" cy="340159"/>
              <a:chOff x="0" y="0"/>
              <a:chExt cx="856406" cy="340158"/>
            </a:xfrm>
          </p:grpSpPr>
          <p:sp>
            <p:nvSpPr>
              <p:cNvPr id="38" name="Rectangle">
                <a:extLst>
                  <a:ext uri="{FF2B5EF4-FFF2-40B4-BE49-F238E27FC236}">
                    <a16:creationId xmlns:a16="http://schemas.microsoft.com/office/drawing/2014/main" id="{0A240645-AA18-3748-8AD5-A824B707DB1F}"/>
                  </a:ext>
                </a:extLst>
              </p:cNvPr>
              <p:cNvSpPr/>
              <p:nvPr/>
            </p:nvSpPr>
            <p:spPr>
              <a:xfrm>
                <a:off x="8526" y="0"/>
                <a:ext cx="847881" cy="340159"/>
              </a:xfrm>
              <a:prstGeom prst="rect">
                <a:avLst/>
              </a:prstGeom>
              <a:noFill/>
              <a:ln w="25400" cap="flat">
                <a:solidFill>
                  <a:srgbClr val="85888D"/>
                </a:solidFill>
                <a:prstDash val="solid"/>
                <a:miter lim="400000"/>
              </a:ln>
              <a:effectLst/>
            </p:spPr>
            <p:txBody>
              <a:bodyPr wrap="square" lIns="35719" tIns="35719" rIns="35719" bIns="35719" numCol="1" anchor="ctr">
                <a:noAutofit/>
              </a:bodyPr>
              <a:lstStyle/>
              <a:p>
                <a:pPr algn="ctr">
                  <a:defRPr sz="2400"/>
                </a:pPr>
                <a:endParaRPr sz="1687"/>
              </a:p>
            </p:txBody>
          </p:sp>
          <p:sp>
            <p:nvSpPr>
              <p:cNvPr id="39" name="Circle">
                <a:extLst>
                  <a:ext uri="{FF2B5EF4-FFF2-40B4-BE49-F238E27FC236}">
                    <a16:creationId xmlns:a16="http://schemas.microsoft.com/office/drawing/2014/main" id="{E9CABD9C-44A4-0046-A783-35A82C13E53F}"/>
                  </a:ext>
                </a:extLst>
              </p:cNvPr>
              <p:cNvSpPr/>
              <p:nvPr/>
            </p:nvSpPr>
            <p:spPr>
              <a:xfrm>
                <a:off x="0" y="9512"/>
                <a:ext cx="278943" cy="278944"/>
              </a:xfrm>
              <a:prstGeom prst="ellipse">
                <a:avLst/>
              </a:prstGeom>
              <a:blipFill rotWithShape="1">
                <a:blip r:embed="rId3"/>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40" name="Circle">
                <a:extLst>
                  <a:ext uri="{FF2B5EF4-FFF2-40B4-BE49-F238E27FC236}">
                    <a16:creationId xmlns:a16="http://schemas.microsoft.com/office/drawing/2014/main" id="{B2D2782E-8753-B643-8A83-C7CC310039F0}"/>
                  </a:ext>
                </a:extLst>
              </p:cNvPr>
              <p:cNvSpPr/>
              <p:nvPr/>
            </p:nvSpPr>
            <p:spPr>
              <a:xfrm>
                <a:off x="279400" y="11480"/>
                <a:ext cx="278943" cy="278944"/>
              </a:xfrm>
              <a:prstGeom prst="ellipse">
                <a:avLst/>
              </a:prstGeom>
              <a:blipFill rotWithShape="1">
                <a:blip r:embed="rId3"/>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41" name="Circle">
                <a:extLst>
                  <a:ext uri="{FF2B5EF4-FFF2-40B4-BE49-F238E27FC236}">
                    <a16:creationId xmlns:a16="http://schemas.microsoft.com/office/drawing/2014/main" id="{721505E2-58B9-8248-A31F-2795F88836E7}"/>
                  </a:ext>
                </a:extLst>
              </p:cNvPr>
              <p:cNvSpPr/>
              <p:nvPr/>
            </p:nvSpPr>
            <p:spPr>
              <a:xfrm>
                <a:off x="546100" y="13448"/>
                <a:ext cx="278943" cy="278944"/>
              </a:xfrm>
              <a:prstGeom prst="ellipse">
                <a:avLst/>
              </a:prstGeom>
              <a:blipFill rotWithShape="1">
                <a:blip r:embed="rId3"/>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400">
                    <a:solidFill>
                      <a:srgbClr val="FFFFFF"/>
                    </a:solidFill>
                  </a:defRPr>
                </a:pPr>
                <a:endParaRPr sz="1687"/>
              </a:p>
            </p:txBody>
          </p:sp>
        </p:grpSp>
        <p:sp>
          <p:nvSpPr>
            <p:cNvPr id="33" name="Line">
              <a:extLst>
                <a:ext uri="{FF2B5EF4-FFF2-40B4-BE49-F238E27FC236}">
                  <a16:creationId xmlns:a16="http://schemas.microsoft.com/office/drawing/2014/main" id="{451A4C11-AFAD-3943-A443-E1B170422134}"/>
                </a:ext>
              </a:extLst>
            </p:cNvPr>
            <p:cNvSpPr/>
            <p:nvPr/>
          </p:nvSpPr>
          <p:spPr>
            <a:xfrm flipH="1">
              <a:off x="1442153" y="3803094"/>
              <a:ext cx="1" cy="970958"/>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sp>
          <p:nvSpPr>
            <p:cNvPr id="34" name="predict">
              <a:extLst>
                <a:ext uri="{FF2B5EF4-FFF2-40B4-BE49-F238E27FC236}">
                  <a16:creationId xmlns:a16="http://schemas.microsoft.com/office/drawing/2014/main" id="{DC5FC404-F6F8-2A4B-8ADF-D4FF5F8CAA2D}"/>
                </a:ext>
              </a:extLst>
            </p:cNvPr>
            <p:cNvSpPr/>
            <p:nvPr/>
          </p:nvSpPr>
          <p:spPr>
            <a:xfrm>
              <a:off x="752166" y="3943551"/>
              <a:ext cx="1394025" cy="614418"/>
            </a:xfrm>
            <a:prstGeom prst="roundRect">
              <a:avLst>
                <a:gd name="adj" fmla="val 30612"/>
              </a:avLst>
            </a:prstGeom>
            <a:solidFill>
              <a:srgbClr val="D6D6D6"/>
            </a:solidFill>
            <a:ln w="25400" cap="flat">
              <a:solidFill>
                <a:srgbClr val="85888D"/>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lvl1pPr>
                <a:defRPr sz="2400"/>
              </a:lvl1pPr>
            </a:lstStyle>
            <a:p>
              <a:pPr algn="ctr"/>
              <a:r>
                <a:rPr sz="1687"/>
                <a:t>predict</a:t>
              </a:r>
            </a:p>
          </p:txBody>
        </p:sp>
        <p:sp>
          <p:nvSpPr>
            <p:cNvPr id="35" name="context">
              <a:extLst>
                <a:ext uri="{FF2B5EF4-FFF2-40B4-BE49-F238E27FC236}">
                  <a16:creationId xmlns:a16="http://schemas.microsoft.com/office/drawing/2014/main" id="{BBDF903E-90FA-D348-AB9F-5607874CC80D}"/>
                </a:ext>
              </a:extLst>
            </p:cNvPr>
            <p:cNvSpPr txBox="1"/>
            <p:nvPr/>
          </p:nvSpPr>
          <p:spPr>
            <a:xfrm>
              <a:off x="908113" y="743993"/>
              <a:ext cx="1034039" cy="47183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numCol="1" anchor="ctr">
              <a:spAutoFit/>
            </a:bodyPr>
            <a:lstStyle>
              <a:lvl1pPr>
                <a:defRPr sz="2400"/>
              </a:lvl1pPr>
            </a:lstStyle>
            <a:p>
              <a:pPr algn="ctr"/>
              <a:r>
                <a:rPr sz="1687"/>
                <a:t>context</a:t>
              </a:r>
            </a:p>
          </p:txBody>
        </p:sp>
        <p:sp>
          <p:nvSpPr>
            <p:cNvPr id="36" name="label">
              <a:extLst>
                <a:ext uri="{FF2B5EF4-FFF2-40B4-BE49-F238E27FC236}">
                  <a16:creationId xmlns:a16="http://schemas.microsoft.com/office/drawing/2014/main" id="{2CB0EAF5-0409-4242-AC1B-3022D384F0D7}"/>
                </a:ext>
              </a:extLst>
            </p:cNvPr>
            <p:cNvSpPr txBox="1"/>
            <p:nvPr/>
          </p:nvSpPr>
          <p:spPr>
            <a:xfrm>
              <a:off x="1077735" y="4731793"/>
              <a:ext cx="706747" cy="47183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numCol="1" anchor="ctr">
              <a:spAutoFit/>
            </a:bodyPr>
            <a:lstStyle>
              <a:lvl1pPr>
                <a:defRPr sz="2400"/>
              </a:lvl1pPr>
            </a:lstStyle>
            <a:p>
              <a:pPr algn="ctr"/>
              <a:r>
                <a:rPr sz="1687"/>
                <a:t>label</a:t>
              </a:r>
            </a:p>
          </p:txBody>
        </p:sp>
        <p:sp>
          <p:nvSpPr>
            <p:cNvPr id="37" name="Line">
              <a:extLst>
                <a:ext uri="{FF2B5EF4-FFF2-40B4-BE49-F238E27FC236}">
                  <a16:creationId xmlns:a16="http://schemas.microsoft.com/office/drawing/2014/main" id="{B382451C-5465-F940-A06B-04B9BACCDA78}"/>
                </a:ext>
              </a:extLst>
            </p:cNvPr>
            <p:cNvSpPr/>
            <p:nvPr/>
          </p:nvSpPr>
          <p:spPr>
            <a:xfrm rot="17423785">
              <a:off x="1818053" y="3191839"/>
              <a:ext cx="686650" cy="303789"/>
            </a:xfrm>
            <a:custGeom>
              <a:avLst/>
              <a:gdLst/>
              <a:ahLst/>
              <a:cxnLst>
                <a:cxn ang="0">
                  <a:pos x="wd2" y="hd2"/>
                </a:cxn>
                <a:cxn ang="5400000">
                  <a:pos x="wd2" y="hd2"/>
                </a:cxn>
                <a:cxn ang="10800000">
                  <a:pos x="wd2" y="hd2"/>
                </a:cxn>
                <a:cxn ang="16200000">
                  <a:pos x="wd2" y="hd2"/>
                </a:cxn>
              </a:cxnLst>
              <a:rect l="0" t="0" r="r" b="b"/>
              <a:pathLst>
                <a:path w="21600" h="20345" extrusionOk="0">
                  <a:moveTo>
                    <a:pt x="0" y="0"/>
                  </a:moveTo>
                  <a:cubicBezTo>
                    <a:pt x="551" y="10632"/>
                    <a:pt x="4493" y="19027"/>
                    <a:pt x="9487" y="20202"/>
                  </a:cubicBezTo>
                  <a:cubicBezTo>
                    <a:pt x="15433" y="21600"/>
                    <a:pt x="20814" y="12626"/>
                    <a:pt x="21600" y="0"/>
                  </a:cubicBezTo>
                </a:path>
              </a:pathLst>
            </a:custGeom>
            <a:noFill/>
            <a:ln w="508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grpSp>
    </p:spTree>
    <p:extLst>
      <p:ext uri="{BB962C8B-B14F-4D97-AF65-F5344CB8AC3E}">
        <p14:creationId xmlns:p14="http://schemas.microsoft.com/office/powerpoint/2010/main" val="3824390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advAuto="0"/>
      <p:bldP spid="25" grpId="0" animBg="1" advAuto="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 name="Unrolling in Time"/>
          <p:cNvSpPr txBox="1">
            <a:spLocks noGrp="1"/>
          </p:cNvSpPr>
          <p:nvPr>
            <p:ph type="title"/>
          </p:nvPr>
        </p:nvSpPr>
        <p:spPr>
          <a:prstGeom prst="rect">
            <a:avLst/>
          </a:prstGeom>
        </p:spPr>
        <p:txBody>
          <a:bodyPr/>
          <a:lstStyle/>
          <a:p>
            <a:r>
              <a:t>Unrolling in Time</a:t>
            </a:r>
          </a:p>
        </p:txBody>
      </p:sp>
      <p:sp>
        <p:nvSpPr>
          <p:cNvPr id="185" name="What does processing a sequence look like?"/>
          <p:cNvSpPr txBox="1">
            <a:spLocks noGrp="1"/>
          </p:cNvSpPr>
          <p:nvPr>
            <p:ph type="body" sz="quarter" idx="1"/>
          </p:nvPr>
        </p:nvSpPr>
        <p:spPr>
          <a:xfrm>
            <a:off x="669727" y="1830586"/>
            <a:ext cx="7804547" cy="524865"/>
          </a:xfrm>
          <a:prstGeom prst="rect">
            <a:avLst/>
          </a:prstGeom>
        </p:spPr>
        <p:txBody>
          <a:bodyPr/>
          <a:lstStyle/>
          <a:p>
            <a:r>
              <a:t>What does processing a sequence look like?</a:t>
            </a:r>
          </a:p>
        </p:txBody>
      </p:sp>
      <p:grpSp>
        <p:nvGrpSpPr>
          <p:cNvPr id="2" name="Group 1">
            <a:extLst>
              <a:ext uri="{FF2B5EF4-FFF2-40B4-BE49-F238E27FC236}">
                <a16:creationId xmlns:a16="http://schemas.microsoft.com/office/drawing/2014/main" id="{16A60879-6ED1-CD42-9D79-B1196177BE13}"/>
              </a:ext>
            </a:extLst>
          </p:cNvPr>
          <p:cNvGrpSpPr/>
          <p:nvPr/>
        </p:nvGrpSpPr>
        <p:grpSpPr>
          <a:xfrm>
            <a:off x="831294" y="2618386"/>
            <a:ext cx="6969918" cy="2620969"/>
            <a:chOff x="1182285" y="3723927"/>
            <a:chExt cx="9912772" cy="3727600"/>
          </a:xfrm>
        </p:grpSpPr>
        <p:sp>
          <p:nvSpPr>
            <p:cNvPr id="186" name="I"/>
            <p:cNvSpPr txBox="1"/>
            <p:nvPr/>
          </p:nvSpPr>
          <p:spPr>
            <a:xfrm>
              <a:off x="3374690" y="3723927"/>
              <a:ext cx="202906" cy="58409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pPr algn="ctr"/>
              <a:r>
                <a:rPr sz="2200" dirty="0"/>
                <a:t>I</a:t>
              </a:r>
            </a:p>
          </p:txBody>
        </p:sp>
        <p:sp>
          <p:nvSpPr>
            <p:cNvPr id="187" name="hate"/>
            <p:cNvSpPr txBox="1"/>
            <p:nvPr/>
          </p:nvSpPr>
          <p:spPr>
            <a:xfrm>
              <a:off x="5152386" y="3723927"/>
              <a:ext cx="830953" cy="58409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pPr algn="ctr"/>
              <a:r>
                <a:rPr sz="2200"/>
                <a:t>hate</a:t>
              </a:r>
            </a:p>
          </p:txBody>
        </p:sp>
        <p:sp>
          <p:nvSpPr>
            <p:cNvPr id="188" name="this"/>
            <p:cNvSpPr txBox="1"/>
            <p:nvPr/>
          </p:nvSpPr>
          <p:spPr>
            <a:xfrm>
              <a:off x="7527539" y="3723927"/>
              <a:ext cx="695347" cy="58409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pPr algn="ctr"/>
              <a:r>
                <a:rPr sz="2200"/>
                <a:t>this</a:t>
              </a:r>
            </a:p>
          </p:txBody>
        </p:sp>
        <p:sp>
          <p:nvSpPr>
            <p:cNvPr id="189" name="movie"/>
            <p:cNvSpPr txBox="1"/>
            <p:nvPr/>
          </p:nvSpPr>
          <p:spPr>
            <a:xfrm>
              <a:off x="9559565" y="3723927"/>
              <a:ext cx="1106264" cy="58409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pPr algn="ctr"/>
              <a:r>
                <a:rPr sz="2200"/>
                <a:t>movie</a:t>
              </a:r>
            </a:p>
          </p:txBody>
        </p:sp>
        <p:grpSp>
          <p:nvGrpSpPr>
            <p:cNvPr id="194" name="Group"/>
            <p:cNvGrpSpPr/>
            <p:nvPr/>
          </p:nvGrpSpPr>
          <p:grpSpPr>
            <a:xfrm>
              <a:off x="1182285" y="5170428"/>
              <a:ext cx="282338" cy="891051"/>
              <a:chOff x="0" y="0"/>
              <a:chExt cx="282336" cy="891050"/>
            </a:xfrm>
          </p:grpSpPr>
          <p:sp>
            <p:nvSpPr>
              <p:cNvPr id="190" name="Rectangle"/>
              <p:cNvSpPr/>
              <p:nvPr/>
            </p:nvSpPr>
            <p:spPr>
              <a:xfrm>
                <a:off x="8630" y="0"/>
                <a:ext cx="265077" cy="891051"/>
              </a:xfrm>
              <a:prstGeom prst="rect">
                <a:avLst/>
              </a:prstGeom>
              <a:noFill/>
              <a:ln w="25400" cap="flat">
                <a:solidFill>
                  <a:srgbClr val="85888D"/>
                </a:solidFill>
                <a:prstDash val="solid"/>
                <a:miter lim="400000"/>
              </a:ln>
              <a:effectLst/>
            </p:spPr>
            <p:txBody>
              <a:bodyPr wrap="square" lIns="35719" tIns="35719" rIns="35719" bIns="35719" numCol="1" anchor="ctr">
                <a:noAutofit/>
              </a:bodyPr>
              <a:lstStyle/>
              <a:p>
                <a:pPr algn="ctr">
                  <a:defRPr sz="2400"/>
                </a:pPr>
                <a:endParaRPr sz="1687"/>
              </a:p>
            </p:txBody>
          </p:sp>
          <p:sp>
            <p:nvSpPr>
              <p:cNvPr id="191" name="Circle"/>
              <p:cNvSpPr/>
              <p:nvPr/>
            </p:nvSpPr>
            <p:spPr>
              <a:xfrm>
                <a:off x="0" y="9628"/>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192" name="Circle"/>
              <p:cNvSpPr/>
              <p:nvPr/>
            </p:nvSpPr>
            <p:spPr>
              <a:xfrm>
                <a:off x="0" y="294420"/>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193" name="Circle"/>
              <p:cNvSpPr/>
              <p:nvPr/>
            </p:nvSpPr>
            <p:spPr>
              <a:xfrm>
                <a:off x="0" y="579211"/>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400">
                    <a:solidFill>
                      <a:srgbClr val="FFFFFF"/>
                    </a:solidFill>
                  </a:defRPr>
                </a:pPr>
                <a:endParaRPr sz="1687"/>
              </a:p>
            </p:txBody>
          </p:sp>
        </p:grpSp>
        <p:grpSp>
          <p:nvGrpSpPr>
            <p:cNvPr id="203" name="Group"/>
            <p:cNvGrpSpPr/>
            <p:nvPr/>
          </p:nvGrpSpPr>
          <p:grpSpPr>
            <a:xfrm>
              <a:off x="1503763" y="4980708"/>
              <a:ext cx="2246860" cy="1080771"/>
              <a:chOff x="0" y="0"/>
              <a:chExt cx="2246858" cy="1080770"/>
            </a:xfrm>
          </p:grpSpPr>
          <p:sp>
            <p:nvSpPr>
              <p:cNvPr id="195" name="Line"/>
              <p:cNvSpPr/>
              <p:nvPr/>
            </p:nvSpPr>
            <p:spPr>
              <a:xfrm flipH="1">
                <a:off x="973354" y="0"/>
                <a:ext cx="882294" cy="427147"/>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sp>
            <p:nvSpPr>
              <p:cNvPr id="196" name="Line"/>
              <p:cNvSpPr/>
              <p:nvPr/>
            </p:nvSpPr>
            <p:spPr>
              <a:xfrm>
                <a:off x="0" y="634506"/>
                <a:ext cx="1910948" cy="1"/>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sp>
            <p:nvSpPr>
              <p:cNvPr id="197" name="RNN"/>
              <p:cNvSpPr/>
              <p:nvPr/>
            </p:nvSpPr>
            <p:spPr>
              <a:xfrm>
                <a:off x="410386" y="288519"/>
                <a:ext cx="1090176" cy="622301"/>
              </a:xfrm>
              <a:prstGeom prst="roundRect">
                <a:avLst>
                  <a:gd name="adj" fmla="val 30612"/>
                </a:avLst>
              </a:prstGeom>
              <a:solidFill>
                <a:srgbClr val="D6D6D6"/>
              </a:solidFill>
              <a:ln w="25400" cap="flat">
                <a:solidFill>
                  <a:srgbClr val="85888D"/>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lvl1pPr>
                  <a:defRPr sz="2400"/>
                </a:lvl1pPr>
              </a:lstStyle>
              <a:p>
                <a:pPr algn="ctr"/>
                <a:r>
                  <a:rPr sz="1687"/>
                  <a:t>RNN</a:t>
                </a:r>
              </a:p>
            </p:txBody>
          </p:sp>
          <p:grpSp>
            <p:nvGrpSpPr>
              <p:cNvPr id="202" name="Group"/>
              <p:cNvGrpSpPr/>
              <p:nvPr/>
            </p:nvGrpSpPr>
            <p:grpSpPr>
              <a:xfrm>
                <a:off x="1964521" y="189720"/>
                <a:ext cx="282338" cy="891051"/>
                <a:chOff x="0" y="0"/>
                <a:chExt cx="282336" cy="891050"/>
              </a:xfrm>
            </p:grpSpPr>
            <p:sp>
              <p:nvSpPr>
                <p:cNvPr id="198" name="Rectangle"/>
                <p:cNvSpPr/>
                <p:nvPr/>
              </p:nvSpPr>
              <p:spPr>
                <a:xfrm>
                  <a:off x="8630" y="0"/>
                  <a:ext cx="265077" cy="891051"/>
                </a:xfrm>
                <a:prstGeom prst="rect">
                  <a:avLst/>
                </a:prstGeom>
                <a:noFill/>
                <a:ln w="25400" cap="flat">
                  <a:solidFill>
                    <a:srgbClr val="85888D"/>
                  </a:solidFill>
                  <a:prstDash val="solid"/>
                  <a:miter lim="400000"/>
                </a:ln>
                <a:effectLst/>
              </p:spPr>
              <p:txBody>
                <a:bodyPr wrap="square" lIns="35719" tIns="35719" rIns="35719" bIns="35719" numCol="1" anchor="ctr">
                  <a:noAutofit/>
                </a:bodyPr>
                <a:lstStyle/>
                <a:p>
                  <a:pPr algn="ctr">
                    <a:defRPr sz="2400"/>
                  </a:pPr>
                  <a:endParaRPr sz="1687"/>
                </a:p>
              </p:txBody>
            </p:sp>
            <p:sp>
              <p:nvSpPr>
                <p:cNvPr id="199" name="Circle"/>
                <p:cNvSpPr/>
                <p:nvPr/>
              </p:nvSpPr>
              <p:spPr>
                <a:xfrm>
                  <a:off x="0" y="9628"/>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200" name="Circle"/>
                <p:cNvSpPr/>
                <p:nvPr/>
              </p:nvSpPr>
              <p:spPr>
                <a:xfrm>
                  <a:off x="0" y="294420"/>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201" name="Circle"/>
                <p:cNvSpPr/>
                <p:nvPr/>
              </p:nvSpPr>
              <p:spPr>
                <a:xfrm>
                  <a:off x="0" y="579211"/>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400">
                      <a:solidFill>
                        <a:srgbClr val="FFFFFF"/>
                      </a:solidFill>
                    </a:defRPr>
                  </a:pPr>
                  <a:endParaRPr sz="1687"/>
                </a:p>
              </p:txBody>
            </p:sp>
          </p:grpSp>
        </p:grpSp>
        <p:grpSp>
          <p:nvGrpSpPr>
            <p:cNvPr id="212" name="Group"/>
            <p:cNvGrpSpPr/>
            <p:nvPr/>
          </p:nvGrpSpPr>
          <p:grpSpPr>
            <a:xfrm>
              <a:off x="3713563" y="4979738"/>
              <a:ext cx="2246860" cy="1081741"/>
              <a:chOff x="0" y="0"/>
              <a:chExt cx="2246858" cy="1081740"/>
            </a:xfrm>
          </p:grpSpPr>
          <p:sp>
            <p:nvSpPr>
              <p:cNvPr id="204" name="Line"/>
              <p:cNvSpPr/>
              <p:nvPr/>
            </p:nvSpPr>
            <p:spPr>
              <a:xfrm flipH="1">
                <a:off x="973354" y="-1"/>
                <a:ext cx="933088" cy="428117"/>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sp>
            <p:nvSpPr>
              <p:cNvPr id="205" name="Line"/>
              <p:cNvSpPr/>
              <p:nvPr/>
            </p:nvSpPr>
            <p:spPr>
              <a:xfrm>
                <a:off x="0" y="635475"/>
                <a:ext cx="1910948" cy="1"/>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sp>
            <p:nvSpPr>
              <p:cNvPr id="206" name="RNN"/>
              <p:cNvSpPr/>
              <p:nvPr/>
            </p:nvSpPr>
            <p:spPr>
              <a:xfrm>
                <a:off x="410386" y="289489"/>
                <a:ext cx="1090176" cy="622301"/>
              </a:xfrm>
              <a:prstGeom prst="roundRect">
                <a:avLst>
                  <a:gd name="adj" fmla="val 30612"/>
                </a:avLst>
              </a:prstGeom>
              <a:solidFill>
                <a:srgbClr val="D6D6D6"/>
              </a:solidFill>
              <a:ln w="25400" cap="flat">
                <a:solidFill>
                  <a:srgbClr val="85888D"/>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lvl1pPr>
                  <a:defRPr sz="2400"/>
                </a:lvl1pPr>
              </a:lstStyle>
              <a:p>
                <a:pPr algn="ctr"/>
                <a:r>
                  <a:rPr sz="1687"/>
                  <a:t>RNN</a:t>
                </a:r>
              </a:p>
            </p:txBody>
          </p:sp>
          <p:grpSp>
            <p:nvGrpSpPr>
              <p:cNvPr id="211" name="Group"/>
              <p:cNvGrpSpPr/>
              <p:nvPr/>
            </p:nvGrpSpPr>
            <p:grpSpPr>
              <a:xfrm>
                <a:off x="1964521" y="190690"/>
                <a:ext cx="282338" cy="891051"/>
                <a:chOff x="0" y="0"/>
                <a:chExt cx="282336" cy="891050"/>
              </a:xfrm>
            </p:grpSpPr>
            <p:sp>
              <p:nvSpPr>
                <p:cNvPr id="207" name="Rectangle"/>
                <p:cNvSpPr/>
                <p:nvPr/>
              </p:nvSpPr>
              <p:spPr>
                <a:xfrm>
                  <a:off x="8630" y="0"/>
                  <a:ext cx="265077" cy="891051"/>
                </a:xfrm>
                <a:prstGeom prst="rect">
                  <a:avLst/>
                </a:prstGeom>
                <a:noFill/>
                <a:ln w="25400" cap="flat">
                  <a:solidFill>
                    <a:srgbClr val="85888D"/>
                  </a:solidFill>
                  <a:prstDash val="solid"/>
                  <a:miter lim="400000"/>
                </a:ln>
                <a:effectLst/>
              </p:spPr>
              <p:txBody>
                <a:bodyPr wrap="square" lIns="35719" tIns="35719" rIns="35719" bIns="35719" numCol="1" anchor="ctr">
                  <a:noAutofit/>
                </a:bodyPr>
                <a:lstStyle/>
                <a:p>
                  <a:pPr algn="ctr">
                    <a:defRPr sz="2400"/>
                  </a:pPr>
                  <a:endParaRPr sz="1687"/>
                </a:p>
              </p:txBody>
            </p:sp>
            <p:sp>
              <p:nvSpPr>
                <p:cNvPr id="208" name="Circle"/>
                <p:cNvSpPr/>
                <p:nvPr/>
              </p:nvSpPr>
              <p:spPr>
                <a:xfrm>
                  <a:off x="0" y="9628"/>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209" name="Circle"/>
                <p:cNvSpPr/>
                <p:nvPr/>
              </p:nvSpPr>
              <p:spPr>
                <a:xfrm>
                  <a:off x="0" y="294420"/>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210" name="Circle"/>
                <p:cNvSpPr/>
                <p:nvPr/>
              </p:nvSpPr>
              <p:spPr>
                <a:xfrm>
                  <a:off x="0" y="579211"/>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400">
                      <a:solidFill>
                        <a:srgbClr val="FFFFFF"/>
                      </a:solidFill>
                    </a:defRPr>
                  </a:pPr>
                  <a:endParaRPr sz="1687"/>
                </a:p>
              </p:txBody>
            </p:sp>
          </p:grpSp>
        </p:grpSp>
        <p:grpSp>
          <p:nvGrpSpPr>
            <p:cNvPr id="221" name="Group"/>
            <p:cNvGrpSpPr/>
            <p:nvPr/>
          </p:nvGrpSpPr>
          <p:grpSpPr>
            <a:xfrm>
              <a:off x="5999563" y="4981732"/>
              <a:ext cx="2246860" cy="1079747"/>
              <a:chOff x="0" y="0"/>
              <a:chExt cx="2246858" cy="1079745"/>
            </a:xfrm>
          </p:grpSpPr>
          <p:sp>
            <p:nvSpPr>
              <p:cNvPr id="213" name="Line"/>
              <p:cNvSpPr/>
              <p:nvPr/>
            </p:nvSpPr>
            <p:spPr>
              <a:xfrm flipH="1">
                <a:off x="973354" y="0"/>
                <a:ext cx="920061" cy="426121"/>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sp>
            <p:nvSpPr>
              <p:cNvPr id="214" name="Line"/>
              <p:cNvSpPr/>
              <p:nvPr/>
            </p:nvSpPr>
            <p:spPr>
              <a:xfrm>
                <a:off x="0" y="633481"/>
                <a:ext cx="1910948" cy="1"/>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sp>
            <p:nvSpPr>
              <p:cNvPr id="215" name="RNN"/>
              <p:cNvSpPr/>
              <p:nvPr/>
            </p:nvSpPr>
            <p:spPr>
              <a:xfrm>
                <a:off x="410386" y="287494"/>
                <a:ext cx="1090176" cy="622301"/>
              </a:xfrm>
              <a:prstGeom prst="roundRect">
                <a:avLst>
                  <a:gd name="adj" fmla="val 30612"/>
                </a:avLst>
              </a:prstGeom>
              <a:solidFill>
                <a:srgbClr val="D6D6D6"/>
              </a:solidFill>
              <a:ln w="25400" cap="flat">
                <a:solidFill>
                  <a:srgbClr val="85888D"/>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lvl1pPr>
                  <a:defRPr sz="2400"/>
                </a:lvl1pPr>
              </a:lstStyle>
              <a:p>
                <a:pPr algn="ctr"/>
                <a:r>
                  <a:rPr sz="1687"/>
                  <a:t>RNN</a:t>
                </a:r>
              </a:p>
            </p:txBody>
          </p:sp>
          <p:grpSp>
            <p:nvGrpSpPr>
              <p:cNvPr id="220" name="Group"/>
              <p:cNvGrpSpPr/>
              <p:nvPr/>
            </p:nvGrpSpPr>
            <p:grpSpPr>
              <a:xfrm>
                <a:off x="1964521" y="188695"/>
                <a:ext cx="282338" cy="891051"/>
                <a:chOff x="0" y="0"/>
                <a:chExt cx="282336" cy="891050"/>
              </a:xfrm>
            </p:grpSpPr>
            <p:sp>
              <p:nvSpPr>
                <p:cNvPr id="216" name="Rectangle"/>
                <p:cNvSpPr/>
                <p:nvPr/>
              </p:nvSpPr>
              <p:spPr>
                <a:xfrm>
                  <a:off x="8630" y="0"/>
                  <a:ext cx="265077" cy="891051"/>
                </a:xfrm>
                <a:prstGeom prst="rect">
                  <a:avLst/>
                </a:prstGeom>
                <a:noFill/>
                <a:ln w="25400" cap="flat">
                  <a:solidFill>
                    <a:srgbClr val="85888D"/>
                  </a:solidFill>
                  <a:prstDash val="solid"/>
                  <a:miter lim="400000"/>
                </a:ln>
                <a:effectLst/>
              </p:spPr>
              <p:txBody>
                <a:bodyPr wrap="square" lIns="35719" tIns="35719" rIns="35719" bIns="35719" numCol="1" anchor="ctr">
                  <a:noAutofit/>
                </a:bodyPr>
                <a:lstStyle/>
                <a:p>
                  <a:pPr algn="ctr">
                    <a:defRPr sz="2400"/>
                  </a:pPr>
                  <a:endParaRPr sz="1687"/>
                </a:p>
              </p:txBody>
            </p:sp>
            <p:sp>
              <p:nvSpPr>
                <p:cNvPr id="217" name="Circle"/>
                <p:cNvSpPr/>
                <p:nvPr/>
              </p:nvSpPr>
              <p:spPr>
                <a:xfrm>
                  <a:off x="0" y="9628"/>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218" name="Circle"/>
                <p:cNvSpPr/>
                <p:nvPr/>
              </p:nvSpPr>
              <p:spPr>
                <a:xfrm>
                  <a:off x="0" y="294420"/>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219" name="Circle"/>
                <p:cNvSpPr/>
                <p:nvPr/>
              </p:nvSpPr>
              <p:spPr>
                <a:xfrm>
                  <a:off x="0" y="579211"/>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400">
                      <a:solidFill>
                        <a:srgbClr val="FFFFFF"/>
                      </a:solidFill>
                    </a:defRPr>
                  </a:pPr>
                  <a:endParaRPr sz="1687"/>
                </a:p>
              </p:txBody>
            </p:sp>
          </p:grpSp>
        </p:grpSp>
        <p:grpSp>
          <p:nvGrpSpPr>
            <p:cNvPr id="230" name="Group"/>
            <p:cNvGrpSpPr/>
            <p:nvPr/>
          </p:nvGrpSpPr>
          <p:grpSpPr>
            <a:xfrm>
              <a:off x="8272863" y="4981848"/>
              <a:ext cx="2246860" cy="1079631"/>
              <a:chOff x="0" y="0"/>
              <a:chExt cx="2246858" cy="1079630"/>
            </a:xfrm>
          </p:grpSpPr>
          <p:sp>
            <p:nvSpPr>
              <p:cNvPr id="222" name="Line"/>
              <p:cNvSpPr/>
              <p:nvPr/>
            </p:nvSpPr>
            <p:spPr>
              <a:xfrm flipH="1">
                <a:off x="973354" y="-1"/>
                <a:ext cx="938713" cy="426007"/>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sp>
            <p:nvSpPr>
              <p:cNvPr id="223" name="Line"/>
              <p:cNvSpPr/>
              <p:nvPr/>
            </p:nvSpPr>
            <p:spPr>
              <a:xfrm>
                <a:off x="0" y="633365"/>
                <a:ext cx="1910948" cy="1"/>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sp>
            <p:nvSpPr>
              <p:cNvPr id="224" name="RNN"/>
              <p:cNvSpPr/>
              <p:nvPr/>
            </p:nvSpPr>
            <p:spPr>
              <a:xfrm>
                <a:off x="410386" y="287379"/>
                <a:ext cx="1090176" cy="622301"/>
              </a:xfrm>
              <a:prstGeom prst="roundRect">
                <a:avLst>
                  <a:gd name="adj" fmla="val 30612"/>
                </a:avLst>
              </a:prstGeom>
              <a:solidFill>
                <a:srgbClr val="D6D6D6"/>
              </a:solidFill>
              <a:ln w="25400" cap="flat">
                <a:solidFill>
                  <a:srgbClr val="85888D"/>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lvl1pPr>
                  <a:defRPr sz="2400"/>
                </a:lvl1pPr>
              </a:lstStyle>
              <a:p>
                <a:pPr algn="ctr"/>
                <a:r>
                  <a:rPr sz="1687"/>
                  <a:t>RNN</a:t>
                </a:r>
              </a:p>
            </p:txBody>
          </p:sp>
          <p:grpSp>
            <p:nvGrpSpPr>
              <p:cNvPr id="229" name="Group"/>
              <p:cNvGrpSpPr/>
              <p:nvPr/>
            </p:nvGrpSpPr>
            <p:grpSpPr>
              <a:xfrm>
                <a:off x="1964521" y="188580"/>
                <a:ext cx="282338" cy="891051"/>
                <a:chOff x="0" y="0"/>
                <a:chExt cx="282336" cy="891050"/>
              </a:xfrm>
            </p:grpSpPr>
            <p:sp>
              <p:nvSpPr>
                <p:cNvPr id="225" name="Rectangle"/>
                <p:cNvSpPr/>
                <p:nvPr/>
              </p:nvSpPr>
              <p:spPr>
                <a:xfrm>
                  <a:off x="8630" y="0"/>
                  <a:ext cx="265077" cy="891051"/>
                </a:xfrm>
                <a:prstGeom prst="rect">
                  <a:avLst/>
                </a:prstGeom>
                <a:noFill/>
                <a:ln w="25400" cap="flat">
                  <a:solidFill>
                    <a:srgbClr val="85888D"/>
                  </a:solidFill>
                  <a:prstDash val="solid"/>
                  <a:miter lim="400000"/>
                </a:ln>
                <a:effectLst/>
              </p:spPr>
              <p:txBody>
                <a:bodyPr wrap="square" lIns="35719" tIns="35719" rIns="35719" bIns="35719" numCol="1" anchor="ctr">
                  <a:noAutofit/>
                </a:bodyPr>
                <a:lstStyle/>
                <a:p>
                  <a:pPr algn="ctr">
                    <a:defRPr sz="2400"/>
                  </a:pPr>
                  <a:endParaRPr sz="1687"/>
                </a:p>
              </p:txBody>
            </p:sp>
            <p:sp>
              <p:nvSpPr>
                <p:cNvPr id="226" name="Circle"/>
                <p:cNvSpPr/>
                <p:nvPr/>
              </p:nvSpPr>
              <p:spPr>
                <a:xfrm>
                  <a:off x="0" y="9628"/>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227" name="Circle"/>
                <p:cNvSpPr/>
                <p:nvPr/>
              </p:nvSpPr>
              <p:spPr>
                <a:xfrm>
                  <a:off x="0" y="294420"/>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228" name="Circle"/>
                <p:cNvSpPr/>
                <p:nvPr/>
              </p:nvSpPr>
              <p:spPr>
                <a:xfrm>
                  <a:off x="0" y="579211"/>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400">
                      <a:solidFill>
                        <a:srgbClr val="FFFFFF"/>
                      </a:solidFill>
                    </a:defRPr>
                  </a:pPr>
                  <a:endParaRPr sz="1687"/>
                </a:p>
              </p:txBody>
            </p:sp>
          </p:grpSp>
        </p:grpSp>
        <p:grpSp>
          <p:nvGrpSpPr>
            <p:cNvPr id="238" name="Group"/>
            <p:cNvGrpSpPr/>
            <p:nvPr/>
          </p:nvGrpSpPr>
          <p:grpSpPr>
            <a:xfrm>
              <a:off x="9622782" y="4237535"/>
              <a:ext cx="1171033" cy="733686"/>
              <a:chOff x="0" y="0"/>
              <a:chExt cx="1171032" cy="733684"/>
            </a:xfrm>
          </p:grpSpPr>
          <p:grpSp>
            <p:nvGrpSpPr>
              <p:cNvPr id="236" name="Group"/>
              <p:cNvGrpSpPr/>
              <p:nvPr/>
            </p:nvGrpSpPr>
            <p:grpSpPr>
              <a:xfrm rot="16200000">
                <a:off x="444347" y="7000"/>
                <a:ext cx="282338" cy="1171033"/>
                <a:chOff x="0" y="0"/>
                <a:chExt cx="282336" cy="1171032"/>
              </a:xfrm>
            </p:grpSpPr>
            <p:sp>
              <p:nvSpPr>
                <p:cNvPr id="231" name="Rectangle"/>
                <p:cNvSpPr/>
                <p:nvPr/>
              </p:nvSpPr>
              <p:spPr>
                <a:xfrm>
                  <a:off x="8630" y="0"/>
                  <a:ext cx="265077" cy="1171033"/>
                </a:xfrm>
                <a:prstGeom prst="rect">
                  <a:avLst/>
                </a:prstGeom>
                <a:noFill/>
                <a:ln w="25400" cap="flat">
                  <a:solidFill>
                    <a:srgbClr val="85888D"/>
                  </a:solidFill>
                  <a:prstDash val="solid"/>
                  <a:miter lim="400000"/>
                </a:ln>
                <a:effectLst/>
              </p:spPr>
              <p:txBody>
                <a:bodyPr wrap="square" lIns="35719" tIns="35719" rIns="35719" bIns="35719" numCol="1" anchor="ctr">
                  <a:noAutofit/>
                </a:bodyPr>
                <a:lstStyle/>
                <a:p>
                  <a:pPr algn="ctr">
                    <a:defRPr sz="2400"/>
                  </a:pPr>
                  <a:endParaRPr sz="1687"/>
                </a:p>
              </p:txBody>
            </p:sp>
            <p:sp>
              <p:nvSpPr>
                <p:cNvPr id="232" name="Circle"/>
                <p:cNvSpPr/>
                <p:nvPr/>
              </p:nvSpPr>
              <p:spPr>
                <a:xfrm>
                  <a:off x="0" y="9628"/>
                  <a:ext cx="282337" cy="282338"/>
                </a:xfrm>
                <a:prstGeom prst="ellipse">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233" name="Circle"/>
                <p:cNvSpPr/>
                <p:nvPr/>
              </p:nvSpPr>
              <p:spPr>
                <a:xfrm>
                  <a:off x="0" y="294420"/>
                  <a:ext cx="282337" cy="282338"/>
                </a:xfrm>
                <a:prstGeom prst="ellipse">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234" name="Circle"/>
                <p:cNvSpPr/>
                <p:nvPr/>
              </p:nvSpPr>
              <p:spPr>
                <a:xfrm>
                  <a:off x="0" y="579211"/>
                  <a:ext cx="282337" cy="282338"/>
                </a:xfrm>
                <a:prstGeom prst="ellipse">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235" name="Circle"/>
                <p:cNvSpPr/>
                <p:nvPr/>
              </p:nvSpPr>
              <p:spPr>
                <a:xfrm>
                  <a:off x="0" y="864003"/>
                  <a:ext cx="282337" cy="282338"/>
                </a:xfrm>
                <a:prstGeom prst="ellipse">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lgn="ctr">
                    <a:defRPr sz="2400">
                      <a:solidFill>
                        <a:srgbClr val="FFFFFF"/>
                      </a:solidFill>
                    </a:defRPr>
                  </a:pPr>
                  <a:endParaRPr sz="1687"/>
                </a:p>
              </p:txBody>
            </p:sp>
          </p:grpSp>
          <p:sp>
            <p:nvSpPr>
              <p:cNvPr id="237" name="Line"/>
              <p:cNvSpPr/>
              <p:nvPr/>
            </p:nvSpPr>
            <p:spPr>
              <a:xfrm flipH="1">
                <a:off x="585516" y="0"/>
                <a:ext cx="1" cy="438278"/>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grpSp>
        <p:grpSp>
          <p:nvGrpSpPr>
            <p:cNvPr id="246" name="Group"/>
            <p:cNvGrpSpPr/>
            <p:nvPr/>
          </p:nvGrpSpPr>
          <p:grpSpPr>
            <a:xfrm>
              <a:off x="7336782" y="4237535"/>
              <a:ext cx="1171033" cy="733686"/>
              <a:chOff x="0" y="0"/>
              <a:chExt cx="1171032" cy="733684"/>
            </a:xfrm>
          </p:grpSpPr>
          <p:grpSp>
            <p:nvGrpSpPr>
              <p:cNvPr id="244" name="Group"/>
              <p:cNvGrpSpPr/>
              <p:nvPr/>
            </p:nvGrpSpPr>
            <p:grpSpPr>
              <a:xfrm rot="16200000">
                <a:off x="444347" y="7000"/>
                <a:ext cx="282338" cy="1171033"/>
                <a:chOff x="0" y="0"/>
                <a:chExt cx="282336" cy="1171032"/>
              </a:xfrm>
            </p:grpSpPr>
            <p:sp>
              <p:nvSpPr>
                <p:cNvPr id="239" name="Rectangle"/>
                <p:cNvSpPr/>
                <p:nvPr/>
              </p:nvSpPr>
              <p:spPr>
                <a:xfrm>
                  <a:off x="8630" y="0"/>
                  <a:ext cx="265077" cy="1171033"/>
                </a:xfrm>
                <a:prstGeom prst="rect">
                  <a:avLst/>
                </a:prstGeom>
                <a:noFill/>
                <a:ln w="25400" cap="flat">
                  <a:solidFill>
                    <a:srgbClr val="85888D"/>
                  </a:solidFill>
                  <a:prstDash val="solid"/>
                  <a:miter lim="400000"/>
                </a:ln>
                <a:effectLst/>
              </p:spPr>
              <p:txBody>
                <a:bodyPr wrap="square" lIns="35719" tIns="35719" rIns="35719" bIns="35719" numCol="1" anchor="ctr">
                  <a:noAutofit/>
                </a:bodyPr>
                <a:lstStyle/>
                <a:p>
                  <a:pPr algn="ctr">
                    <a:defRPr sz="2400"/>
                  </a:pPr>
                  <a:endParaRPr sz="1687"/>
                </a:p>
              </p:txBody>
            </p:sp>
            <p:sp>
              <p:nvSpPr>
                <p:cNvPr id="240" name="Circle"/>
                <p:cNvSpPr/>
                <p:nvPr/>
              </p:nvSpPr>
              <p:spPr>
                <a:xfrm>
                  <a:off x="0" y="9628"/>
                  <a:ext cx="282337" cy="282338"/>
                </a:xfrm>
                <a:prstGeom prst="ellipse">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241" name="Circle"/>
                <p:cNvSpPr/>
                <p:nvPr/>
              </p:nvSpPr>
              <p:spPr>
                <a:xfrm>
                  <a:off x="0" y="294420"/>
                  <a:ext cx="282337" cy="282338"/>
                </a:xfrm>
                <a:prstGeom prst="ellipse">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242" name="Circle"/>
                <p:cNvSpPr/>
                <p:nvPr/>
              </p:nvSpPr>
              <p:spPr>
                <a:xfrm>
                  <a:off x="0" y="579211"/>
                  <a:ext cx="282337" cy="282338"/>
                </a:xfrm>
                <a:prstGeom prst="ellipse">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243" name="Circle"/>
                <p:cNvSpPr/>
                <p:nvPr/>
              </p:nvSpPr>
              <p:spPr>
                <a:xfrm>
                  <a:off x="0" y="864003"/>
                  <a:ext cx="282337" cy="282338"/>
                </a:xfrm>
                <a:prstGeom prst="ellipse">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lgn="ctr">
                    <a:defRPr sz="2400">
                      <a:solidFill>
                        <a:srgbClr val="FFFFFF"/>
                      </a:solidFill>
                    </a:defRPr>
                  </a:pPr>
                  <a:endParaRPr sz="1687"/>
                </a:p>
              </p:txBody>
            </p:sp>
          </p:grpSp>
          <p:sp>
            <p:nvSpPr>
              <p:cNvPr id="245" name="Line"/>
              <p:cNvSpPr/>
              <p:nvPr/>
            </p:nvSpPr>
            <p:spPr>
              <a:xfrm flipH="1">
                <a:off x="585516" y="0"/>
                <a:ext cx="1" cy="438278"/>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grpSp>
        <p:grpSp>
          <p:nvGrpSpPr>
            <p:cNvPr id="254" name="Group"/>
            <p:cNvGrpSpPr/>
            <p:nvPr/>
          </p:nvGrpSpPr>
          <p:grpSpPr>
            <a:xfrm>
              <a:off x="5050782" y="4237535"/>
              <a:ext cx="1171033" cy="733686"/>
              <a:chOff x="0" y="0"/>
              <a:chExt cx="1171032" cy="733684"/>
            </a:xfrm>
          </p:grpSpPr>
          <p:grpSp>
            <p:nvGrpSpPr>
              <p:cNvPr id="252" name="Group"/>
              <p:cNvGrpSpPr/>
              <p:nvPr/>
            </p:nvGrpSpPr>
            <p:grpSpPr>
              <a:xfrm rot="16200000">
                <a:off x="444347" y="7000"/>
                <a:ext cx="282338" cy="1171033"/>
                <a:chOff x="0" y="0"/>
                <a:chExt cx="282336" cy="1171032"/>
              </a:xfrm>
            </p:grpSpPr>
            <p:sp>
              <p:nvSpPr>
                <p:cNvPr id="247" name="Rectangle"/>
                <p:cNvSpPr/>
                <p:nvPr/>
              </p:nvSpPr>
              <p:spPr>
                <a:xfrm>
                  <a:off x="8630" y="0"/>
                  <a:ext cx="265077" cy="1171033"/>
                </a:xfrm>
                <a:prstGeom prst="rect">
                  <a:avLst/>
                </a:prstGeom>
                <a:noFill/>
                <a:ln w="25400" cap="flat">
                  <a:solidFill>
                    <a:srgbClr val="85888D"/>
                  </a:solidFill>
                  <a:prstDash val="solid"/>
                  <a:miter lim="400000"/>
                </a:ln>
                <a:effectLst/>
              </p:spPr>
              <p:txBody>
                <a:bodyPr wrap="square" lIns="35719" tIns="35719" rIns="35719" bIns="35719" numCol="1" anchor="ctr">
                  <a:noAutofit/>
                </a:bodyPr>
                <a:lstStyle/>
                <a:p>
                  <a:pPr algn="ctr">
                    <a:defRPr sz="2400"/>
                  </a:pPr>
                  <a:endParaRPr sz="1687"/>
                </a:p>
              </p:txBody>
            </p:sp>
            <p:sp>
              <p:nvSpPr>
                <p:cNvPr id="248" name="Circle"/>
                <p:cNvSpPr/>
                <p:nvPr/>
              </p:nvSpPr>
              <p:spPr>
                <a:xfrm>
                  <a:off x="0" y="9628"/>
                  <a:ext cx="282337" cy="282338"/>
                </a:xfrm>
                <a:prstGeom prst="ellipse">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249" name="Circle"/>
                <p:cNvSpPr/>
                <p:nvPr/>
              </p:nvSpPr>
              <p:spPr>
                <a:xfrm>
                  <a:off x="0" y="294420"/>
                  <a:ext cx="282337" cy="282338"/>
                </a:xfrm>
                <a:prstGeom prst="ellipse">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250" name="Circle"/>
                <p:cNvSpPr/>
                <p:nvPr/>
              </p:nvSpPr>
              <p:spPr>
                <a:xfrm>
                  <a:off x="0" y="579211"/>
                  <a:ext cx="282337" cy="282338"/>
                </a:xfrm>
                <a:prstGeom prst="ellipse">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251" name="Circle"/>
                <p:cNvSpPr/>
                <p:nvPr/>
              </p:nvSpPr>
              <p:spPr>
                <a:xfrm>
                  <a:off x="0" y="864003"/>
                  <a:ext cx="282337" cy="282338"/>
                </a:xfrm>
                <a:prstGeom prst="ellipse">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lgn="ctr">
                    <a:defRPr sz="2400">
                      <a:solidFill>
                        <a:srgbClr val="FFFFFF"/>
                      </a:solidFill>
                    </a:defRPr>
                  </a:pPr>
                  <a:endParaRPr sz="1687"/>
                </a:p>
              </p:txBody>
            </p:sp>
          </p:grpSp>
          <p:sp>
            <p:nvSpPr>
              <p:cNvPr id="253" name="Line"/>
              <p:cNvSpPr/>
              <p:nvPr/>
            </p:nvSpPr>
            <p:spPr>
              <a:xfrm flipH="1">
                <a:off x="585516" y="0"/>
                <a:ext cx="1" cy="438278"/>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grpSp>
        <p:grpSp>
          <p:nvGrpSpPr>
            <p:cNvPr id="262" name="Group"/>
            <p:cNvGrpSpPr/>
            <p:nvPr/>
          </p:nvGrpSpPr>
          <p:grpSpPr>
            <a:xfrm>
              <a:off x="2891782" y="4237535"/>
              <a:ext cx="1171033" cy="733686"/>
              <a:chOff x="0" y="0"/>
              <a:chExt cx="1171032" cy="733684"/>
            </a:xfrm>
          </p:grpSpPr>
          <p:grpSp>
            <p:nvGrpSpPr>
              <p:cNvPr id="260" name="Group"/>
              <p:cNvGrpSpPr/>
              <p:nvPr/>
            </p:nvGrpSpPr>
            <p:grpSpPr>
              <a:xfrm rot="16200000">
                <a:off x="444347" y="7000"/>
                <a:ext cx="282338" cy="1171033"/>
                <a:chOff x="0" y="0"/>
                <a:chExt cx="282336" cy="1171032"/>
              </a:xfrm>
            </p:grpSpPr>
            <p:sp>
              <p:nvSpPr>
                <p:cNvPr id="255" name="Rectangle"/>
                <p:cNvSpPr/>
                <p:nvPr/>
              </p:nvSpPr>
              <p:spPr>
                <a:xfrm>
                  <a:off x="8630" y="0"/>
                  <a:ext cx="265077" cy="1171033"/>
                </a:xfrm>
                <a:prstGeom prst="rect">
                  <a:avLst/>
                </a:prstGeom>
                <a:noFill/>
                <a:ln w="25400" cap="flat">
                  <a:solidFill>
                    <a:srgbClr val="85888D"/>
                  </a:solidFill>
                  <a:prstDash val="solid"/>
                  <a:miter lim="400000"/>
                </a:ln>
                <a:effectLst/>
              </p:spPr>
              <p:txBody>
                <a:bodyPr wrap="square" lIns="35719" tIns="35719" rIns="35719" bIns="35719" numCol="1" anchor="ctr">
                  <a:noAutofit/>
                </a:bodyPr>
                <a:lstStyle/>
                <a:p>
                  <a:pPr algn="ctr">
                    <a:defRPr sz="2400"/>
                  </a:pPr>
                  <a:endParaRPr sz="1687"/>
                </a:p>
              </p:txBody>
            </p:sp>
            <p:sp>
              <p:nvSpPr>
                <p:cNvPr id="256" name="Circle"/>
                <p:cNvSpPr/>
                <p:nvPr/>
              </p:nvSpPr>
              <p:spPr>
                <a:xfrm>
                  <a:off x="0" y="9628"/>
                  <a:ext cx="282337" cy="282338"/>
                </a:xfrm>
                <a:prstGeom prst="ellipse">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257" name="Circle"/>
                <p:cNvSpPr/>
                <p:nvPr/>
              </p:nvSpPr>
              <p:spPr>
                <a:xfrm>
                  <a:off x="0" y="294420"/>
                  <a:ext cx="282337" cy="282338"/>
                </a:xfrm>
                <a:prstGeom prst="ellipse">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258" name="Circle"/>
                <p:cNvSpPr/>
                <p:nvPr/>
              </p:nvSpPr>
              <p:spPr>
                <a:xfrm>
                  <a:off x="0" y="579211"/>
                  <a:ext cx="282337" cy="282338"/>
                </a:xfrm>
                <a:prstGeom prst="ellipse">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259" name="Circle"/>
                <p:cNvSpPr/>
                <p:nvPr/>
              </p:nvSpPr>
              <p:spPr>
                <a:xfrm>
                  <a:off x="0" y="864003"/>
                  <a:ext cx="282337" cy="282338"/>
                </a:xfrm>
                <a:prstGeom prst="ellipse">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lgn="ctr">
                    <a:defRPr sz="2400">
                      <a:solidFill>
                        <a:srgbClr val="FFFFFF"/>
                      </a:solidFill>
                    </a:defRPr>
                  </a:pPr>
                  <a:endParaRPr sz="1687"/>
                </a:p>
              </p:txBody>
            </p:sp>
          </p:grpSp>
          <p:sp>
            <p:nvSpPr>
              <p:cNvPr id="261" name="Line"/>
              <p:cNvSpPr/>
              <p:nvPr/>
            </p:nvSpPr>
            <p:spPr>
              <a:xfrm flipH="1">
                <a:off x="585516" y="0"/>
                <a:ext cx="1" cy="438278"/>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grpSp>
        <p:grpSp>
          <p:nvGrpSpPr>
            <p:cNvPr id="266" name="Group"/>
            <p:cNvGrpSpPr/>
            <p:nvPr/>
          </p:nvGrpSpPr>
          <p:grpSpPr>
            <a:xfrm>
              <a:off x="2906531" y="6050994"/>
              <a:ext cx="1394026" cy="1400533"/>
              <a:chOff x="0" y="0"/>
              <a:chExt cx="1394025" cy="1400531"/>
            </a:xfrm>
          </p:grpSpPr>
          <p:sp>
            <p:nvSpPr>
              <p:cNvPr id="263" name="Line"/>
              <p:cNvSpPr/>
              <p:nvPr/>
            </p:nvSpPr>
            <p:spPr>
              <a:xfrm flipH="1">
                <a:off x="689986" y="0"/>
                <a:ext cx="1" cy="970957"/>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sp>
            <p:nvSpPr>
              <p:cNvPr id="264" name="predict"/>
              <p:cNvSpPr/>
              <p:nvPr/>
            </p:nvSpPr>
            <p:spPr>
              <a:xfrm>
                <a:off x="0" y="140456"/>
                <a:ext cx="1394025" cy="614418"/>
              </a:xfrm>
              <a:prstGeom prst="roundRect">
                <a:avLst>
                  <a:gd name="adj" fmla="val 30612"/>
                </a:avLst>
              </a:prstGeom>
              <a:solidFill>
                <a:srgbClr val="D6D6D6"/>
              </a:solidFill>
              <a:ln w="25400" cap="flat">
                <a:solidFill>
                  <a:srgbClr val="85888D"/>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lvl1pPr>
                  <a:defRPr sz="2400"/>
                </a:lvl1pPr>
              </a:lstStyle>
              <a:p>
                <a:pPr algn="ctr"/>
                <a:r>
                  <a:rPr sz="1687"/>
                  <a:t>predict</a:t>
                </a:r>
              </a:p>
            </p:txBody>
          </p:sp>
          <p:sp>
            <p:nvSpPr>
              <p:cNvPr id="265" name="label"/>
              <p:cNvSpPr txBox="1"/>
              <p:nvPr/>
            </p:nvSpPr>
            <p:spPr>
              <a:xfrm>
                <a:off x="325568" y="928698"/>
                <a:ext cx="706747" cy="47183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numCol="1" anchor="ctr">
                <a:spAutoFit/>
              </a:bodyPr>
              <a:lstStyle>
                <a:lvl1pPr>
                  <a:defRPr sz="2400"/>
                </a:lvl1pPr>
              </a:lstStyle>
              <a:p>
                <a:pPr algn="ctr"/>
                <a:r>
                  <a:rPr sz="1687"/>
                  <a:t>label</a:t>
                </a:r>
              </a:p>
            </p:txBody>
          </p:sp>
        </p:grpSp>
        <p:grpSp>
          <p:nvGrpSpPr>
            <p:cNvPr id="270" name="Group"/>
            <p:cNvGrpSpPr/>
            <p:nvPr/>
          </p:nvGrpSpPr>
          <p:grpSpPr>
            <a:xfrm>
              <a:off x="5129031" y="6050994"/>
              <a:ext cx="1394026" cy="1400532"/>
              <a:chOff x="0" y="0"/>
              <a:chExt cx="1394025" cy="1400530"/>
            </a:xfrm>
          </p:grpSpPr>
          <p:sp>
            <p:nvSpPr>
              <p:cNvPr id="267" name="Line"/>
              <p:cNvSpPr/>
              <p:nvPr/>
            </p:nvSpPr>
            <p:spPr>
              <a:xfrm flipH="1">
                <a:off x="689986" y="0"/>
                <a:ext cx="1" cy="970957"/>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sp>
            <p:nvSpPr>
              <p:cNvPr id="268" name="predict"/>
              <p:cNvSpPr/>
              <p:nvPr/>
            </p:nvSpPr>
            <p:spPr>
              <a:xfrm>
                <a:off x="0" y="140456"/>
                <a:ext cx="1394025" cy="614418"/>
              </a:xfrm>
              <a:prstGeom prst="roundRect">
                <a:avLst>
                  <a:gd name="adj" fmla="val 30612"/>
                </a:avLst>
              </a:prstGeom>
              <a:solidFill>
                <a:srgbClr val="D6D6D6"/>
              </a:solidFill>
              <a:ln w="25400" cap="flat">
                <a:solidFill>
                  <a:srgbClr val="85888D"/>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lvl1pPr>
                  <a:defRPr sz="2400"/>
                </a:lvl1pPr>
              </a:lstStyle>
              <a:p>
                <a:pPr algn="ctr"/>
                <a:r>
                  <a:rPr sz="1687"/>
                  <a:t>predict</a:t>
                </a:r>
              </a:p>
            </p:txBody>
          </p:sp>
          <p:sp>
            <p:nvSpPr>
              <p:cNvPr id="269" name="label"/>
              <p:cNvSpPr txBox="1"/>
              <p:nvPr/>
            </p:nvSpPr>
            <p:spPr>
              <a:xfrm>
                <a:off x="325568" y="928697"/>
                <a:ext cx="706747" cy="47183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numCol="1" anchor="ctr">
                <a:spAutoFit/>
              </a:bodyPr>
              <a:lstStyle>
                <a:lvl1pPr>
                  <a:defRPr sz="2400"/>
                </a:lvl1pPr>
              </a:lstStyle>
              <a:p>
                <a:pPr algn="ctr"/>
                <a:r>
                  <a:rPr sz="1687"/>
                  <a:t>label</a:t>
                </a:r>
              </a:p>
            </p:txBody>
          </p:sp>
        </p:grpSp>
        <p:grpSp>
          <p:nvGrpSpPr>
            <p:cNvPr id="274" name="Group"/>
            <p:cNvGrpSpPr/>
            <p:nvPr/>
          </p:nvGrpSpPr>
          <p:grpSpPr>
            <a:xfrm>
              <a:off x="7415031" y="6050994"/>
              <a:ext cx="1394026" cy="1400532"/>
              <a:chOff x="0" y="0"/>
              <a:chExt cx="1394025" cy="1400530"/>
            </a:xfrm>
          </p:grpSpPr>
          <p:sp>
            <p:nvSpPr>
              <p:cNvPr id="271" name="Line"/>
              <p:cNvSpPr/>
              <p:nvPr/>
            </p:nvSpPr>
            <p:spPr>
              <a:xfrm flipH="1">
                <a:off x="689986" y="0"/>
                <a:ext cx="1" cy="970957"/>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sp>
            <p:nvSpPr>
              <p:cNvPr id="272" name="predict"/>
              <p:cNvSpPr/>
              <p:nvPr/>
            </p:nvSpPr>
            <p:spPr>
              <a:xfrm>
                <a:off x="0" y="140456"/>
                <a:ext cx="1394025" cy="614418"/>
              </a:xfrm>
              <a:prstGeom prst="roundRect">
                <a:avLst>
                  <a:gd name="adj" fmla="val 30612"/>
                </a:avLst>
              </a:prstGeom>
              <a:solidFill>
                <a:srgbClr val="D6D6D6"/>
              </a:solidFill>
              <a:ln w="25400" cap="flat">
                <a:solidFill>
                  <a:srgbClr val="85888D"/>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lvl1pPr>
                  <a:defRPr sz="2400"/>
                </a:lvl1pPr>
              </a:lstStyle>
              <a:p>
                <a:pPr algn="ctr"/>
                <a:r>
                  <a:rPr sz="1687"/>
                  <a:t>predict</a:t>
                </a:r>
              </a:p>
            </p:txBody>
          </p:sp>
          <p:sp>
            <p:nvSpPr>
              <p:cNvPr id="273" name="label"/>
              <p:cNvSpPr txBox="1"/>
              <p:nvPr/>
            </p:nvSpPr>
            <p:spPr>
              <a:xfrm>
                <a:off x="325568" y="928697"/>
                <a:ext cx="706747" cy="47183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numCol="1" anchor="ctr">
                <a:spAutoFit/>
              </a:bodyPr>
              <a:lstStyle>
                <a:lvl1pPr>
                  <a:defRPr sz="2400"/>
                </a:lvl1pPr>
              </a:lstStyle>
              <a:p>
                <a:pPr algn="ctr"/>
                <a:r>
                  <a:rPr sz="1687"/>
                  <a:t>label</a:t>
                </a:r>
              </a:p>
            </p:txBody>
          </p:sp>
        </p:grpSp>
        <p:grpSp>
          <p:nvGrpSpPr>
            <p:cNvPr id="278" name="Group"/>
            <p:cNvGrpSpPr/>
            <p:nvPr/>
          </p:nvGrpSpPr>
          <p:grpSpPr>
            <a:xfrm>
              <a:off x="9701031" y="6050994"/>
              <a:ext cx="1394026" cy="1400532"/>
              <a:chOff x="0" y="0"/>
              <a:chExt cx="1394025" cy="1400530"/>
            </a:xfrm>
          </p:grpSpPr>
          <p:sp>
            <p:nvSpPr>
              <p:cNvPr id="275" name="Line"/>
              <p:cNvSpPr/>
              <p:nvPr/>
            </p:nvSpPr>
            <p:spPr>
              <a:xfrm flipH="1">
                <a:off x="689986" y="0"/>
                <a:ext cx="1" cy="970957"/>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sp>
            <p:nvSpPr>
              <p:cNvPr id="276" name="predict"/>
              <p:cNvSpPr/>
              <p:nvPr/>
            </p:nvSpPr>
            <p:spPr>
              <a:xfrm>
                <a:off x="0" y="140456"/>
                <a:ext cx="1394025" cy="614418"/>
              </a:xfrm>
              <a:prstGeom prst="roundRect">
                <a:avLst>
                  <a:gd name="adj" fmla="val 30612"/>
                </a:avLst>
              </a:prstGeom>
              <a:solidFill>
                <a:srgbClr val="D6D6D6"/>
              </a:solidFill>
              <a:ln w="25400" cap="flat">
                <a:solidFill>
                  <a:srgbClr val="85888D"/>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lvl1pPr>
                  <a:defRPr sz="2400"/>
                </a:lvl1pPr>
              </a:lstStyle>
              <a:p>
                <a:pPr algn="ctr"/>
                <a:r>
                  <a:rPr sz="1687"/>
                  <a:t>predict</a:t>
                </a:r>
              </a:p>
            </p:txBody>
          </p:sp>
          <p:sp>
            <p:nvSpPr>
              <p:cNvPr id="277" name="label"/>
              <p:cNvSpPr txBox="1"/>
              <p:nvPr/>
            </p:nvSpPr>
            <p:spPr>
              <a:xfrm>
                <a:off x="325568" y="928697"/>
                <a:ext cx="706747" cy="47183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numCol="1" anchor="ctr">
                <a:spAutoFit/>
              </a:bodyPr>
              <a:lstStyle>
                <a:lvl1pPr>
                  <a:defRPr sz="2400"/>
                </a:lvl1pPr>
              </a:lstStyle>
              <a:p>
                <a:pPr algn="ctr"/>
                <a:r>
                  <a:rPr sz="1687"/>
                  <a:t>label</a:t>
                </a:r>
              </a:p>
            </p:txBody>
          </p:sp>
        </p:grpSp>
      </p:grpSp>
    </p:spTree>
    <p:extLst>
      <p:ext uri="{BB962C8B-B14F-4D97-AF65-F5344CB8AC3E}">
        <p14:creationId xmlns:p14="http://schemas.microsoft.com/office/powerpoint/2010/main" val="2972489639"/>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 name="Training RNNs"/>
          <p:cNvSpPr txBox="1">
            <a:spLocks noGrp="1"/>
          </p:cNvSpPr>
          <p:nvPr>
            <p:ph type="title"/>
          </p:nvPr>
        </p:nvSpPr>
        <p:spPr>
          <a:prstGeom prst="rect">
            <a:avLst/>
          </a:prstGeom>
        </p:spPr>
        <p:txBody>
          <a:bodyPr/>
          <a:lstStyle/>
          <a:p>
            <a:r>
              <a:t>Training RNNs</a:t>
            </a:r>
          </a:p>
        </p:txBody>
      </p:sp>
      <p:grpSp>
        <p:nvGrpSpPr>
          <p:cNvPr id="2" name="Group 1">
            <a:extLst>
              <a:ext uri="{FF2B5EF4-FFF2-40B4-BE49-F238E27FC236}">
                <a16:creationId xmlns:a16="http://schemas.microsoft.com/office/drawing/2014/main" id="{1772B7E1-DF30-7B4B-A9BC-12C7B6B73AEB}"/>
              </a:ext>
            </a:extLst>
          </p:cNvPr>
          <p:cNvGrpSpPr/>
          <p:nvPr/>
        </p:nvGrpSpPr>
        <p:grpSpPr>
          <a:xfrm>
            <a:off x="831295" y="1888622"/>
            <a:ext cx="7015364" cy="4200489"/>
            <a:chOff x="1182285" y="2686040"/>
            <a:chExt cx="9977407" cy="5974029"/>
          </a:xfrm>
        </p:grpSpPr>
        <p:sp>
          <p:nvSpPr>
            <p:cNvPr id="281" name="I"/>
            <p:cNvSpPr txBox="1"/>
            <p:nvPr/>
          </p:nvSpPr>
          <p:spPr>
            <a:xfrm>
              <a:off x="3349612" y="2686040"/>
              <a:ext cx="212026" cy="6278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pPr algn="ctr"/>
              <a:r>
                <a:rPr sz="2400" dirty="0"/>
                <a:t>I</a:t>
              </a:r>
            </a:p>
          </p:txBody>
        </p:sp>
        <p:sp>
          <p:nvSpPr>
            <p:cNvPr id="282" name="hate"/>
            <p:cNvSpPr txBox="1"/>
            <p:nvPr/>
          </p:nvSpPr>
          <p:spPr>
            <a:xfrm>
              <a:off x="4964163" y="2686040"/>
              <a:ext cx="898527" cy="6278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pPr algn="ctr"/>
              <a:r>
                <a:rPr sz="2400" dirty="0"/>
                <a:t>hate</a:t>
              </a:r>
            </a:p>
          </p:txBody>
        </p:sp>
        <p:sp>
          <p:nvSpPr>
            <p:cNvPr id="283" name="this"/>
            <p:cNvSpPr txBox="1"/>
            <p:nvPr/>
          </p:nvSpPr>
          <p:spPr>
            <a:xfrm>
              <a:off x="7374792" y="2686040"/>
              <a:ext cx="750063" cy="6278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pPr algn="ctr"/>
              <a:r>
                <a:rPr sz="2400"/>
                <a:t>this</a:t>
              </a:r>
            </a:p>
          </p:txBody>
        </p:sp>
        <p:sp>
          <p:nvSpPr>
            <p:cNvPr id="284" name="movie"/>
            <p:cNvSpPr txBox="1"/>
            <p:nvPr/>
          </p:nvSpPr>
          <p:spPr>
            <a:xfrm>
              <a:off x="9300121" y="2686040"/>
              <a:ext cx="1197275" cy="6278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pPr algn="ctr"/>
              <a:r>
                <a:rPr sz="2400"/>
                <a:t>movie</a:t>
              </a:r>
            </a:p>
          </p:txBody>
        </p:sp>
        <p:grpSp>
          <p:nvGrpSpPr>
            <p:cNvPr id="289" name="Group"/>
            <p:cNvGrpSpPr/>
            <p:nvPr/>
          </p:nvGrpSpPr>
          <p:grpSpPr>
            <a:xfrm>
              <a:off x="1182285" y="4154428"/>
              <a:ext cx="282338" cy="891051"/>
              <a:chOff x="0" y="0"/>
              <a:chExt cx="282336" cy="891050"/>
            </a:xfrm>
          </p:grpSpPr>
          <p:sp>
            <p:nvSpPr>
              <p:cNvPr id="285" name="Rectangle"/>
              <p:cNvSpPr/>
              <p:nvPr/>
            </p:nvSpPr>
            <p:spPr>
              <a:xfrm>
                <a:off x="8630" y="0"/>
                <a:ext cx="265077" cy="891051"/>
              </a:xfrm>
              <a:prstGeom prst="rect">
                <a:avLst/>
              </a:prstGeom>
              <a:noFill/>
              <a:ln w="25400" cap="flat">
                <a:solidFill>
                  <a:srgbClr val="85888D"/>
                </a:solidFill>
                <a:prstDash val="solid"/>
                <a:miter lim="400000"/>
              </a:ln>
              <a:effectLst/>
            </p:spPr>
            <p:txBody>
              <a:bodyPr wrap="square" lIns="35719" tIns="35719" rIns="35719" bIns="35719" numCol="1" anchor="ctr">
                <a:noAutofit/>
              </a:bodyPr>
              <a:lstStyle/>
              <a:p>
                <a:pPr algn="ctr">
                  <a:defRPr sz="2400"/>
                </a:pPr>
                <a:endParaRPr sz="1687"/>
              </a:p>
            </p:txBody>
          </p:sp>
          <p:sp>
            <p:nvSpPr>
              <p:cNvPr id="286" name="Circle"/>
              <p:cNvSpPr/>
              <p:nvPr/>
            </p:nvSpPr>
            <p:spPr>
              <a:xfrm>
                <a:off x="0" y="9628"/>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287" name="Circle"/>
              <p:cNvSpPr/>
              <p:nvPr/>
            </p:nvSpPr>
            <p:spPr>
              <a:xfrm>
                <a:off x="0" y="294420"/>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288" name="Circle"/>
              <p:cNvSpPr/>
              <p:nvPr/>
            </p:nvSpPr>
            <p:spPr>
              <a:xfrm>
                <a:off x="0" y="579211"/>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400">
                    <a:solidFill>
                      <a:srgbClr val="FFFFFF"/>
                    </a:solidFill>
                  </a:defRPr>
                </a:pPr>
                <a:endParaRPr sz="1687"/>
              </a:p>
            </p:txBody>
          </p:sp>
        </p:grpSp>
        <p:grpSp>
          <p:nvGrpSpPr>
            <p:cNvPr id="298" name="Group"/>
            <p:cNvGrpSpPr/>
            <p:nvPr/>
          </p:nvGrpSpPr>
          <p:grpSpPr>
            <a:xfrm>
              <a:off x="1503763" y="3964708"/>
              <a:ext cx="2246860" cy="1080771"/>
              <a:chOff x="0" y="0"/>
              <a:chExt cx="2246858" cy="1080770"/>
            </a:xfrm>
          </p:grpSpPr>
          <p:sp>
            <p:nvSpPr>
              <p:cNvPr id="290" name="Line"/>
              <p:cNvSpPr/>
              <p:nvPr/>
            </p:nvSpPr>
            <p:spPr>
              <a:xfrm flipH="1">
                <a:off x="973354" y="0"/>
                <a:ext cx="882294" cy="427147"/>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sp>
            <p:nvSpPr>
              <p:cNvPr id="291" name="Line"/>
              <p:cNvSpPr/>
              <p:nvPr/>
            </p:nvSpPr>
            <p:spPr>
              <a:xfrm>
                <a:off x="0" y="634506"/>
                <a:ext cx="1910948" cy="1"/>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sp>
            <p:nvSpPr>
              <p:cNvPr id="292" name="RNN"/>
              <p:cNvSpPr/>
              <p:nvPr/>
            </p:nvSpPr>
            <p:spPr>
              <a:xfrm>
                <a:off x="410386" y="288519"/>
                <a:ext cx="1090176" cy="622301"/>
              </a:xfrm>
              <a:prstGeom prst="roundRect">
                <a:avLst>
                  <a:gd name="adj" fmla="val 30612"/>
                </a:avLst>
              </a:prstGeom>
              <a:solidFill>
                <a:srgbClr val="D6D6D6"/>
              </a:solidFill>
              <a:ln w="25400" cap="flat">
                <a:solidFill>
                  <a:srgbClr val="85888D"/>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lvl1pPr>
                  <a:defRPr sz="2400"/>
                </a:lvl1pPr>
              </a:lstStyle>
              <a:p>
                <a:pPr algn="ctr"/>
                <a:r>
                  <a:rPr sz="1687"/>
                  <a:t>RNN</a:t>
                </a:r>
              </a:p>
            </p:txBody>
          </p:sp>
          <p:grpSp>
            <p:nvGrpSpPr>
              <p:cNvPr id="297" name="Group"/>
              <p:cNvGrpSpPr/>
              <p:nvPr/>
            </p:nvGrpSpPr>
            <p:grpSpPr>
              <a:xfrm>
                <a:off x="1964521" y="189720"/>
                <a:ext cx="282338" cy="891051"/>
                <a:chOff x="0" y="0"/>
                <a:chExt cx="282336" cy="891050"/>
              </a:xfrm>
            </p:grpSpPr>
            <p:sp>
              <p:nvSpPr>
                <p:cNvPr id="293" name="Rectangle"/>
                <p:cNvSpPr/>
                <p:nvPr/>
              </p:nvSpPr>
              <p:spPr>
                <a:xfrm>
                  <a:off x="8630" y="0"/>
                  <a:ext cx="265077" cy="891051"/>
                </a:xfrm>
                <a:prstGeom prst="rect">
                  <a:avLst/>
                </a:prstGeom>
                <a:noFill/>
                <a:ln w="25400" cap="flat">
                  <a:solidFill>
                    <a:srgbClr val="85888D"/>
                  </a:solidFill>
                  <a:prstDash val="solid"/>
                  <a:miter lim="400000"/>
                </a:ln>
                <a:effectLst/>
              </p:spPr>
              <p:txBody>
                <a:bodyPr wrap="square" lIns="35719" tIns="35719" rIns="35719" bIns="35719" numCol="1" anchor="ctr">
                  <a:noAutofit/>
                </a:bodyPr>
                <a:lstStyle/>
                <a:p>
                  <a:pPr algn="ctr">
                    <a:defRPr sz="2400"/>
                  </a:pPr>
                  <a:endParaRPr sz="1687"/>
                </a:p>
              </p:txBody>
            </p:sp>
            <p:sp>
              <p:nvSpPr>
                <p:cNvPr id="294" name="Circle"/>
                <p:cNvSpPr/>
                <p:nvPr/>
              </p:nvSpPr>
              <p:spPr>
                <a:xfrm>
                  <a:off x="0" y="9628"/>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295" name="Circle"/>
                <p:cNvSpPr/>
                <p:nvPr/>
              </p:nvSpPr>
              <p:spPr>
                <a:xfrm>
                  <a:off x="0" y="294420"/>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296" name="Circle"/>
                <p:cNvSpPr/>
                <p:nvPr/>
              </p:nvSpPr>
              <p:spPr>
                <a:xfrm>
                  <a:off x="0" y="579211"/>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400">
                      <a:solidFill>
                        <a:srgbClr val="FFFFFF"/>
                      </a:solidFill>
                    </a:defRPr>
                  </a:pPr>
                  <a:endParaRPr sz="1687"/>
                </a:p>
              </p:txBody>
            </p:sp>
          </p:grpSp>
        </p:grpSp>
        <p:grpSp>
          <p:nvGrpSpPr>
            <p:cNvPr id="307" name="Group"/>
            <p:cNvGrpSpPr/>
            <p:nvPr/>
          </p:nvGrpSpPr>
          <p:grpSpPr>
            <a:xfrm>
              <a:off x="3713563" y="3963738"/>
              <a:ext cx="2246860" cy="1081741"/>
              <a:chOff x="0" y="0"/>
              <a:chExt cx="2246858" cy="1081740"/>
            </a:xfrm>
          </p:grpSpPr>
          <p:sp>
            <p:nvSpPr>
              <p:cNvPr id="299" name="Line"/>
              <p:cNvSpPr/>
              <p:nvPr/>
            </p:nvSpPr>
            <p:spPr>
              <a:xfrm flipH="1">
                <a:off x="973354" y="-1"/>
                <a:ext cx="933088" cy="428117"/>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sp>
            <p:nvSpPr>
              <p:cNvPr id="300" name="Line"/>
              <p:cNvSpPr/>
              <p:nvPr/>
            </p:nvSpPr>
            <p:spPr>
              <a:xfrm>
                <a:off x="0" y="635475"/>
                <a:ext cx="1910948" cy="1"/>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sp>
            <p:nvSpPr>
              <p:cNvPr id="301" name="RNN"/>
              <p:cNvSpPr/>
              <p:nvPr/>
            </p:nvSpPr>
            <p:spPr>
              <a:xfrm>
                <a:off x="410386" y="289489"/>
                <a:ext cx="1090176" cy="622301"/>
              </a:xfrm>
              <a:prstGeom prst="roundRect">
                <a:avLst>
                  <a:gd name="adj" fmla="val 30612"/>
                </a:avLst>
              </a:prstGeom>
              <a:solidFill>
                <a:srgbClr val="D6D6D6"/>
              </a:solidFill>
              <a:ln w="25400" cap="flat">
                <a:solidFill>
                  <a:srgbClr val="85888D"/>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lvl1pPr>
                  <a:defRPr sz="2400"/>
                </a:lvl1pPr>
              </a:lstStyle>
              <a:p>
                <a:pPr algn="ctr"/>
                <a:r>
                  <a:rPr sz="1687"/>
                  <a:t>RNN</a:t>
                </a:r>
              </a:p>
            </p:txBody>
          </p:sp>
          <p:grpSp>
            <p:nvGrpSpPr>
              <p:cNvPr id="306" name="Group"/>
              <p:cNvGrpSpPr/>
              <p:nvPr/>
            </p:nvGrpSpPr>
            <p:grpSpPr>
              <a:xfrm>
                <a:off x="1964521" y="190690"/>
                <a:ext cx="282338" cy="891051"/>
                <a:chOff x="0" y="0"/>
                <a:chExt cx="282336" cy="891050"/>
              </a:xfrm>
            </p:grpSpPr>
            <p:sp>
              <p:nvSpPr>
                <p:cNvPr id="302" name="Rectangle"/>
                <p:cNvSpPr/>
                <p:nvPr/>
              </p:nvSpPr>
              <p:spPr>
                <a:xfrm>
                  <a:off x="8630" y="0"/>
                  <a:ext cx="265077" cy="891051"/>
                </a:xfrm>
                <a:prstGeom prst="rect">
                  <a:avLst/>
                </a:prstGeom>
                <a:noFill/>
                <a:ln w="25400" cap="flat">
                  <a:solidFill>
                    <a:srgbClr val="85888D"/>
                  </a:solidFill>
                  <a:prstDash val="solid"/>
                  <a:miter lim="400000"/>
                </a:ln>
                <a:effectLst/>
              </p:spPr>
              <p:txBody>
                <a:bodyPr wrap="square" lIns="35719" tIns="35719" rIns="35719" bIns="35719" numCol="1" anchor="ctr">
                  <a:noAutofit/>
                </a:bodyPr>
                <a:lstStyle/>
                <a:p>
                  <a:pPr algn="ctr">
                    <a:defRPr sz="2400"/>
                  </a:pPr>
                  <a:endParaRPr sz="1687"/>
                </a:p>
              </p:txBody>
            </p:sp>
            <p:sp>
              <p:nvSpPr>
                <p:cNvPr id="303" name="Circle"/>
                <p:cNvSpPr/>
                <p:nvPr/>
              </p:nvSpPr>
              <p:spPr>
                <a:xfrm>
                  <a:off x="0" y="9628"/>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304" name="Circle"/>
                <p:cNvSpPr/>
                <p:nvPr/>
              </p:nvSpPr>
              <p:spPr>
                <a:xfrm>
                  <a:off x="0" y="294420"/>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305" name="Circle"/>
                <p:cNvSpPr/>
                <p:nvPr/>
              </p:nvSpPr>
              <p:spPr>
                <a:xfrm>
                  <a:off x="0" y="579211"/>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400">
                      <a:solidFill>
                        <a:srgbClr val="FFFFFF"/>
                      </a:solidFill>
                    </a:defRPr>
                  </a:pPr>
                  <a:endParaRPr sz="1687"/>
                </a:p>
              </p:txBody>
            </p:sp>
          </p:grpSp>
        </p:grpSp>
        <p:grpSp>
          <p:nvGrpSpPr>
            <p:cNvPr id="316" name="Group"/>
            <p:cNvGrpSpPr/>
            <p:nvPr/>
          </p:nvGrpSpPr>
          <p:grpSpPr>
            <a:xfrm>
              <a:off x="5999563" y="3965732"/>
              <a:ext cx="2246860" cy="1079747"/>
              <a:chOff x="0" y="0"/>
              <a:chExt cx="2246858" cy="1079745"/>
            </a:xfrm>
          </p:grpSpPr>
          <p:sp>
            <p:nvSpPr>
              <p:cNvPr id="308" name="Line"/>
              <p:cNvSpPr/>
              <p:nvPr/>
            </p:nvSpPr>
            <p:spPr>
              <a:xfrm flipH="1">
                <a:off x="973354" y="0"/>
                <a:ext cx="920061" cy="426121"/>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sp>
            <p:nvSpPr>
              <p:cNvPr id="309" name="Line"/>
              <p:cNvSpPr/>
              <p:nvPr/>
            </p:nvSpPr>
            <p:spPr>
              <a:xfrm>
                <a:off x="0" y="633481"/>
                <a:ext cx="1910948" cy="1"/>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sp>
            <p:nvSpPr>
              <p:cNvPr id="310" name="RNN"/>
              <p:cNvSpPr/>
              <p:nvPr/>
            </p:nvSpPr>
            <p:spPr>
              <a:xfrm>
                <a:off x="410386" y="287494"/>
                <a:ext cx="1090176" cy="622301"/>
              </a:xfrm>
              <a:prstGeom prst="roundRect">
                <a:avLst>
                  <a:gd name="adj" fmla="val 30612"/>
                </a:avLst>
              </a:prstGeom>
              <a:solidFill>
                <a:srgbClr val="D6D6D6"/>
              </a:solidFill>
              <a:ln w="25400" cap="flat">
                <a:solidFill>
                  <a:srgbClr val="85888D"/>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lvl1pPr>
                  <a:defRPr sz="2400"/>
                </a:lvl1pPr>
              </a:lstStyle>
              <a:p>
                <a:pPr algn="ctr"/>
                <a:r>
                  <a:rPr sz="1687"/>
                  <a:t>RNN</a:t>
                </a:r>
              </a:p>
            </p:txBody>
          </p:sp>
          <p:grpSp>
            <p:nvGrpSpPr>
              <p:cNvPr id="315" name="Group"/>
              <p:cNvGrpSpPr/>
              <p:nvPr/>
            </p:nvGrpSpPr>
            <p:grpSpPr>
              <a:xfrm>
                <a:off x="1964521" y="188695"/>
                <a:ext cx="282338" cy="891051"/>
                <a:chOff x="0" y="0"/>
                <a:chExt cx="282336" cy="891050"/>
              </a:xfrm>
            </p:grpSpPr>
            <p:sp>
              <p:nvSpPr>
                <p:cNvPr id="311" name="Rectangle"/>
                <p:cNvSpPr/>
                <p:nvPr/>
              </p:nvSpPr>
              <p:spPr>
                <a:xfrm>
                  <a:off x="8630" y="0"/>
                  <a:ext cx="265077" cy="891051"/>
                </a:xfrm>
                <a:prstGeom prst="rect">
                  <a:avLst/>
                </a:prstGeom>
                <a:noFill/>
                <a:ln w="25400" cap="flat">
                  <a:solidFill>
                    <a:srgbClr val="85888D"/>
                  </a:solidFill>
                  <a:prstDash val="solid"/>
                  <a:miter lim="400000"/>
                </a:ln>
                <a:effectLst/>
              </p:spPr>
              <p:txBody>
                <a:bodyPr wrap="square" lIns="35719" tIns="35719" rIns="35719" bIns="35719" numCol="1" anchor="ctr">
                  <a:noAutofit/>
                </a:bodyPr>
                <a:lstStyle/>
                <a:p>
                  <a:pPr algn="ctr">
                    <a:defRPr sz="2400"/>
                  </a:pPr>
                  <a:endParaRPr sz="1687"/>
                </a:p>
              </p:txBody>
            </p:sp>
            <p:sp>
              <p:nvSpPr>
                <p:cNvPr id="312" name="Circle"/>
                <p:cNvSpPr/>
                <p:nvPr/>
              </p:nvSpPr>
              <p:spPr>
                <a:xfrm>
                  <a:off x="0" y="9628"/>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313" name="Circle"/>
                <p:cNvSpPr/>
                <p:nvPr/>
              </p:nvSpPr>
              <p:spPr>
                <a:xfrm>
                  <a:off x="0" y="294420"/>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314" name="Circle"/>
                <p:cNvSpPr/>
                <p:nvPr/>
              </p:nvSpPr>
              <p:spPr>
                <a:xfrm>
                  <a:off x="0" y="579211"/>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400">
                      <a:solidFill>
                        <a:srgbClr val="FFFFFF"/>
                      </a:solidFill>
                    </a:defRPr>
                  </a:pPr>
                  <a:endParaRPr sz="1687"/>
                </a:p>
              </p:txBody>
            </p:sp>
          </p:grpSp>
        </p:grpSp>
        <p:grpSp>
          <p:nvGrpSpPr>
            <p:cNvPr id="325" name="Group"/>
            <p:cNvGrpSpPr/>
            <p:nvPr/>
          </p:nvGrpSpPr>
          <p:grpSpPr>
            <a:xfrm>
              <a:off x="8272863" y="3965848"/>
              <a:ext cx="2246860" cy="1079631"/>
              <a:chOff x="0" y="0"/>
              <a:chExt cx="2246858" cy="1079630"/>
            </a:xfrm>
          </p:grpSpPr>
          <p:sp>
            <p:nvSpPr>
              <p:cNvPr id="317" name="Line"/>
              <p:cNvSpPr/>
              <p:nvPr/>
            </p:nvSpPr>
            <p:spPr>
              <a:xfrm flipH="1">
                <a:off x="973354" y="-1"/>
                <a:ext cx="938713" cy="426007"/>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sp>
            <p:nvSpPr>
              <p:cNvPr id="318" name="Line"/>
              <p:cNvSpPr/>
              <p:nvPr/>
            </p:nvSpPr>
            <p:spPr>
              <a:xfrm>
                <a:off x="0" y="633365"/>
                <a:ext cx="1910948" cy="1"/>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sp>
            <p:nvSpPr>
              <p:cNvPr id="319" name="RNN"/>
              <p:cNvSpPr/>
              <p:nvPr/>
            </p:nvSpPr>
            <p:spPr>
              <a:xfrm>
                <a:off x="410386" y="287379"/>
                <a:ext cx="1090176" cy="622301"/>
              </a:xfrm>
              <a:prstGeom prst="roundRect">
                <a:avLst>
                  <a:gd name="adj" fmla="val 30612"/>
                </a:avLst>
              </a:prstGeom>
              <a:solidFill>
                <a:srgbClr val="D6D6D6"/>
              </a:solidFill>
              <a:ln w="25400" cap="flat">
                <a:solidFill>
                  <a:srgbClr val="85888D"/>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lvl1pPr>
                  <a:defRPr sz="2400"/>
                </a:lvl1pPr>
              </a:lstStyle>
              <a:p>
                <a:pPr algn="ctr"/>
                <a:r>
                  <a:rPr sz="1687"/>
                  <a:t>RNN</a:t>
                </a:r>
              </a:p>
            </p:txBody>
          </p:sp>
          <p:grpSp>
            <p:nvGrpSpPr>
              <p:cNvPr id="324" name="Group"/>
              <p:cNvGrpSpPr/>
              <p:nvPr/>
            </p:nvGrpSpPr>
            <p:grpSpPr>
              <a:xfrm>
                <a:off x="1964521" y="188580"/>
                <a:ext cx="282338" cy="891051"/>
                <a:chOff x="0" y="0"/>
                <a:chExt cx="282336" cy="891050"/>
              </a:xfrm>
            </p:grpSpPr>
            <p:sp>
              <p:nvSpPr>
                <p:cNvPr id="320" name="Rectangle"/>
                <p:cNvSpPr/>
                <p:nvPr/>
              </p:nvSpPr>
              <p:spPr>
                <a:xfrm>
                  <a:off x="8630" y="0"/>
                  <a:ext cx="265077" cy="891051"/>
                </a:xfrm>
                <a:prstGeom prst="rect">
                  <a:avLst/>
                </a:prstGeom>
                <a:noFill/>
                <a:ln w="25400" cap="flat">
                  <a:solidFill>
                    <a:srgbClr val="85888D"/>
                  </a:solidFill>
                  <a:prstDash val="solid"/>
                  <a:miter lim="400000"/>
                </a:ln>
                <a:effectLst/>
              </p:spPr>
              <p:txBody>
                <a:bodyPr wrap="square" lIns="35719" tIns="35719" rIns="35719" bIns="35719" numCol="1" anchor="ctr">
                  <a:noAutofit/>
                </a:bodyPr>
                <a:lstStyle/>
                <a:p>
                  <a:pPr algn="ctr">
                    <a:defRPr sz="2400"/>
                  </a:pPr>
                  <a:endParaRPr sz="1687"/>
                </a:p>
              </p:txBody>
            </p:sp>
            <p:sp>
              <p:nvSpPr>
                <p:cNvPr id="321" name="Circle"/>
                <p:cNvSpPr/>
                <p:nvPr/>
              </p:nvSpPr>
              <p:spPr>
                <a:xfrm>
                  <a:off x="0" y="9628"/>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322" name="Circle"/>
                <p:cNvSpPr/>
                <p:nvPr/>
              </p:nvSpPr>
              <p:spPr>
                <a:xfrm>
                  <a:off x="0" y="294420"/>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323" name="Circle"/>
                <p:cNvSpPr/>
                <p:nvPr/>
              </p:nvSpPr>
              <p:spPr>
                <a:xfrm>
                  <a:off x="0" y="579211"/>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400">
                      <a:solidFill>
                        <a:srgbClr val="FFFFFF"/>
                      </a:solidFill>
                    </a:defRPr>
                  </a:pPr>
                  <a:endParaRPr sz="1687"/>
                </a:p>
              </p:txBody>
            </p:sp>
          </p:grpSp>
        </p:grpSp>
        <p:grpSp>
          <p:nvGrpSpPr>
            <p:cNvPr id="333" name="Group"/>
            <p:cNvGrpSpPr/>
            <p:nvPr/>
          </p:nvGrpSpPr>
          <p:grpSpPr>
            <a:xfrm>
              <a:off x="9622782" y="3221535"/>
              <a:ext cx="1171033" cy="733686"/>
              <a:chOff x="0" y="0"/>
              <a:chExt cx="1171032" cy="733684"/>
            </a:xfrm>
          </p:grpSpPr>
          <p:grpSp>
            <p:nvGrpSpPr>
              <p:cNvPr id="331" name="Group"/>
              <p:cNvGrpSpPr/>
              <p:nvPr/>
            </p:nvGrpSpPr>
            <p:grpSpPr>
              <a:xfrm rot="16200000">
                <a:off x="444347" y="7000"/>
                <a:ext cx="282338" cy="1171033"/>
                <a:chOff x="0" y="0"/>
                <a:chExt cx="282336" cy="1171032"/>
              </a:xfrm>
            </p:grpSpPr>
            <p:sp>
              <p:nvSpPr>
                <p:cNvPr id="326" name="Rectangle"/>
                <p:cNvSpPr/>
                <p:nvPr/>
              </p:nvSpPr>
              <p:spPr>
                <a:xfrm>
                  <a:off x="8630" y="0"/>
                  <a:ext cx="265077" cy="1171033"/>
                </a:xfrm>
                <a:prstGeom prst="rect">
                  <a:avLst/>
                </a:prstGeom>
                <a:noFill/>
                <a:ln w="25400" cap="flat">
                  <a:solidFill>
                    <a:srgbClr val="85888D"/>
                  </a:solidFill>
                  <a:prstDash val="solid"/>
                  <a:miter lim="400000"/>
                </a:ln>
                <a:effectLst/>
              </p:spPr>
              <p:txBody>
                <a:bodyPr wrap="square" lIns="35719" tIns="35719" rIns="35719" bIns="35719" numCol="1" anchor="ctr">
                  <a:noAutofit/>
                </a:bodyPr>
                <a:lstStyle/>
                <a:p>
                  <a:pPr algn="ctr">
                    <a:defRPr sz="2400"/>
                  </a:pPr>
                  <a:endParaRPr sz="1687"/>
                </a:p>
              </p:txBody>
            </p:sp>
            <p:sp>
              <p:nvSpPr>
                <p:cNvPr id="327" name="Circle"/>
                <p:cNvSpPr/>
                <p:nvPr/>
              </p:nvSpPr>
              <p:spPr>
                <a:xfrm>
                  <a:off x="0" y="9628"/>
                  <a:ext cx="282337" cy="282338"/>
                </a:xfrm>
                <a:prstGeom prst="ellipse">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328" name="Circle"/>
                <p:cNvSpPr/>
                <p:nvPr/>
              </p:nvSpPr>
              <p:spPr>
                <a:xfrm>
                  <a:off x="0" y="294420"/>
                  <a:ext cx="282337" cy="282338"/>
                </a:xfrm>
                <a:prstGeom prst="ellipse">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329" name="Circle"/>
                <p:cNvSpPr/>
                <p:nvPr/>
              </p:nvSpPr>
              <p:spPr>
                <a:xfrm>
                  <a:off x="0" y="579211"/>
                  <a:ext cx="282337" cy="282338"/>
                </a:xfrm>
                <a:prstGeom prst="ellipse">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330" name="Circle"/>
                <p:cNvSpPr/>
                <p:nvPr/>
              </p:nvSpPr>
              <p:spPr>
                <a:xfrm>
                  <a:off x="0" y="864003"/>
                  <a:ext cx="282337" cy="282338"/>
                </a:xfrm>
                <a:prstGeom prst="ellipse">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lgn="ctr">
                    <a:defRPr sz="2400">
                      <a:solidFill>
                        <a:srgbClr val="FFFFFF"/>
                      </a:solidFill>
                    </a:defRPr>
                  </a:pPr>
                  <a:endParaRPr sz="1687"/>
                </a:p>
              </p:txBody>
            </p:sp>
          </p:grpSp>
          <p:sp>
            <p:nvSpPr>
              <p:cNvPr id="332" name="Line"/>
              <p:cNvSpPr/>
              <p:nvPr/>
            </p:nvSpPr>
            <p:spPr>
              <a:xfrm flipH="1">
                <a:off x="585516" y="0"/>
                <a:ext cx="1" cy="438278"/>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grpSp>
        <p:grpSp>
          <p:nvGrpSpPr>
            <p:cNvPr id="341" name="Group"/>
            <p:cNvGrpSpPr/>
            <p:nvPr/>
          </p:nvGrpSpPr>
          <p:grpSpPr>
            <a:xfrm>
              <a:off x="7336782" y="3221535"/>
              <a:ext cx="1171033" cy="733686"/>
              <a:chOff x="0" y="0"/>
              <a:chExt cx="1171032" cy="733684"/>
            </a:xfrm>
          </p:grpSpPr>
          <p:grpSp>
            <p:nvGrpSpPr>
              <p:cNvPr id="339" name="Group"/>
              <p:cNvGrpSpPr/>
              <p:nvPr/>
            </p:nvGrpSpPr>
            <p:grpSpPr>
              <a:xfrm rot="16200000">
                <a:off x="444347" y="7000"/>
                <a:ext cx="282338" cy="1171033"/>
                <a:chOff x="0" y="0"/>
                <a:chExt cx="282336" cy="1171032"/>
              </a:xfrm>
            </p:grpSpPr>
            <p:sp>
              <p:nvSpPr>
                <p:cNvPr id="334" name="Rectangle"/>
                <p:cNvSpPr/>
                <p:nvPr/>
              </p:nvSpPr>
              <p:spPr>
                <a:xfrm>
                  <a:off x="8630" y="0"/>
                  <a:ext cx="265077" cy="1171033"/>
                </a:xfrm>
                <a:prstGeom prst="rect">
                  <a:avLst/>
                </a:prstGeom>
                <a:noFill/>
                <a:ln w="25400" cap="flat">
                  <a:solidFill>
                    <a:srgbClr val="85888D"/>
                  </a:solidFill>
                  <a:prstDash val="solid"/>
                  <a:miter lim="400000"/>
                </a:ln>
                <a:effectLst/>
              </p:spPr>
              <p:txBody>
                <a:bodyPr wrap="square" lIns="35719" tIns="35719" rIns="35719" bIns="35719" numCol="1" anchor="ctr">
                  <a:noAutofit/>
                </a:bodyPr>
                <a:lstStyle/>
                <a:p>
                  <a:pPr algn="ctr">
                    <a:defRPr sz="2400"/>
                  </a:pPr>
                  <a:endParaRPr sz="1687"/>
                </a:p>
              </p:txBody>
            </p:sp>
            <p:sp>
              <p:nvSpPr>
                <p:cNvPr id="335" name="Circle"/>
                <p:cNvSpPr/>
                <p:nvPr/>
              </p:nvSpPr>
              <p:spPr>
                <a:xfrm>
                  <a:off x="0" y="9628"/>
                  <a:ext cx="282337" cy="282338"/>
                </a:xfrm>
                <a:prstGeom prst="ellipse">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336" name="Circle"/>
                <p:cNvSpPr/>
                <p:nvPr/>
              </p:nvSpPr>
              <p:spPr>
                <a:xfrm>
                  <a:off x="0" y="294420"/>
                  <a:ext cx="282337" cy="282338"/>
                </a:xfrm>
                <a:prstGeom prst="ellipse">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337" name="Circle"/>
                <p:cNvSpPr/>
                <p:nvPr/>
              </p:nvSpPr>
              <p:spPr>
                <a:xfrm>
                  <a:off x="0" y="579211"/>
                  <a:ext cx="282337" cy="282338"/>
                </a:xfrm>
                <a:prstGeom prst="ellipse">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338" name="Circle"/>
                <p:cNvSpPr/>
                <p:nvPr/>
              </p:nvSpPr>
              <p:spPr>
                <a:xfrm>
                  <a:off x="0" y="864003"/>
                  <a:ext cx="282337" cy="282338"/>
                </a:xfrm>
                <a:prstGeom prst="ellipse">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lgn="ctr">
                    <a:defRPr sz="2400">
                      <a:solidFill>
                        <a:srgbClr val="FFFFFF"/>
                      </a:solidFill>
                    </a:defRPr>
                  </a:pPr>
                  <a:endParaRPr sz="1687"/>
                </a:p>
              </p:txBody>
            </p:sp>
          </p:grpSp>
          <p:sp>
            <p:nvSpPr>
              <p:cNvPr id="340" name="Line"/>
              <p:cNvSpPr/>
              <p:nvPr/>
            </p:nvSpPr>
            <p:spPr>
              <a:xfrm flipH="1">
                <a:off x="585516" y="0"/>
                <a:ext cx="1" cy="438278"/>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grpSp>
        <p:grpSp>
          <p:nvGrpSpPr>
            <p:cNvPr id="349" name="Group"/>
            <p:cNvGrpSpPr/>
            <p:nvPr/>
          </p:nvGrpSpPr>
          <p:grpSpPr>
            <a:xfrm>
              <a:off x="5050782" y="3221535"/>
              <a:ext cx="1171033" cy="733686"/>
              <a:chOff x="0" y="0"/>
              <a:chExt cx="1171032" cy="733684"/>
            </a:xfrm>
          </p:grpSpPr>
          <p:grpSp>
            <p:nvGrpSpPr>
              <p:cNvPr id="347" name="Group"/>
              <p:cNvGrpSpPr/>
              <p:nvPr/>
            </p:nvGrpSpPr>
            <p:grpSpPr>
              <a:xfrm rot="16200000">
                <a:off x="444347" y="7000"/>
                <a:ext cx="282338" cy="1171033"/>
                <a:chOff x="0" y="0"/>
                <a:chExt cx="282336" cy="1171032"/>
              </a:xfrm>
            </p:grpSpPr>
            <p:sp>
              <p:nvSpPr>
                <p:cNvPr id="342" name="Rectangle"/>
                <p:cNvSpPr/>
                <p:nvPr/>
              </p:nvSpPr>
              <p:spPr>
                <a:xfrm>
                  <a:off x="8630" y="0"/>
                  <a:ext cx="265077" cy="1171033"/>
                </a:xfrm>
                <a:prstGeom prst="rect">
                  <a:avLst/>
                </a:prstGeom>
                <a:noFill/>
                <a:ln w="25400" cap="flat">
                  <a:solidFill>
                    <a:srgbClr val="85888D"/>
                  </a:solidFill>
                  <a:prstDash val="solid"/>
                  <a:miter lim="400000"/>
                </a:ln>
                <a:effectLst/>
              </p:spPr>
              <p:txBody>
                <a:bodyPr wrap="square" lIns="35719" tIns="35719" rIns="35719" bIns="35719" numCol="1" anchor="ctr">
                  <a:noAutofit/>
                </a:bodyPr>
                <a:lstStyle/>
                <a:p>
                  <a:pPr algn="ctr">
                    <a:defRPr sz="2400"/>
                  </a:pPr>
                  <a:endParaRPr sz="1687"/>
                </a:p>
              </p:txBody>
            </p:sp>
            <p:sp>
              <p:nvSpPr>
                <p:cNvPr id="343" name="Circle"/>
                <p:cNvSpPr/>
                <p:nvPr/>
              </p:nvSpPr>
              <p:spPr>
                <a:xfrm>
                  <a:off x="0" y="9628"/>
                  <a:ext cx="282337" cy="282338"/>
                </a:xfrm>
                <a:prstGeom prst="ellipse">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344" name="Circle"/>
                <p:cNvSpPr/>
                <p:nvPr/>
              </p:nvSpPr>
              <p:spPr>
                <a:xfrm>
                  <a:off x="0" y="294420"/>
                  <a:ext cx="282337" cy="282338"/>
                </a:xfrm>
                <a:prstGeom prst="ellipse">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345" name="Circle"/>
                <p:cNvSpPr/>
                <p:nvPr/>
              </p:nvSpPr>
              <p:spPr>
                <a:xfrm>
                  <a:off x="0" y="579211"/>
                  <a:ext cx="282337" cy="282338"/>
                </a:xfrm>
                <a:prstGeom prst="ellipse">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346" name="Circle"/>
                <p:cNvSpPr/>
                <p:nvPr/>
              </p:nvSpPr>
              <p:spPr>
                <a:xfrm>
                  <a:off x="0" y="864003"/>
                  <a:ext cx="282337" cy="282338"/>
                </a:xfrm>
                <a:prstGeom prst="ellipse">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lgn="ctr">
                    <a:defRPr sz="2400">
                      <a:solidFill>
                        <a:srgbClr val="FFFFFF"/>
                      </a:solidFill>
                    </a:defRPr>
                  </a:pPr>
                  <a:endParaRPr sz="1687"/>
                </a:p>
              </p:txBody>
            </p:sp>
          </p:grpSp>
          <p:sp>
            <p:nvSpPr>
              <p:cNvPr id="348" name="Line"/>
              <p:cNvSpPr/>
              <p:nvPr/>
            </p:nvSpPr>
            <p:spPr>
              <a:xfrm flipH="1">
                <a:off x="585516" y="0"/>
                <a:ext cx="1" cy="438278"/>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grpSp>
        <p:grpSp>
          <p:nvGrpSpPr>
            <p:cNvPr id="357" name="Group"/>
            <p:cNvGrpSpPr/>
            <p:nvPr/>
          </p:nvGrpSpPr>
          <p:grpSpPr>
            <a:xfrm>
              <a:off x="2891782" y="3221535"/>
              <a:ext cx="1171033" cy="733686"/>
              <a:chOff x="0" y="0"/>
              <a:chExt cx="1171032" cy="733684"/>
            </a:xfrm>
          </p:grpSpPr>
          <p:grpSp>
            <p:nvGrpSpPr>
              <p:cNvPr id="355" name="Group"/>
              <p:cNvGrpSpPr/>
              <p:nvPr/>
            </p:nvGrpSpPr>
            <p:grpSpPr>
              <a:xfrm rot="16200000">
                <a:off x="444347" y="7000"/>
                <a:ext cx="282338" cy="1171033"/>
                <a:chOff x="0" y="0"/>
                <a:chExt cx="282336" cy="1171032"/>
              </a:xfrm>
            </p:grpSpPr>
            <p:sp>
              <p:nvSpPr>
                <p:cNvPr id="350" name="Rectangle"/>
                <p:cNvSpPr/>
                <p:nvPr/>
              </p:nvSpPr>
              <p:spPr>
                <a:xfrm>
                  <a:off x="8630" y="0"/>
                  <a:ext cx="265077" cy="1171033"/>
                </a:xfrm>
                <a:prstGeom prst="rect">
                  <a:avLst/>
                </a:prstGeom>
                <a:noFill/>
                <a:ln w="25400" cap="flat">
                  <a:solidFill>
                    <a:srgbClr val="85888D"/>
                  </a:solidFill>
                  <a:prstDash val="solid"/>
                  <a:miter lim="400000"/>
                </a:ln>
                <a:effectLst/>
              </p:spPr>
              <p:txBody>
                <a:bodyPr wrap="square" lIns="35719" tIns="35719" rIns="35719" bIns="35719" numCol="1" anchor="ctr">
                  <a:noAutofit/>
                </a:bodyPr>
                <a:lstStyle/>
                <a:p>
                  <a:pPr algn="ctr">
                    <a:defRPr sz="2400"/>
                  </a:pPr>
                  <a:endParaRPr sz="1687"/>
                </a:p>
              </p:txBody>
            </p:sp>
            <p:sp>
              <p:nvSpPr>
                <p:cNvPr id="351" name="Circle"/>
                <p:cNvSpPr/>
                <p:nvPr/>
              </p:nvSpPr>
              <p:spPr>
                <a:xfrm>
                  <a:off x="0" y="9628"/>
                  <a:ext cx="282337" cy="282338"/>
                </a:xfrm>
                <a:prstGeom prst="ellipse">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352" name="Circle"/>
                <p:cNvSpPr/>
                <p:nvPr/>
              </p:nvSpPr>
              <p:spPr>
                <a:xfrm>
                  <a:off x="0" y="294420"/>
                  <a:ext cx="282337" cy="282338"/>
                </a:xfrm>
                <a:prstGeom prst="ellipse">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353" name="Circle"/>
                <p:cNvSpPr/>
                <p:nvPr/>
              </p:nvSpPr>
              <p:spPr>
                <a:xfrm>
                  <a:off x="0" y="579211"/>
                  <a:ext cx="282337" cy="282338"/>
                </a:xfrm>
                <a:prstGeom prst="ellipse">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354" name="Circle"/>
                <p:cNvSpPr/>
                <p:nvPr/>
              </p:nvSpPr>
              <p:spPr>
                <a:xfrm>
                  <a:off x="0" y="864003"/>
                  <a:ext cx="282337" cy="282338"/>
                </a:xfrm>
                <a:prstGeom prst="ellipse">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lgn="ctr">
                    <a:defRPr sz="2400">
                      <a:solidFill>
                        <a:srgbClr val="FFFFFF"/>
                      </a:solidFill>
                    </a:defRPr>
                  </a:pPr>
                  <a:endParaRPr sz="1687"/>
                </a:p>
              </p:txBody>
            </p:sp>
          </p:grpSp>
          <p:sp>
            <p:nvSpPr>
              <p:cNvPr id="356" name="Line"/>
              <p:cNvSpPr/>
              <p:nvPr/>
            </p:nvSpPr>
            <p:spPr>
              <a:xfrm flipH="1">
                <a:off x="585516" y="0"/>
                <a:ext cx="1" cy="438278"/>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grpSp>
        <p:sp>
          <p:nvSpPr>
            <p:cNvPr id="358" name="Line"/>
            <p:cNvSpPr/>
            <p:nvPr/>
          </p:nvSpPr>
          <p:spPr>
            <a:xfrm>
              <a:off x="3596517" y="5034994"/>
              <a:ext cx="1" cy="970958"/>
            </a:xfrm>
            <a:prstGeom prst="line">
              <a:avLst/>
            </a:prstGeom>
            <a:ln w="25400">
              <a:solidFill>
                <a:srgbClr val="000000"/>
              </a:solidFill>
              <a:miter lim="400000"/>
              <a:tailEnd type="triangle"/>
            </a:ln>
          </p:spPr>
          <p:txBody>
            <a:bodyPr lIns="35719" tIns="35719" rIns="35719" bIns="35719" anchor="ctr"/>
            <a:lstStyle/>
            <a:p>
              <a:pPr algn="ctr">
                <a:defRPr sz="2400"/>
              </a:pPr>
              <a:endParaRPr sz="1687"/>
            </a:p>
          </p:txBody>
        </p:sp>
        <p:sp>
          <p:nvSpPr>
            <p:cNvPr id="359" name="predict"/>
            <p:cNvSpPr/>
            <p:nvPr/>
          </p:nvSpPr>
          <p:spPr>
            <a:xfrm>
              <a:off x="2906531" y="5175451"/>
              <a:ext cx="1394025" cy="614418"/>
            </a:xfrm>
            <a:prstGeom prst="roundRect">
              <a:avLst>
                <a:gd name="adj" fmla="val 30612"/>
              </a:avLst>
            </a:prstGeom>
            <a:solidFill>
              <a:srgbClr val="D6D6D6"/>
            </a:solidFill>
            <a:ln w="25400">
              <a:solidFill>
                <a:srgbClr val="85888D"/>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2400"/>
              </a:lvl1pPr>
            </a:lstStyle>
            <a:p>
              <a:pPr algn="ctr"/>
              <a:r>
                <a:rPr sz="1687"/>
                <a:t>predict</a:t>
              </a:r>
            </a:p>
          </p:txBody>
        </p:sp>
        <p:sp>
          <p:nvSpPr>
            <p:cNvPr id="360" name="prediction 1"/>
            <p:cNvSpPr txBox="1"/>
            <p:nvPr/>
          </p:nvSpPr>
          <p:spPr>
            <a:xfrm>
              <a:off x="2752039" y="5963692"/>
              <a:ext cx="1689353" cy="4718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sz="2400" i="1">
                  <a:latin typeface="Helvetica"/>
                  <a:ea typeface="Helvetica"/>
                  <a:cs typeface="Helvetica"/>
                  <a:sym typeface="Helvetica"/>
                </a:defRPr>
              </a:lvl1pPr>
            </a:lstStyle>
            <a:p>
              <a:pPr algn="ctr"/>
              <a:r>
                <a:rPr sz="1687"/>
                <a:t>prediction 1</a:t>
              </a:r>
            </a:p>
          </p:txBody>
        </p:sp>
        <p:sp>
          <p:nvSpPr>
            <p:cNvPr id="361" name="Line"/>
            <p:cNvSpPr/>
            <p:nvPr/>
          </p:nvSpPr>
          <p:spPr>
            <a:xfrm>
              <a:off x="5819017" y="5034994"/>
              <a:ext cx="1" cy="970958"/>
            </a:xfrm>
            <a:prstGeom prst="line">
              <a:avLst/>
            </a:prstGeom>
            <a:ln w="25400">
              <a:solidFill>
                <a:srgbClr val="000000"/>
              </a:solidFill>
              <a:miter lim="400000"/>
              <a:tailEnd type="triangle"/>
            </a:ln>
          </p:spPr>
          <p:txBody>
            <a:bodyPr lIns="35719" tIns="35719" rIns="35719" bIns="35719" anchor="ctr"/>
            <a:lstStyle/>
            <a:p>
              <a:pPr algn="ctr">
                <a:defRPr sz="2400"/>
              </a:pPr>
              <a:endParaRPr sz="1687"/>
            </a:p>
          </p:txBody>
        </p:sp>
        <p:sp>
          <p:nvSpPr>
            <p:cNvPr id="362" name="predict"/>
            <p:cNvSpPr/>
            <p:nvPr/>
          </p:nvSpPr>
          <p:spPr>
            <a:xfrm>
              <a:off x="5129031" y="5175451"/>
              <a:ext cx="1394025" cy="614418"/>
            </a:xfrm>
            <a:prstGeom prst="roundRect">
              <a:avLst>
                <a:gd name="adj" fmla="val 30612"/>
              </a:avLst>
            </a:prstGeom>
            <a:solidFill>
              <a:srgbClr val="D6D6D6"/>
            </a:solidFill>
            <a:ln w="25400">
              <a:solidFill>
                <a:srgbClr val="85888D"/>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2400"/>
              </a:lvl1pPr>
            </a:lstStyle>
            <a:p>
              <a:pPr algn="ctr"/>
              <a:r>
                <a:rPr sz="1687" dirty="0"/>
                <a:t>predict</a:t>
              </a:r>
            </a:p>
          </p:txBody>
        </p:sp>
        <p:sp>
          <p:nvSpPr>
            <p:cNvPr id="363" name="Line"/>
            <p:cNvSpPr/>
            <p:nvPr/>
          </p:nvSpPr>
          <p:spPr>
            <a:xfrm>
              <a:off x="8105017" y="5034994"/>
              <a:ext cx="1" cy="970958"/>
            </a:xfrm>
            <a:prstGeom prst="line">
              <a:avLst/>
            </a:prstGeom>
            <a:ln w="25400">
              <a:solidFill>
                <a:srgbClr val="000000"/>
              </a:solidFill>
              <a:miter lim="400000"/>
              <a:tailEnd type="triangle"/>
            </a:ln>
          </p:spPr>
          <p:txBody>
            <a:bodyPr lIns="35719" tIns="35719" rIns="35719" bIns="35719" anchor="ctr"/>
            <a:lstStyle/>
            <a:p>
              <a:pPr algn="ctr">
                <a:defRPr sz="2400"/>
              </a:pPr>
              <a:endParaRPr sz="1687"/>
            </a:p>
          </p:txBody>
        </p:sp>
        <p:sp>
          <p:nvSpPr>
            <p:cNvPr id="364" name="predict"/>
            <p:cNvSpPr/>
            <p:nvPr/>
          </p:nvSpPr>
          <p:spPr>
            <a:xfrm>
              <a:off x="7415031" y="5175451"/>
              <a:ext cx="1394025" cy="614418"/>
            </a:xfrm>
            <a:prstGeom prst="roundRect">
              <a:avLst>
                <a:gd name="adj" fmla="val 30612"/>
              </a:avLst>
            </a:prstGeom>
            <a:solidFill>
              <a:srgbClr val="D6D6D6"/>
            </a:solidFill>
            <a:ln w="25400">
              <a:solidFill>
                <a:srgbClr val="85888D"/>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2400"/>
              </a:lvl1pPr>
            </a:lstStyle>
            <a:p>
              <a:pPr algn="ctr"/>
              <a:r>
                <a:rPr sz="1687"/>
                <a:t>predict</a:t>
              </a:r>
            </a:p>
          </p:txBody>
        </p:sp>
        <p:sp>
          <p:nvSpPr>
            <p:cNvPr id="365" name="Line"/>
            <p:cNvSpPr/>
            <p:nvPr/>
          </p:nvSpPr>
          <p:spPr>
            <a:xfrm>
              <a:off x="10391017" y="5034994"/>
              <a:ext cx="1" cy="970958"/>
            </a:xfrm>
            <a:prstGeom prst="line">
              <a:avLst/>
            </a:prstGeom>
            <a:ln w="25400">
              <a:solidFill>
                <a:srgbClr val="000000"/>
              </a:solidFill>
              <a:miter lim="400000"/>
              <a:tailEnd type="triangle"/>
            </a:ln>
          </p:spPr>
          <p:txBody>
            <a:bodyPr lIns="35719" tIns="35719" rIns="35719" bIns="35719" anchor="ctr"/>
            <a:lstStyle/>
            <a:p>
              <a:pPr algn="ctr">
                <a:defRPr sz="2400"/>
              </a:pPr>
              <a:endParaRPr sz="1687"/>
            </a:p>
          </p:txBody>
        </p:sp>
        <p:sp>
          <p:nvSpPr>
            <p:cNvPr id="366" name="predict"/>
            <p:cNvSpPr/>
            <p:nvPr/>
          </p:nvSpPr>
          <p:spPr>
            <a:xfrm>
              <a:off x="9701031" y="5175451"/>
              <a:ext cx="1394025" cy="614418"/>
            </a:xfrm>
            <a:prstGeom prst="roundRect">
              <a:avLst>
                <a:gd name="adj" fmla="val 30612"/>
              </a:avLst>
            </a:prstGeom>
            <a:solidFill>
              <a:srgbClr val="D6D6D6"/>
            </a:solidFill>
            <a:ln w="25400">
              <a:solidFill>
                <a:srgbClr val="85888D"/>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2400"/>
              </a:lvl1pPr>
            </a:lstStyle>
            <a:p>
              <a:pPr algn="ctr"/>
              <a:r>
                <a:rPr sz="1687"/>
                <a:t>predict</a:t>
              </a:r>
            </a:p>
          </p:txBody>
        </p:sp>
        <p:sp>
          <p:nvSpPr>
            <p:cNvPr id="367" name="prediction 2"/>
            <p:cNvSpPr txBox="1"/>
            <p:nvPr/>
          </p:nvSpPr>
          <p:spPr>
            <a:xfrm>
              <a:off x="5012640" y="5963692"/>
              <a:ext cx="1689353" cy="4718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sz="2400" i="1">
                  <a:latin typeface="Helvetica"/>
                  <a:ea typeface="Helvetica"/>
                  <a:cs typeface="Helvetica"/>
                  <a:sym typeface="Helvetica"/>
                </a:defRPr>
              </a:lvl1pPr>
            </a:lstStyle>
            <a:p>
              <a:pPr algn="ctr"/>
              <a:r>
                <a:rPr sz="1687"/>
                <a:t>prediction 2</a:t>
              </a:r>
            </a:p>
          </p:txBody>
        </p:sp>
        <p:sp>
          <p:nvSpPr>
            <p:cNvPr id="368" name="prediction 3"/>
            <p:cNvSpPr txBox="1"/>
            <p:nvPr/>
          </p:nvSpPr>
          <p:spPr>
            <a:xfrm>
              <a:off x="7209740" y="5963692"/>
              <a:ext cx="1689353" cy="4718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sz="2400" i="1">
                  <a:latin typeface="Helvetica"/>
                  <a:ea typeface="Helvetica"/>
                  <a:cs typeface="Helvetica"/>
                  <a:sym typeface="Helvetica"/>
                </a:defRPr>
              </a:lvl1pPr>
            </a:lstStyle>
            <a:p>
              <a:pPr algn="ctr"/>
              <a:r>
                <a:rPr sz="1687"/>
                <a:t>prediction 3</a:t>
              </a:r>
            </a:p>
          </p:txBody>
        </p:sp>
        <p:sp>
          <p:nvSpPr>
            <p:cNvPr id="369" name="prediction 4"/>
            <p:cNvSpPr txBox="1"/>
            <p:nvPr/>
          </p:nvSpPr>
          <p:spPr>
            <a:xfrm>
              <a:off x="9470339" y="5963692"/>
              <a:ext cx="1689353" cy="4718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sz="2400" i="1">
                  <a:latin typeface="Helvetica"/>
                  <a:ea typeface="Helvetica"/>
                  <a:cs typeface="Helvetica"/>
                  <a:sym typeface="Helvetica"/>
                </a:defRPr>
              </a:lvl1pPr>
            </a:lstStyle>
            <a:p>
              <a:pPr algn="ctr"/>
              <a:r>
                <a:rPr sz="1687"/>
                <a:t>prediction 4</a:t>
              </a:r>
            </a:p>
          </p:txBody>
        </p:sp>
        <p:grpSp>
          <p:nvGrpSpPr>
            <p:cNvPr id="374" name="Group"/>
            <p:cNvGrpSpPr/>
            <p:nvPr/>
          </p:nvGrpSpPr>
          <p:grpSpPr>
            <a:xfrm>
              <a:off x="3104996" y="7233691"/>
              <a:ext cx="7725986" cy="471834"/>
              <a:chOff x="-1" y="-968"/>
              <a:chExt cx="7725985" cy="471833"/>
            </a:xfrm>
          </p:grpSpPr>
          <p:sp>
            <p:nvSpPr>
              <p:cNvPr id="370" name="label 1"/>
              <p:cNvSpPr txBox="1"/>
              <p:nvPr/>
            </p:nvSpPr>
            <p:spPr>
              <a:xfrm>
                <a:off x="-1" y="-968"/>
                <a:ext cx="1007684" cy="47183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numCol="1" anchor="ctr">
                <a:spAutoFit/>
              </a:bodyPr>
              <a:lstStyle>
                <a:lvl1pPr>
                  <a:defRPr sz="2400" i="1">
                    <a:latin typeface="Helvetica"/>
                    <a:ea typeface="Helvetica"/>
                    <a:cs typeface="Helvetica"/>
                    <a:sym typeface="Helvetica"/>
                  </a:defRPr>
                </a:lvl1pPr>
              </a:lstStyle>
              <a:p>
                <a:pPr algn="ctr"/>
                <a:r>
                  <a:rPr sz="1687"/>
                  <a:t>label 1</a:t>
                </a:r>
              </a:p>
            </p:txBody>
          </p:sp>
          <p:sp>
            <p:nvSpPr>
              <p:cNvPr id="371" name="label 2"/>
              <p:cNvSpPr txBox="1"/>
              <p:nvPr/>
            </p:nvSpPr>
            <p:spPr>
              <a:xfrm>
                <a:off x="2260600" y="-968"/>
                <a:ext cx="1007684" cy="47183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numCol="1" anchor="ctr">
                <a:spAutoFit/>
              </a:bodyPr>
              <a:lstStyle>
                <a:lvl1pPr>
                  <a:defRPr sz="2400" i="1">
                    <a:latin typeface="Helvetica"/>
                    <a:ea typeface="Helvetica"/>
                    <a:cs typeface="Helvetica"/>
                    <a:sym typeface="Helvetica"/>
                  </a:defRPr>
                </a:lvl1pPr>
              </a:lstStyle>
              <a:p>
                <a:pPr algn="ctr"/>
                <a:r>
                  <a:rPr sz="1687"/>
                  <a:t>label 2</a:t>
                </a:r>
              </a:p>
            </p:txBody>
          </p:sp>
          <p:sp>
            <p:nvSpPr>
              <p:cNvPr id="372" name="label 3"/>
              <p:cNvSpPr txBox="1"/>
              <p:nvPr/>
            </p:nvSpPr>
            <p:spPr>
              <a:xfrm>
                <a:off x="4457699" y="-968"/>
                <a:ext cx="1007684" cy="47183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numCol="1" anchor="ctr">
                <a:spAutoFit/>
              </a:bodyPr>
              <a:lstStyle>
                <a:lvl1pPr>
                  <a:defRPr sz="2400" i="1">
                    <a:latin typeface="Helvetica"/>
                    <a:ea typeface="Helvetica"/>
                    <a:cs typeface="Helvetica"/>
                    <a:sym typeface="Helvetica"/>
                  </a:defRPr>
                </a:lvl1pPr>
              </a:lstStyle>
              <a:p>
                <a:pPr algn="ctr"/>
                <a:r>
                  <a:rPr sz="1687"/>
                  <a:t>label 3</a:t>
                </a:r>
              </a:p>
            </p:txBody>
          </p:sp>
          <p:sp>
            <p:nvSpPr>
              <p:cNvPr id="373" name="label 4"/>
              <p:cNvSpPr txBox="1"/>
              <p:nvPr/>
            </p:nvSpPr>
            <p:spPr>
              <a:xfrm>
                <a:off x="6718300" y="-968"/>
                <a:ext cx="1007684" cy="47183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numCol="1" anchor="ctr">
                <a:spAutoFit/>
              </a:bodyPr>
              <a:lstStyle>
                <a:lvl1pPr>
                  <a:defRPr sz="2400" i="1">
                    <a:latin typeface="Helvetica"/>
                    <a:ea typeface="Helvetica"/>
                    <a:cs typeface="Helvetica"/>
                    <a:sym typeface="Helvetica"/>
                  </a:defRPr>
                </a:lvl1pPr>
              </a:lstStyle>
              <a:p>
                <a:pPr algn="ctr"/>
                <a:r>
                  <a:rPr sz="1687"/>
                  <a:t>label 4</a:t>
                </a:r>
              </a:p>
            </p:txBody>
          </p:sp>
        </p:grpSp>
        <p:grpSp>
          <p:nvGrpSpPr>
            <p:cNvPr id="378" name="Group"/>
            <p:cNvGrpSpPr/>
            <p:nvPr/>
          </p:nvGrpSpPr>
          <p:grpSpPr>
            <a:xfrm>
              <a:off x="3164281" y="6431995"/>
              <a:ext cx="902812" cy="852624"/>
              <a:chOff x="0" y="0"/>
              <a:chExt cx="902811" cy="852622"/>
            </a:xfrm>
          </p:grpSpPr>
          <p:sp>
            <p:nvSpPr>
              <p:cNvPr id="375" name="loss 1"/>
              <p:cNvSpPr txBox="1"/>
              <p:nvPr/>
            </p:nvSpPr>
            <p:spPr>
              <a:xfrm>
                <a:off x="0" y="166696"/>
                <a:ext cx="902811" cy="47183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numCol="1" anchor="ctr">
                <a:spAutoFit/>
              </a:bodyPr>
              <a:lstStyle>
                <a:lvl1pPr>
                  <a:defRPr sz="2400" i="1">
                    <a:latin typeface="Helvetica"/>
                    <a:ea typeface="Helvetica"/>
                    <a:cs typeface="Helvetica"/>
                    <a:sym typeface="Helvetica"/>
                  </a:defRPr>
                </a:lvl1pPr>
              </a:lstStyle>
              <a:p>
                <a:pPr algn="ctr"/>
                <a:r>
                  <a:rPr sz="1687"/>
                  <a:t>loss 1</a:t>
                </a:r>
              </a:p>
            </p:txBody>
          </p:sp>
          <p:sp>
            <p:nvSpPr>
              <p:cNvPr id="376" name="Line"/>
              <p:cNvSpPr/>
              <p:nvPr/>
            </p:nvSpPr>
            <p:spPr>
              <a:xfrm flipH="1">
                <a:off x="432236" y="0"/>
                <a:ext cx="1" cy="268422"/>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sp>
            <p:nvSpPr>
              <p:cNvPr id="377" name="Line"/>
              <p:cNvSpPr/>
              <p:nvPr/>
            </p:nvSpPr>
            <p:spPr>
              <a:xfrm flipH="1" flipV="1">
                <a:off x="432236" y="584199"/>
                <a:ext cx="1" cy="268423"/>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grpSp>
        <p:grpSp>
          <p:nvGrpSpPr>
            <p:cNvPr id="382" name="Group"/>
            <p:cNvGrpSpPr/>
            <p:nvPr/>
          </p:nvGrpSpPr>
          <p:grpSpPr>
            <a:xfrm>
              <a:off x="5374081" y="6431995"/>
              <a:ext cx="902812" cy="852624"/>
              <a:chOff x="0" y="0"/>
              <a:chExt cx="902811" cy="852622"/>
            </a:xfrm>
          </p:grpSpPr>
          <p:sp>
            <p:nvSpPr>
              <p:cNvPr id="379" name="loss 2"/>
              <p:cNvSpPr txBox="1"/>
              <p:nvPr/>
            </p:nvSpPr>
            <p:spPr>
              <a:xfrm>
                <a:off x="0" y="166696"/>
                <a:ext cx="902811" cy="47183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numCol="1" anchor="ctr">
                <a:spAutoFit/>
              </a:bodyPr>
              <a:lstStyle>
                <a:lvl1pPr>
                  <a:defRPr sz="2400" i="1">
                    <a:latin typeface="Helvetica"/>
                    <a:ea typeface="Helvetica"/>
                    <a:cs typeface="Helvetica"/>
                    <a:sym typeface="Helvetica"/>
                  </a:defRPr>
                </a:lvl1pPr>
              </a:lstStyle>
              <a:p>
                <a:pPr algn="ctr"/>
                <a:r>
                  <a:rPr sz="1687"/>
                  <a:t>loss 2</a:t>
                </a:r>
              </a:p>
            </p:txBody>
          </p:sp>
          <p:sp>
            <p:nvSpPr>
              <p:cNvPr id="380" name="Line"/>
              <p:cNvSpPr/>
              <p:nvPr/>
            </p:nvSpPr>
            <p:spPr>
              <a:xfrm flipH="1">
                <a:off x="444936" y="0"/>
                <a:ext cx="1" cy="268422"/>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sp>
            <p:nvSpPr>
              <p:cNvPr id="381" name="Line"/>
              <p:cNvSpPr/>
              <p:nvPr/>
            </p:nvSpPr>
            <p:spPr>
              <a:xfrm flipH="1" flipV="1">
                <a:off x="444936" y="584199"/>
                <a:ext cx="1" cy="268423"/>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grpSp>
        <p:grpSp>
          <p:nvGrpSpPr>
            <p:cNvPr id="386" name="Group"/>
            <p:cNvGrpSpPr/>
            <p:nvPr/>
          </p:nvGrpSpPr>
          <p:grpSpPr>
            <a:xfrm>
              <a:off x="7660081" y="6431995"/>
              <a:ext cx="902812" cy="852624"/>
              <a:chOff x="0" y="0"/>
              <a:chExt cx="902811" cy="852622"/>
            </a:xfrm>
          </p:grpSpPr>
          <p:sp>
            <p:nvSpPr>
              <p:cNvPr id="383" name="loss 3"/>
              <p:cNvSpPr txBox="1"/>
              <p:nvPr/>
            </p:nvSpPr>
            <p:spPr>
              <a:xfrm>
                <a:off x="0" y="166696"/>
                <a:ext cx="902811" cy="47183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numCol="1" anchor="ctr">
                <a:spAutoFit/>
              </a:bodyPr>
              <a:lstStyle>
                <a:lvl1pPr>
                  <a:defRPr sz="2400" i="1">
                    <a:latin typeface="Helvetica"/>
                    <a:ea typeface="Helvetica"/>
                    <a:cs typeface="Helvetica"/>
                    <a:sym typeface="Helvetica"/>
                  </a:defRPr>
                </a:lvl1pPr>
              </a:lstStyle>
              <a:p>
                <a:pPr algn="ctr"/>
                <a:r>
                  <a:rPr sz="1687"/>
                  <a:t>loss 3</a:t>
                </a:r>
              </a:p>
            </p:txBody>
          </p:sp>
          <p:sp>
            <p:nvSpPr>
              <p:cNvPr id="384" name="Line"/>
              <p:cNvSpPr/>
              <p:nvPr/>
            </p:nvSpPr>
            <p:spPr>
              <a:xfrm flipH="1">
                <a:off x="444936" y="0"/>
                <a:ext cx="1" cy="268422"/>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sp>
            <p:nvSpPr>
              <p:cNvPr id="385" name="Line"/>
              <p:cNvSpPr/>
              <p:nvPr/>
            </p:nvSpPr>
            <p:spPr>
              <a:xfrm flipH="1" flipV="1">
                <a:off x="444936" y="584199"/>
                <a:ext cx="1" cy="268423"/>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grpSp>
        <p:grpSp>
          <p:nvGrpSpPr>
            <p:cNvPr id="390" name="Group"/>
            <p:cNvGrpSpPr/>
            <p:nvPr/>
          </p:nvGrpSpPr>
          <p:grpSpPr>
            <a:xfrm>
              <a:off x="9946081" y="6431995"/>
              <a:ext cx="902812" cy="852624"/>
              <a:chOff x="0" y="0"/>
              <a:chExt cx="902811" cy="852622"/>
            </a:xfrm>
          </p:grpSpPr>
          <p:sp>
            <p:nvSpPr>
              <p:cNvPr id="387" name="loss 4"/>
              <p:cNvSpPr txBox="1"/>
              <p:nvPr/>
            </p:nvSpPr>
            <p:spPr>
              <a:xfrm>
                <a:off x="0" y="166696"/>
                <a:ext cx="902811" cy="47183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numCol="1" anchor="ctr">
                <a:spAutoFit/>
              </a:bodyPr>
              <a:lstStyle>
                <a:lvl1pPr>
                  <a:defRPr sz="2400" i="1">
                    <a:latin typeface="Helvetica"/>
                    <a:ea typeface="Helvetica"/>
                    <a:cs typeface="Helvetica"/>
                    <a:sym typeface="Helvetica"/>
                  </a:defRPr>
                </a:lvl1pPr>
              </a:lstStyle>
              <a:p>
                <a:pPr algn="ctr"/>
                <a:r>
                  <a:rPr sz="1687"/>
                  <a:t>loss 4</a:t>
                </a:r>
              </a:p>
            </p:txBody>
          </p:sp>
          <p:sp>
            <p:nvSpPr>
              <p:cNvPr id="388" name="Line"/>
              <p:cNvSpPr/>
              <p:nvPr/>
            </p:nvSpPr>
            <p:spPr>
              <a:xfrm flipH="1">
                <a:off x="444936" y="0"/>
                <a:ext cx="1" cy="268422"/>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sp>
            <p:nvSpPr>
              <p:cNvPr id="389" name="Line"/>
              <p:cNvSpPr/>
              <p:nvPr/>
            </p:nvSpPr>
            <p:spPr>
              <a:xfrm flipH="1" flipV="1">
                <a:off x="444936" y="584199"/>
                <a:ext cx="1" cy="268423"/>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grpSp>
        <p:grpSp>
          <p:nvGrpSpPr>
            <p:cNvPr id="396" name="Group"/>
            <p:cNvGrpSpPr/>
            <p:nvPr/>
          </p:nvGrpSpPr>
          <p:grpSpPr>
            <a:xfrm>
              <a:off x="3999297" y="6927294"/>
              <a:ext cx="6104241" cy="1732775"/>
              <a:chOff x="0" y="0"/>
              <a:chExt cx="6104239" cy="1732773"/>
            </a:xfrm>
          </p:grpSpPr>
          <p:sp>
            <p:nvSpPr>
              <p:cNvPr id="391" name="Line"/>
              <p:cNvSpPr/>
              <p:nvPr/>
            </p:nvSpPr>
            <p:spPr>
              <a:xfrm rot="1248739">
                <a:off x="-21729" y="528776"/>
                <a:ext cx="3057081" cy="439113"/>
              </a:xfrm>
              <a:custGeom>
                <a:avLst/>
                <a:gdLst/>
                <a:ahLst/>
                <a:cxnLst>
                  <a:cxn ang="0">
                    <a:pos x="wd2" y="hd2"/>
                  </a:cxn>
                  <a:cxn ang="5400000">
                    <a:pos x="wd2" y="hd2"/>
                  </a:cxn>
                  <a:cxn ang="10800000">
                    <a:pos x="wd2" y="hd2"/>
                  </a:cxn>
                  <a:cxn ang="16200000">
                    <a:pos x="wd2" y="hd2"/>
                  </a:cxn>
                </a:cxnLst>
                <a:rect l="0" t="0" r="r" b="b"/>
                <a:pathLst>
                  <a:path w="21600" h="20032" extrusionOk="0">
                    <a:moveTo>
                      <a:pt x="0" y="0"/>
                    </a:moveTo>
                    <a:cubicBezTo>
                      <a:pt x="1371" y="11019"/>
                      <a:pt x="3362" y="18095"/>
                      <a:pt x="5538" y="19673"/>
                    </a:cubicBezTo>
                    <a:cubicBezTo>
                      <a:pt x="8196" y="21600"/>
                      <a:pt x="10732" y="15375"/>
                      <a:pt x="13229" y="10665"/>
                    </a:cubicBezTo>
                    <a:cubicBezTo>
                      <a:pt x="15941" y="5548"/>
                      <a:pt x="18740" y="1952"/>
                      <a:pt x="21600" y="0"/>
                    </a:cubicBezTo>
                  </a:path>
                </a:pathLst>
              </a:cu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sp>
            <p:nvSpPr>
              <p:cNvPr id="392" name="Line"/>
              <p:cNvSpPr/>
              <p:nvPr/>
            </p:nvSpPr>
            <p:spPr>
              <a:xfrm>
                <a:off x="2378519" y="0"/>
                <a:ext cx="628002" cy="1091898"/>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sp>
            <p:nvSpPr>
              <p:cNvPr id="393" name="Line"/>
              <p:cNvSpPr/>
              <p:nvPr/>
            </p:nvSpPr>
            <p:spPr>
              <a:xfrm flipH="1">
                <a:off x="3089406" y="-1"/>
                <a:ext cx="559115" cy="1090755"/>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sp>
            <p:nvSpPr>
              <p:cNvPr id="394" name="Line"/>
              <p:cNvSpPr/>
              <p:nvPr/>
            </p:nvSpPr>
            <p:spPr>
              <a:xfrm rot="9572776">
                <a:off x="3007872" y="528004"/>
                <a:ext cx="3109529" cy="485677"/>
              </a:xfrm>
              <a:custGeom>
                <a:avLst/>
                <a:gdLst/>
                <a:ahLst/>
                <a:cxnLst>
                  <a:cxn ang="0">
                    <a:pos x="wd2" y="hd2"/>
                  </a:cxn>
                  <a:cxn ang="5400000">
                    <a:pos x="wd2" y="hd2"/>
                  </a:cxn>
                  <a:cxn ang="10800000">
                    <a:pos x="wd2" y="hd2"/>
                  </a:cxn>
                  <a:cxn ang="16200000">
                    <a:pos x="wd2" y="hd2"/>
                  </a:cxn>
                </a:cxnLst>
                <a:rect l="0" t="0" r="r" b="b"/>
                <a:pathLst>
                  <a:path w="21600" h="21201" extrusionOk="0">
                    <a:moveTo>
                      <a:pt x="0" y="21201"/>
                    </a:moveTo>
                    <a:cubicBezTo>
                      <a:pt x="1584" y="8207"/>
                      <a:pt x="4020" y="414"/>
                      <a:pt x="6624" y="17"/>
                    </a:cubicBezTo>
                    <a:cubicBezTo>
                      <a:pt x="9345" y="-399"/>
                      <a:pt x="11842" y="7113"/>
                      <a:pt x="14364" y="12307"/>
                    </a:cubicBezTo>
                    <a:cubicBezTo>
                      <a:pt x="16692" y="17101"/>
                      <a:pt x="19120" y="20115"/>
                      <a:pt x="21600" y="21201"/>
                    </a:cubicBezTo>
                  </a:path>
                </a:pathLst>
              </a:cu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sp>
            <p:nvSpPr>
              <p:cNvPr id="395" name="sum"/>
              <p:cNvSpPr/>
              <p:nvPr/>
            </p:nvSpPr>
            <p:spPr>
              <a:xfrm>
                <a:off x="2336233" y="1118356"/>
                <a:ext cx="1394025" cy="614418"/>
              </a:xfrm>
              <a:prstGeom prst="roundRect">
                <a:avLst>
                  <a:gd name="adj" fmla="val 30612"/>
                </a:avLst>
              </a:prstGeom>
              <a:solidFill>
                <a:srgbClr val="D6D6D6"/>
              </a:solidFill>
              <a:ln w="25400" cap="flat">
                <a:solidFill>
                  <a:srgbClr val="85888D"/>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lvl1pPr>
                  <a:defRPr sz="2400"/>
                </a:lvl1pPr>
              </a:lstStyle>
              <a:p>
                <a:pPr algn="ctr"/>
                <a:r>
                  <a:rPr sz="1687"/>
                  <a:t>sum</a:t>
                </a:r>
              </a:p>
            </p:txBody>
          </p:sp>
        </p:grpSp>
        <p:grpSp>
          <p:nvGrpSpPr>
            <p:cNvPr id="399" name="Group"/>
            <p:cNvGrpSpPr/>
            <p:nvPr/>
          </p:nvGrpSpPr>
          <p:grpSpPr>
            <a:xfrm>
              <a:off x="7749417" y="8059191"/>
              <a:ext cx="1704064" cy="471834"/>
              <a:chOff x="0" y="-968"/>
              <a:chExt cx="1704061" cy="471833"/>
            </a:xfrm>
          </p:grpSpPr>
          <p:sp>
            <p:nvSpPr>
              <p:cNvPr id="397" name="total loss"/>
              <p:cNvSpPr txBox="1"/>
              <p:nvPr/>
            </p:nvSpPr>
            <p:spPr>
              <a:xfrm>
                <a:off x="393162" y="-968"/>
                <a:ext cx="1310899" cy="47183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numCol="1" anchor="ctr">
                <a:spAutoFit/>
              </a:bodyPr>
              <a:lstStyle>
                <a:lvl1pPr>
                  <a:defRPr sz="2400" i="1">
                    <a:latin typeface="Helvetica"/>
                    <a:ea typeface="Helvetica"/>
                    <a:cs typeface="Helvetica"/>
                    <a:sym typeface="Helvetica"/>
                  </a:defRPr>
                </a:lvl1pPr>
              </a:lstStyle>
              <a:p>
                <a:pPr algn="ctr"/>
                <a:r>
                  <a:rPr sz="1687"/>
                  <a:t>total loss</a:t>
                </a:r>
              </a:p>
            </p:txBody>
          </p:sp>
          <p:sp>
            <p:nvSpPr>
              <p:cNvPr id="398" name="Line"/>
              <p:cNvSpPr/>
              <p:nvPr/>
            </p:nvSpPr>
            <p:spPr>
              <a:xfrm>
                <a:off x="0" y="251435"/>
                <a:ext cx="381947" cy="1"/>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grpSp>
      </p:grpSp>
    </p:spTree>
    <p:extLst>
      <p:ext uri="{BB962C8B-B14F-4D97-AF65-F5344CB8AC3E}">
        <p14:creationId xmlns:p14="http://schemas.microsoft.com/office/powerpoint/2010/main" val="266843688"/>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118119-3BFF-4EFE-8169-BAA7FD94D9C6}"/>
              </a:ext>
            </a:extLst>
          </p:cNvPr>
          <p:cNvSpPr>
            <a:spLocks noGrp="1"/>
          </p:cNvSpPr>
          <p:nvPr>
            <p:ph type="title"/>
          </p:nvPr>
        </p:nvSpPr>
        <p:spPr/>
        <p:txBody>
          <a:bodyPr/>
          <a:lstStyle/>
          <a:p>
            <a:r>
              <a:rPr lang="en-US" dirty="0"/>
              <a:t>Generation with prefix</a:t>
            </a:r>
          </a:p>
        </p:txBody>
      </p:sp>
      <p:pic>
        <p:nvPicPr>
          <p:cNvPr id="4" name="Picture 3">
            <a:extLst>
              <a:ext uri="{FF2B5EF4-FFF2-40B4-BE49-F238E27FC236}">
                <a16:creationId xmlns:a16="http://schemas.microsoft.com/office/drawing/2014/main" id="{28951595-8679-46AC-A7C0-65F2E0FB86DF}"/>
              </a:ext>
            </a:extLst>
          </p:cNvPr>
          <p:cNvPicPr>
            <a:picLocks noChangeAspect="1"/>
          </p:cNvPicPr>
          <p:nvPr/>
        </p:nvPicPr>
        <p:blipFill>
          <a:blip r:embed="rId3"/>
          <a:stretch>
            <a:fillRect/>
          </a:stretch>
        </p:blipFill>
        <p:spPr>
          <a:xfrm>
            <a:off x="533400" y="2438400"/>
            <a:ext cx="8370747" cy="3980596"/>
          </a:xfrm>
          <a:prstGeom prst="rect">
            <a:avLst/>
          </a:prstGeom>
        </p:spPr>
      </p:pic>
    </p:spTree>
    <p:extLst>
      <p:ext uri="{BB962C8B-B14F-4D97-AF65-F5344CB8AC3E}">
        <p14:creationId xmlns:p14="http://schemas.microsoft.com/office/powerpoint/2010/main" val="241763833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1" name="Parameter Tying"/>
          <p:cNvSpPr txBox="1">
            <a:spLocks noGrp="1"/>
          </p:cNvSpPr>
          <p:nvPr>
            <p:ph type="title"/>
          </p:nvPr>
        </p:nvSpPr>
        <p:spPr>
          <a:prstGeom prst="rect">
            <a:avLst/>
          </a:prstGeom>
        </p:spPr>
        <p:txBody>
          <a:bodyPr/>
          <a:lstStyle/>
          <a:p>
            <a:r>
              <a:rPr dirty="0"/>
              <a:t>Parameter Tying</a:t>
            </a:r>
          </a:p>
        </p:txBody>
      </p:sp>
      <p:sp>
        <p:nvSpPr>
          <p:cNvPr id="517" name="Line"/>
          <p:cNvSpPr/>
          <p:nvPr/>
        </p:nvSpPr>
        <p:spPr>
          <a:xfrm rot="9397049">
            <a:off x="1444787" y="2015280"/>
            <a:ext cx="3196913" cy="699116"/>
          </a:xfrm>
          <a:custGeom>
            <a:avLst/>
            <a:gdLst/>
            <a:ahLst/>
            <a:cxnLst>
              <a:cxn ang="0">
                <a:pos x="wd2" y="hd2"/>
              </a:cxn>
              <a:cxn ang="5400000">
                <a:pos x="wd2" y="hd2"/>
              </a:cxn>
              <a:cxn ang="10800000">
                <a:pos x="wd2" y="hd2"/>
              </a:cxn>
              <a:cxn ang="16200000">
                <a:pos x="wd2" y="hd2"/>
              </a:cxn>
            </a:cxnLst>
            <a:rect l="0" t="0" r="r" b="b"/>
            <a:pathLst>
              <a:path w="21600" h="21269" extrusionOk="0">
                <a:moveTo>
                  <a:pt x="0" y="0"/>
                </a:moveTo>
                <a:cubicBezTo>
                  <a:pt x="2713" y="2295"/>
                  <a:pt x="5322" y="5991"/>
                  <a:pt x="7792" y="10932"/>
                </a:cubicBezTo>
                <a:cubicBezTo>
                  <a:pt x="10109" y="15570"/>
                  <a:pt x="12437" y="21600"/>
                  <a:pt x="15071" y="21255"/>
                </a:cubicBezTo>
                <a:cubicBezTo>
                  <a:pt x="18008" y="20871"/>
                  <a:pt x="20598" y="12435"/>
                  <a:pt x="21600" y="0"/>
                </a:cubicBezTo>
              </a:path>
            </a:pathLst>
          </a:custGeom>
          <a:noFill/>
          <a:ln w="25400" cap="flat">
            <a:solidFill>
              <a:schemeClr val="accent1"/>
            </a:solidFill>
            <a:prstDash val="solid"/>
            <a:miter lim="400000"/>
            <a:tailEnd type="triangle" w="med" len="med"/>
          </a:ln>
          <a:effectLst/>
        </p:spPr>
        <p:txBody>
          <a:bodyPr wrap="square" lIns="35719" tIns="35719" rIns="35719" bIns="35719" numCol="1" anchor="ctr">
            <a:noAutofit/>
          </a:bodyPr>
          <a:lstStyle/>
          <a:p>
            <a:pPr>
              <a:defRPr sz="2400"/>
            </a:pPr>
            <a:endParaRPr sz="1687"/>
          </a:p>
        </p:txBody>
      </p:sp>
      <p:grpSp>
        <p:nvGrpSpPr>
          <p:cNvPr id="3" name="Group 2">
            <a:extLst>
              <a:ext uri="{FF2B5EF4-FFF2-40B4-BE49-F238E27FC236}">
                <a16:creationId xmlns:a16="http://schemas.microsoft.com/office/drawing/2014/main" id="{E13869F3-AD88-764E-98F3-25EDE1996B96}"/>
              </a:ext>
            </a:extLst>
          </p:cNvPr>
          <p:cNvGrpSpPr/>
          <p:nvPr/>
        </p:nvGrpSpPr>
        <p:grpSpPr>
          <a:xfrm>
            <a:off x="699587" y="1602336"/>
            <a:ext cx="7147071" cy="4843963"/>
            <a:chOff x="994968" y="2278877"/>
            <a:chExt cx="10164724" cy="6889192"/>
          </a:xfrm>
        </p:grpSpPr>
        <p:sp>
          <p:nvSpPr>
            <p:cNvPr id="516" name="Parameters are shared! Derivatives are accumulated."/>
            <p:cNvSpPr txBox="1"/>
            <p:nvPr/>
          </p:nvSpPr>
          <p:spPr>
            <a:xfrm>
              <a:off x="994968" y="2278877"/>
              <a:ext cx="9478699" cy="62786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numCol="1" anchor="ctr">
              <a:spAutoFit/>
            </a:bodyPr>
            <a:lstStyle>
              <a:lvl1pPr>
                <a:defRPr>
                  <a:solidFill>
                    <a:schemeClr val="accent1"/>
                  </a:solidFill>
                </a:defRPr>
              </a:lvl1pPr>
            </a:lstStyle>
            <a:p>
              <a:pPr algn="ctr"/>
              <a:r>
                <a:rPr sz="2400" dirty="0"/>
                <a:t>Parameters are shared! Derivatives are accumulated.</a:t>
              </a:r>
            </a:p>
          </p:txBody>
        </p:sp>
        <p:grpSp>
          <p:nvGrpSpPr>
            <p:cNvPr id="2" name="Group 1">
              <a:extLst>
                <a:ext uri="{FF2B5EF4-FFF2-40B4-BE49-F238E27FC236}">
                  <a16:creationId xmlns:a16="http://schemas.microsoft.com/office/drawing/2014/main" id="{749D443D-276C-B949-83DE-FD997EDC84E6}"/>
                </a:ext>
              </a:extLst>
            </p:cNvPr>
            <p:cNvGrpSpPr/>
            <p:nvPr/>
          </p:nvGrpSpPr>
          <p:grpSpPr>
            <a:xfrm>
              <a:off x="1182285" y="2917421"/>
              <a:ext cx="9977407" cy="6250648"/>
              <a:chOff x="1182285" y="2917421"/>
              <a:chExt cx="9977407" cy="6250648"/>
            </a:xfrm>
          </p:grpSpPr>
          <p:sp>
            <p:nvSpPr>
              <p:cNvPr id="402" name="I"/>
              <p:cNvSpPr txBox="1"/>
              <p:nvPr/>
            </p:nvSpPr>
            <p:spPr>
              <a:xfrm>
                <a:off x="3374690" y="3194040"/>
                <a:ext cx="212025" cy="6278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pPr algn="ctr"/>
                <a:r>
                  <a:rPr sz="2400"/>
                  <a:t>I</a:t>
                </a:r>
              </a:p>
            </p:txBody>
          </p:sp>
          <p:sp>
            <p:nvSpPr>
              <p:cNvPr id="403" name="hate"/>
              <p:cNvSpPr txBox="1"/>
              <p:nvPr/>
            </p:nvSpPr>
            <p:spPr>
              <a:xfrm>
                <a:off x="5152386" y="3194040"/>
                <a:ext cx="898526" cy="6278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pPr algn="ctr"/>
                <a:r>
                  <a:rPr sz="2400"/>
                  <a:t>hate</a:t>
                </a:r>
              </a:p>
            </p:txBody>
          </p:sp>
          <p:sp>
            <p:nvSpPr>
              <p:cNvPr id="404" name="this"/>
              <p:cNvSpPr txBox="1"/>
              <p:nvPr/>
            </p:nvSpPr>
            <p:spPr>
              <a:xfrm>
                <a:off x="7527540" y="3194040"/>
                <a:ext cx="750063" cy="6278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pPr algn="ctr"/>
                <a:r>
                  <a:rPr sz="2400"/>
                  <a:t>this</a:t>
                </a:r>
              </a:p>
            </p:txBody>
          </p:sp>
          <p:sp>
            <p:nvSpPr>
              <p:cNvPr id="405" name="movie"/>
              <p:cNvSpPr txBox="1"/>
              <p:nvPr/>
            </p:nvSpPr>
            <p:spPr>
              <a:xfrm>
                <a:off x="9559565" y="3194040"/>
                <a:ext cx="1197275" cy="6278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pPr algn="ctr"/>
                <a:r>
                  <a:rPr sz="2400" dirty="0"/>
                  <a:t>movie</a:t>
                </a:r>
              </a:p>
            </p:txBody>
          </p:sp>
          <p:sp>
            <p:nvSpPr>
              <p:cNvPr id="406" name="Rectangle"/>
              <p:cNvSpPr/>
              <p:nvPr/>
            </p:nvSpPr>
            <p:spPr>
              <a:xfrm>
                <a:off x="1190915" y="4662428"/>
                <a:ext cx="265079" cy="891052"/>
              </a:xfrm>
              <a:prstGeom prst="rect">
                <a:avLst/>
              </a:prstGeom>
              <a:noFill/>
              <a:ln w="25400" cap="flat">
                <a:solidFill>
                  <a:srgbClr val="85888D"/>
                </a:solidFill>
                <a:prstDash val="solid"/>
                <a:miter lim="400000"/>
              </a:ln>
              <a:effectLst/>
            </p:spPr>
            <p:txBody>
              <a:bodyPr wrap="square" lIns="35719" tIns="35719" rIns="35719" bIns="35719" numCol="1" anchor="ctr">
                <a:noAutofit/>
              </a:bodyPr>
              <a:lstStyle/>
              <a:p>
                <a:pPr algn="ctr">
                  <a:defRPr sz="2400"/>
                </a:pPr>
                <a:endParaRPr sz="1687"/>
              </a:p>
            </p:txBody>
          </p:sp>
          <p:sp>
            <p:nvSpPr>
              <p:cNvPr id="407" name="Circle"/>
              <p:cNvSpPr/>
              <p:nvPr/>
            </p:nvSpPr>
            <p:spPr>
              <a:xfrm>
                <a:off x="1182285" y="4672056"/>
                <a:ext cx="282339"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408" name="Circle"/>
              <p:cNvSpPr/>
              <p:nvPr/>
            </p:nvSpPr>
            <p:spPr>
              <a:xfrm>
                <a:off x="1182285" y="4956848"/>
                <a:ext cx="282339"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409" name="Circle"/>
              <p:cNvSpPr/>
              <p:nvPr/>
            </p:nvSpPr>
            <p:spPr>
              <a:xfrm>
                <a:off x="1182285" y="5241640"/>
                <a:ext cx="282339"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411" name="Line"/>
              <p:cNvSpPr/>
              <p:nvPr/>
            </p:nvSpPr>
            <p:spPr>
              <a:xfrm flipH="1">
                <a:off x="2477118" y="4472708"/>
                <a:ext cx="882295" cy="427147"/>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sp>
            <p:nvSpPr>
              <p:cNvPr id="412" name="Line"/>
              <p:cNvSpPr/>
              <p:nvPr/>
            </p:nvSpPr>
            <p:spPr>
              <a:xfrm>
                <a:off x="1503763" y="5107215"/>
                <a:ext cx="1910950" cy="1"/>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sp>
            <p:nvSpPr>
              <p:cNvPr id="413" name="RNN"/>
              <p:cNvSpPr/>
              <p:nvPr/>
            </p:nvSpPr>
            <p:spPr>
              <a:xfrm>
                <a:off x="1914149" y="4761227"/>
                <a:ext cx="1090177" cy="622302"/>
              </a:xfrm>
              <a:prstGeom prst="roundRect">
                <a:avLst>
                  <a:gd name="adj" fmla="val 30612"/>
                </a:avLst>
              </a:prstGeom>
              <a:solidFill>
                <a:srgbClr val="D6D6D6"/>
              </a:solidFill>
              <a:ln w="25400" cap="flat">
                <a:solidFill>
                  <a:srgbClr val="85888D"/>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lvl1pPr>
                  <a:defRPr sz="2400"/>
                </a:lvl1pPr>
              </a:lstStyle>
              <a:p>
                <a:pPr algn="ctr"/>
                <a:r>
                  <a:rPr sz="1687"/>
                  <a:t>RNN</a:t>
                </a:r>
              </a:p>
            </p:txBody>
          </p:sp>
          <p:grpSp>
            <p:nvGrpSpPr>
              <p:cNvPr id="418" name="Group"/>
              <p:cNvGrpSpPr/>
              <p:nvPr/>
            </p:nvGrpSpPr>
            <p:grpSpPr>
              <a:xfrm>
                <a:off x="3468286" y="4662428"/>
                <a:ext cx="282339" cy="891053"/>
                <a:chOff x="0" y="0"/>
                <a:chExt cx="282337" cy="891050"/>
              </a:xfrm>
            </p:grpSpPr>
            <p:sp>
              <p:nvSpPr>
                <p:cNvPr id="414" name="Rectangle"/>
                <p:cNvSpPr/>
                <p:nvPr/>
              </p:nvSpPr>
              <p:spPr>
                <a:xfrm>
                  <a:off x="8630" y="0"/>
                  <a:ext cx="265077" cy="891050"/>
                </a:xfrm>
                <a:prstGeom prst="rect">
                  <a:avLst/>
                </a:prstGeom>
                <a:noFill/>
                <a:ln w="25400" cap="flat">
                  <a:solidFill>
                    <a:srgbClr val="85888D"/>
                  </a:solidFill>
                  <a:prstDash val="solid"/>
                  <a:miter lim="400000"/>
                </a:ln>
                <a:effectLst/>
              </p:spPr>
              <p:txBody>
                <a:bodyPr wrap="square" lIns="35719" tIns="35719" rIns="35719" bIns="35719" numCol="1" anchor="ctr">
                  <a:noAutofit/>
                </a:bodyPr>
                <a:lstStyle/>
                <a:p>
                  <a:pPr algn="ctr">
                    <a:defRPr sz="2400"/>
                  </a:pPr>
                  <a:endParaRPr sz="1687"/>
                </a:p>
              </p:txBody>
            </p:sp>
            <p:sp>
              <p:nvSpPr>
                <p:cNvPr id="415" name="Circle"/>
                <p:cNvSpPr/>
                <p:nvPr/>
              </p:nvSpPr>
              <p:spPr>
                <a:xfrm>
                  <a:off x="0" y="9628"/>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416" name="Circle"/>
                <p:cNvSpPr/>
                <p:nvPr/>
              </p:nvSpPr>
              <p:spPr>
                <a:xfrm>
                  <a:off x="0" y="294420"/>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417" name="Circle"/>
                <p:cNvSpPr/>
                <p:nvPr/>
              </p:nvSpPr>
              <p:spPr>
                <a:xfrm>
                  <a:off x="0" y="579211"/>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400">
                      <a:solidFill>
                        <a:srgbClr val="FFFFFF"/>
                      </a:solidFill>
                    </a:defRPr>
                  </a:pPr>
                  <a:endParaRPr sz="1687"/>
                </a:p>
              </p:txBody>
            </p:sp>
          </p:grpSp>
          <p:sp>
            <p:nvSpPr>
              <p:cNvPr id="420" name="Line"/>
              <p:cNvSpPr/>
              <p:nvPr/>
            </p:nvSpPr>
            <p:spPr>
              <a:xfrm flipH="1">
                <a:off x="4686918" y="4471737"/>
                <a:ext cx="933089" cy="428117"/>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sp>
            <p:nvSpPr>
              <p:cNvPr id="421" name="Line"/>
              <p:cNvSpPr/>
              <p:nvPr/>
            </p:nvSpPr>
            <p:spPr>
              <a:xfrm>
                <a:off x="3713563" y="5107214"/>
                <a:ext cx="1910950" cy="1"/>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sp>
            <p:nvSpPr>
              <p:cNvPr id="422" name="RNN"/>
              <p:cNvSpPr/>
              <p:nvPr/>
            </p:nvSpPr>
            <p:spPr>
              <a:xfrm>
                <a:off x="4123949" y="4761227"/>
                <a:ext cx="1090177" cy="622302"/>
              </a:xfrm>
              <a:prstGeom prst="roundRect">
                <a:avLst>
                  <a:gd name="adj" fmla="val 30612"/>
                </a:avLst>
              </a:prstGeom>
              <a:solidFill>
                <a:srgbClr val="D6D6D6"/>
              </a:solidFill>
              <a:ln w="25400" cap="flat">
                <a:solidFill>
                  <a:srgbClr val="85888D"/>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lvl1pPr>
                  <a:defRPr sz="2400"/>
                </a:lvl1pPr>
              </a:lstStyle>
              <a:p>
                <a:pPr algn="ctr"/>
                <a:r>
                  <a:rPr sz="1687"/>
                  <a:t>RNN</a:t>
                </a:r>
              </a:p>
            </p:txBody>
          </p:sp>
          <p:grpSp>
            <p:nvGrpSpPr>
              <p:cNvPr id="427" name="Group"/>
              <p:cNvGrpSpPr/>
              <p:nvPr/>
            </p:nvGrpSpPr>
            <p:grpSpPr>
              <a:xfrm>
                <a:off x="5678086" y="4662428"/>
                <a:ext cx="282339" cy="891053"/>
                <a:chOff x="0" y="0"/>
                <a:chExt cx="282337" cy="891050"/>
              </a:xfrm>
            </p:grpSpPr>
            <p:sp>
              <p:nvSpPr>
                <p:cNvPr id="423" name="Rectangle"/>
                <p:cNvSpPr/>
                <p:nvPr/>
              </p:nvSpPr>
              <p:spPr>
                <a:xfrm>
                  <a:off x="8630" y="0"/>
                  <a:ext cx="265077" cy="891050"/>
                </a:xfrm>
                <a:prstGeom prst="rect">
                  <a:avLst/>
                </a:prstGeom>
                <a:noFill/>
                <a:ln w="25400" cap="flat">
                  <a:solidFill>
                    <a:srgbClr val="85888D"/>
                  </a:solidFill>
                  <a:prstDash val="solid"/>
                  <a:miter lim="400000"/>
                </a:ln>
                <a:effectLst/>
              </p:spPr>
              <p:txBody>
                <a:bodyPr wrap="square" lIns="35719" tIns="35719" rIns="35719" bIns="35719" numCol="1" anchor="ctr">
                  <a:noAutofit/>
                </a:bodyPr>
                <a:lstStyle/>
                <a:p>
                  <a:pPr algn="ctr">
                    <a:defRPr sz="2400"/>
                  </a:pPr>
                  <a:endParaRPr sz="1687"/>
                </a:p>
              </p:txBody>
            </p:sp>
            <p:sp>
              <p:nvSpPr>
                <p:cNvPr id="424" name="Circle"/>
                <p:cNvSpPr/>
                <p:nvPr/>
              </p:nvSpPr>
              <p:spPr>
                <a:xfrm>
                  <a:off x="0" y="9628"/>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425" name="Circle"/>
                <p:cNvSpPr/>
                <p:nvPr/>
              </p:nvSpPr>
              <p:spPr>
                <a:xfrm>
                  <a:off x="0" y="294420"/>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426" name="Circle"/>
                <p:cNvSpPr/>
                <p:nvPr/>
              </p:nvSpPr>
              <p:spPr>
                <a:xfrm>
                  <a:off x="0" y="579211"/>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400">
                      <a:solidFill>
                        <a:srgbClr val="FFFFFF"/>
                      </a:solidFill>
                    </a:defRPr>
                  </a:pPr>
                  <a:endParaRPr sz="1687"/>
                </a:p>
              </p:txBody>
            </p:sp>
          </p:grpSp>
          <p:sp>
            <p:nvSpPr>
              <p:cNvPr id="429" name="Line"/>
              <p:cNvSpPr/>
              <p:nvPr/>
            </p:nvSpPr>
            <p:spPr>
              <a:xfrm flipH="1">
                <a:off x="6972918" y="4473732"/>
                <a:ext cx="920062" cy="426122"/>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sp>
            <p:nvSpPr>
              <p:cNvPr id="430" name="Line"/>
              <p:cNvSpPr/>
              <p:nvPr/>
            </p:nvSpPr>
            <p:spPr>
              <a:xfrm>
                <a:off x="5999563" y="5107214"/>
                <a:ext cx="1910950" cy="1"/>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sp>
            <p:nvSpPr>
              <p:cNvPr id="431" name="RNN"/>
              <p:cNvSpPr/>
              <p:nvPr/>
            </p:nvSpPr>
            <p:spPr>
              <a:xfrm>
                <a:off x="6409949" y="4761227"/>
                <a:ext cx="1090177" cy="622302"/>
              </a:xfrm>
              <a:prstGeom prst="roundRect">
                <a:avLst>
                  <a:gd name="adj" fmla="val 30612"/>
                </a:avLst>
              </a:prstGeom>
              <a:solidFill>
                <a:srgbClr val="D6D6D6"/>
              </a:solidFill>
              <a:ln w="25400" cap="flat">
                <a:solidFill>
                  <a:srgbClr val="85888D"/>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lvl1pPr>
                  <a:defRPr sz="2400"/>
                </a:lvl1pPr>
              </a:lstStyle>
              <a:p>
                <a:pPr algn="ctr"/>
                <a:r>
                  <a:rPr sz="1687" dirty="0"/>
                  <a:t>RNN</a:t>
                </a:r>
              </a:p>
            </p:txBody>
          </p:sp>
          <p:grpSp>
            <p:nvGrpSpPr>
              <p:cNvPr id="436" name="Group"/>
              <p:cNvGrpSpPr/>
              <p:nvPr/>
            </p:nvGrpSpPr>
            <p:grpSpPr>
              <a:xfrm>
                <a:off x="7964086" y="4662427"/>
                <a:ext cx="282339" cy="891054"/>
                <a:chOff x="0" y="0"/>
                <a:chExt cx="282337" cy="891051"/>
              </a:xfrm>
            </p:grpSpPr>
            <p:sp>
              <p:nvSpPr>
                <p:cNvPr id="432" name="Rectangle"/>
                <p:cNvSpPr/>
                <p:nvPr/>
              </p:nvSpPr>
              <p:spPr>
                <a:xfrm>
                  <a:off x="8630" y="0"/>
                  <a:ext cx="265077" cy="891051"/>
                </a:xfrm>
                <a:prstGeom prst="rect">
                  <a:avLst/>
                </a:prstGeom>
                <a:noFill/>
                <a:ln w="25400" cap="flat">
                  <a:solidFill>
                    <a:srgbClr val="85888D"/>
                  </a:solidFill>
                  <a:prstDash val="solid"/>
                  <a:miter lim="400000"/>
                </a:ln>
                <a:effectLst/>
              </p:spPr>
              <p:txBody>
                <a:bodyPr wrap="square" lIns="35719" tIns="35719" rIns="35719" bIns="35719" numCol="1" anchor="ctr">
                  <a:noAutofit/>
                </a:bodyPr>
                <a:lstStyle/>
                <a:p>
                  <a:pPr algn="ctr">
                    <a:defRPr sz="2400"/>
                  </a:pPr>
                  <a:endParaRPr sz="1687"/>
                </a:p>
              </p:txBody>
            </p:sp>
            <p:sp>
              <p:nvSpPr>
                <p:cNvPr id="433" name="Circle"/>
                <p:cNvSpPr/>
                <p:nvPr/>
              </p:nvSpPr>
              <p:spPr>
                <a:xfrm>
                  <a:off x="0" y="9628"/>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434" name="Circle"/>
                <p:cNvSpPr/>
                <p:nvPr/>
              </p:nvSpPr>
              <p:spPr>
                <a:xfrm>
                  <a:off x="0" y="294420"/>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435" name="Circle"/>
                <p:cNvSpPr/>
                <p:nvPr/>
              </p:nvSpPr>
              <p:spPr>
                <a:xfrm>
                  <a:off x="0" y="579211"/>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400">
                      <a:solidFill>
                        <a:srgbClr val="FFFFFF"/>
                      </a:solidFill>
                    </a:defRPr>
                  </a:pPr>
                  <a:endParaRPr sz="1687"/>
                </a:p>
              </p:txBody>
            </p:sp>
          </p:grpSp>
          <p:sp>
            <p:nvSpPr>
              <p:cNvPr id="438" name="Line"/>
              <p:cNvSpPr/>
              <p:nvPr/>
            </p:nvSpPr>
            <p:spPr>
              <a:xfrm flipH="1">
                <a:off x="9246218" y="4473847"/>
                <a:ext cx="938714" cy="426007"/>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sp>
            <p:nvSpPr>
              <p:cNvPr id="439" name="Line"/>
              <p:cNvSpPr/>
              <p:nvPr/>
            </p:nvSpPr>
            <p:spPr>
              <a:xfrm>
                <a:off x="8272863" y="5107214"/>
                <a:ext cx="1910950" cy="1"/>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sp>
            <p:nvSpPr>
              <p:cNvPr id="440" name="RNN"/>
              <p:cNvSpPr/>
              <p:nvPr/>
            </p:nvSpPr>
            <p:spPr>
              <a:xfrm>
                <a:off x="8683249" y="4761227"/>
                <a:ext cx="1090177" cy="622302"/>
              </a:xfrm>
              <a:prstGeom prst="roundRect">
                <a:avLst>
                  <a:gd name="adj" fmla="val 30612"/>
                </a:avLst>
              </a:prstGeom>
              <a:solidFill>
                <a:srgbClr val="D6D6D6"/>
              </a:solidFill>
              <a:ln w="25400" cap="flat">
                <a:solidFill>
                  <a:srgbClr val="85888D"/>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lvl1pPr>
                  <a:defRPr sz="2400"/>
                </a:lvl1pPr>
              </a:lstStyle>
              <a:p>
                <a:pPr algn="ctr"/>
                <a:r>
                  <a:rPr sz="1687"/>
                  <a:t>RNN</a:t>
                </a:r>
              </a:p>
            </p:txBody>
          </p:sp>
          <p:grpSp>
            <p:nvGrpSpPr>
              <p:cNvPr id="445" name="Group"/>
              <p:cNvGrpSpPr/>
              <p:nvPr/>
            </p:nvGrpSpPr>
            <p:grpSpPr>
              <a:xfrm>
                <a:off x="10237386" y="4662428"/>
                <a:ext cx="282339" cy="891053"/>
                <a:chOff x="0" y="0"/>
                <a:chExt cx="282337" cy="891050"/>
              </a:xfrm>
            </p:grpSpPr>
            <p:sp>
              <p:nvSpPr>
                <p:cNvPr id="441" name="Rectangle"/>
                <p:cNvSpPr/>
                <p:nvPr/>
              </p:nvSpPr>
              <p:spPr>
                <a:xfrm>
                  <a:off x="8630" y="0"/>
                  <a:ext cx="265077" cy="891050"/>
                </a:xfrm>
                <a:prstGeom prst="rect">
                  <a:avLst/>
                </a:prstGeom>
                <a:noFill/>
                <a:ln w="25400" cap="flat">
                  <a:solidFill>
                    <a:srgbClr val="85888D"/>
                  </a:solidFill>
                  <a:prstDash val="solid"/>
                  <a:miter lim="400000"/>
                </a:ln>
                <a:effectLst/>
              </p:spPr>
              <p:txBody>
                <a:bodyPr wrap="square" lIns="35719" tIns="35719" rIns="35719" bIns="35719" numCol="1" anchor="ctr">
                  <a:noAutofit/>
                </a:bodyPr>
                <a:lstStyle/>
                <a:p>
                  <a:pPr algn="ctr">
                    <a:defRPr sz="2400"/>
                  </a:pPr>
                  <a:endParaRPr sz="1687"/>
                </a:p>
              </p:txBody>
            </p:sp>
            <p:sp>
              <p:nvSpPr>
                <p:cNvPr id="442" name="Circle"/>
                <p:cNvSpPr/>
                <p:nvPr/>
              </p:nvSpPr>
              <p:spPr>
                <a:xfrm>
                  <a:off x="0" y="9628"/>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443" name="Circle"/>
                <p:cNvSpPr/>
                <p:nvPr/>
              </p:nvSpPr>
              <p:spPr>
                <a:xfrm>
                  <a:off x="0" y="294420"/>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444" name="Circle"/>
                <p:cNvSpPr/>
                <p:nvPr/>
              </p:nvSpPr>
              <p:spPr>
                <a:xfrm>
                  <a:off x="0" y="579211"/>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400">
                      <a:solidFill>
                        <a:srgbClr val="FFFFFF"/>
                      </a:solidFill>
                    </a:defRPr>
                  </a:pPr>
                  <a:endParaRPr sz="1687"/>
                </a:p>
              </p:txBody>
            </p:sp>
          </p:grpSp>
          <p:grpSp>
            <p:nvGrpSpPr>
              <p:cNvPr id="452" name="Group"/>
              <p:cNvGrpSpPr/>
              <p:nvPr/>
            </p:nvGrpSpPr>
            <p:grpSpPr>
              <a:xfrm rot="16200000">
                <a:off x="10067128" y="3736535"/>
                <a:ext cx="282341" cy="1171035"/>
                <a:chOff x="0" y="-1"/>
                <a:chExt cx="282338" cy="1171035"/>
              </a:xfrm>
            </p:grpSpPr>
            <p:sp>
              <p:nvSpPr>
                <p:cNvPr id="447" name="Rectangle"/>
                <p:cNvSpPr/>
                <p:nvPr/>
              </p:nvSpPr>
              <p:spPr>
                <a:xfrm>
                  <a:off x="8630" y="-1"/>
                  <a:ext cx="265077" cy="1171035"/>
                </a:xfrm>
                <a:prstGeom prst="rect">
                  <a:avLst/>
                </a:prstGeom>
                <a:noFill/>
                <a:ln w="25400" cap="flat">
                  <a:solidFill>
                    <a:srgbClr val="85888D"/>
                  </a:solidFill>
                  <a:prstDash val="solid"/>
                  <a:miter lim="400000"/>
                </a:ln>
                <a:effectLst/>
              </p:spPr>
              <p:txBody>
                <a:bodyPr wrap="square" lIns="35719" tIns="35719" rIns="35719" bIns="35719" numCol="1" anchor="ctr">
                  <a:noAutofit/>
                </a:bodyPr>
                <a:lstStyle/>
                <a:p>
                  <a:pPr algn="ctr">
                    <a:defRPr sz="2400"/>
                  </a:pPr>
                  <a:endParaRPr sz="1687"/>
                </a:p>
              </p:txBody>
            </p:sp>
            <p:sp>
              <p:nvSpPr>
                <p:cNvPr id="448" name="Circle"/>
                <p:cNvSpPr/>
                <p:nvPr/>
              </p:nvSpPr>
              <p:spPr>
                <a:xfrm>
                  <a:off x="1" y="9628"/>
                  <a:ext cx="282337" cy="282338"/>
                </a:xfrm>
                <a:prstGeom prst="ellipse">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449" name="Circle"/>
                <p:cNvSpPr/>
                <p:nvPr/>
              </p:nvSpPr>
              <p:spPr>
                <a:xfrm>
                  <a:off x="1" y="294420"/>
                  <a:ext cx="282337" cy="282338"/>
                </a:xfrm>
                <a:prstGeom prst="ellipse">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450" name="Circle"/>
                <p:cNvSpPr/>
                <p:nvPr/>
              </p:nvSpPr>
              <p:spPr>
                <a:xfrm>
                  <a:off x="1" y="579212"/>
                  <a:ext cx="282337" cy="282338"/>
                </a:xfrm>
                <a:prstGeom prst="ellipse">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451" name="Circle"/>
                <p:cNvSpPr/>
                <p:nvPr/>
              </p:nvSpPr>
              <p:spPr>
                <a:xfrm>
                  <a:off x="0" y="864003"/>
                  <a:ext cx="282337" cy="282338"/>
                </a:xfrm>
                <a:prstGeom prst="ellipse">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lgn="ctr">
                    <a:defRPr sz="2400">
                      <a:solidFill>
                        <a:srgbClr val="FFFFFF"/>
                      </a:solidFill>
                    </a:defRPr>
                  </a:pPr>
                  <a:endParaRPr sz="1687"/>
                </a:p>
              </p:txBody>
            </p:sp>
          </p:grpSp>
          <p:sp>
            <p:nvSpPr>
              <p:cNvPr id="453" name="Line"/>
              <p:cNvSpPr/>
              <p:nvPr/>
            </p:nvSpPr>
            <p:spPr>
              <a:xfrm flipH="1">
                <a:off x="10208299" y="3729535"/>
                <a:ext cx="1" cy="438279"/>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grpSp>
            <p:nvGrpSpPr>
              <p:cNvPr id="460" name="Group"/>
              <p:cNvGrpSpPr/>
              <p:nvPr/>
            </p:nvGrpSpPr>
            <p:grpSpPr>
              <a:xfrm rot="16200000">
                <a:off x="7781128" y="3736535"/>
                <a:ext cx="282341" cy="1171035"/>
                <a:chOff x="0" y="-1"/>
                <a:chExt cx="282338" cy="1171035"/>
              </a:xfrm>
            </p:grpSpPr>
            <p:sp>
              <p:nvSpPr>
                <p:cNvPr id="455" name="Rectangle"/>
                <p:cNvSpPr/>
                <p:nvPr/>
              </p:nvSpPr>
              <p:spPr>
                <a:xfrm>
                  <a:off x="8630" y="-1"/>
                  <a:ext cx="265077" cy="1171035"/>
                </a:xfrm>
                <a:prstGeom prst="rect">
                  <a:avLst/>
                </a:prstGeom>
                <a:noFill/>
                <a:ln w="25400" cap="flat">
                  <a:solidFill>
                    <a:srgbClr val="85888D"/>
                  </a:solidFill>
                  <a:prstDash val="solid"/>
                  <a:miter lim="400000"/>
                </a:ln>
                <a:effectLst/>
              </p:spPr>
              <p:txBody>
                <a:bodyPr wrap="square" lIns="35719" tIns="35719" rIns="35719" bIns="35719" numCol="1" anchor="ctr">
                  <a:noAutofit/>
                </a:bodyPr>
                <a:lstStyle/>
                <a:p>
                  <a:pPr algn="ctr">
                    <a:defRPr sz="2400"/>
                  </a:pPr>
                  <a:endParaRPr sz="1687"/>
                </a:p>
              </p:txBody>
            </p:sp>
            <p:sp>
              <p:nvSpPr>
                <p:cNvPr id="456" name="Circle"/>
                <p:cNvSpPr/>
                <p:nvPr/>
              </p:nvSpPr>
              <p:spPr>
                <a:xfrm>
                  <a:off x="1" y="9628"/>
                  <a:ext cx="282337" cy="282338"/>
                </a:xfrm>
                <a:prstGeom prst="ellipse">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457" name="Circle"/>
                <p:cNvSpPr/>
                <p:nvPr/>
              </p:nvSpPr>
              <p:spPr>
                <a:xfrm>
                  <a:off x="1" y="294420"/>
                  <a:ext cx="282337" cy="282338"/>
                </a:xfrm>
                <a:prstGeom prst="ellipse">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458" name="Circle"/>
                <p:cNvSpPr/>
                <p:nvPr/>
              </p:nvSpPr>
              <p:spPr>
                <a:xfrm>
                  <a:off x="1" y="579212"/>
                  <a:ext cx="282337" cy="282338"/>
                </a:xfrm>
                <a:prstGeom prst="ellipse">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459" name="Circle"/>
                <p:cNvSpPr/>
                <p:nvPr/>
              </p:nvSpPr>
              <p:spPr>
                <a:xfrm>
                  <a:off x="0" y="864003"/>
                  <a:ext cx="282337" cy="282338"/>
                </a:xfrm>
                <a:prstGeom prst="ellipse">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lgn="ctr">
                    <a:defRPr sz="2400">
                      <a:solidFill>
                        <a:srgbClr val="FFFFFF"/>
                      </a:solidFill>
                    </a:defRPr>
                  </a:pPr>
                  <a:endParaRPr sz="1687"/>
                </a:p>
              </p:txBody>
            </p:sp>
          </p:grpSp>
          <p:sp>
            <p:nvSpPr>
              <p:cNvPr id="461" name="Line"/>
              <p:cNvSpPr/>
              <p:nvPr/>
            </p:nvSpPr>
            <p:spPr>
              <a:xfrm flipH="1">
                <a:off x="7922299" y="3729535"/>
                <a:ext cx="1" cy="438279"/>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grpSp>
            <p:nvGrpSpPr>
              <p:cNvPr id="468" name="Group"/>
              <p:cNvGrpSpPr/>
              <p:nvPr/>
            </p:nvGrpSpPr>
            <p:grpSpPr>
              <a:xfrm rot="16200000">
                <a:off x="5495128" y="3736535"/>
                <a:ext cx="282341" cy="1171035"/>
                <a:chOff x="0" y="-1"/>
                <a:chExt cx="282338" cy="1171035"/>
              </a:xfrm>
            </p:grpSpPr>
            <p:sp>
              <p:nvSpPr>
                <p:cNvPr id="463" name="Rectangle"/>
                <p:cNvSpPr/>
                <p:nvPr/>
              </p:nvSpPr>
              <p:spPr>
                <a:xfrm>
                  <a:off x="8630" y="-1"/>
                  <a:ext cx="265077" cy="1171035"/>
                </a:xfrm>
                <a:prstGeom prst="rect">
                  <a:avLst/>
                </a:prstGeom>
                <a:noFill/>
                <a:ln w="25400" cap="flat">
                  <a:solidFill>
                    <a:srgbClr val="85888D"/>
                  </a:solidFill>
                  <a:prstDash val="solid"/>
                  <a:miter lim="400000"/>
                </a:ln>
                <a:effectLst/>
              </p:spPr>
              <p:txBody>
                <a:bodyPr wrap="square" lIns="35719" tIns="35719" rIns="35719" bIns="35719" numCol="1" anchor="ctr">
                  <a:noAutofit/>
                </a:bodyPr>
                <a:lstStyle/>
                <a:p>
                  <a:pPr algn="ctr">
                    <a:defRPr sz="2400"/>
                  </a:pPr>
                  <a:endParaRPr sz="1687"/>
                </a:p>
              </p:txBody>
            </p:sp>
            <p:sp>
              <p:nvSpPr>
                <p:cNvPr id="464" name="Circle"/>
                <p:cNvSpPr/>
                <p:nvPr/>
              </p:nvSpPr>
              <p:spPr>
                <a:xfrm>
                  <a:off x="1" y="9628"/>
                  <a:ext cx="282337" cy="282338"/>
                </a:xfrm>
                <a:prstGeom prst="ellipse">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465" name="Circle"/>
                <p:cNvSpPr/>
                <p:nvPr/>
              </p:nvSpPr>
              <p:spPr>
                <a:xfrm>
                  <a:off x="1" y="294420"/>
                  <a:ext cx="282337" cy="282338"/>
                </a:xfrm>
                <a:prstGeom prst="ellipse">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466" name="Circle"/>
                <p:cNvSpPr/>
                <p:nvPr/>
              </p:nvSpPr>
              <p:spPr>
                <a:xfrm>
                  <a:off x="1" y="579212"/>
                  <a:ext cx="282337" cy="282338"/>
                </a:xfrm>
                <a:prstGeom prst="ellipse">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467" name="Circle"/>
                <p:cNvSpPr/>
                <p:nvPr/>
              </p:nvSpPr>
              <p:spPr>
                <a:xfrm>
                  <a:off x="0" y="864003"/>
                  <a:ext cx="282337" cy="282338"/>
                </a:xfrm>
                <a:prstGeom prst="ellipse">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lgn="ctr">
                    <a:defRPr sz="2400">
                      <a:solidFill>
                        <a:srgbClr val="FFFFFF"/>
                      </a:solidFill>
                    </a:defRPr>
                  </a:pPr>
                  <a:endParaRPr sz="1687"/>
                </a:p>
              </p:txBody>
            </p:sp>
          </p:grpSp>
          <p:sp>
            <p:nvSpPr>
              <p:cNvPr id="469" name="Line"/>
              <p:cNvSpPr/>
              <p:nvPr/>
            </p:nvSpPr>
            <p:spPr>
              <a:xfrm flipH="1">
                <a:off x="5636299" y="3729535"/>
                <a:ext cx="1" cy="438279"/>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grpSp>
            <p:nvGrpSpPr>
              <p:cNvPr id="476" name="Group"/>
              <p:cNvGrpSpPr/>
              <p:nvPr/>
            </p:nvGrpSpPr>
            <p:grpSpPr>
              <a:xfrm rot="16200000">
                <a:off x="3336128" y="3736535"/>
                <a:ext cx="282341" cy="1171035"/>
                <a:chOff x="0" y="-1"/>
                <a:chExt cx="282338" cy="1171035"/>
              </a:xfrm>
            </p:grpSpPr>
            <p:sp>
              <p:nvSpPr>
                <p:cNvPr id="471" name="Rectangle"/>
                <p:cNvSpPr/>
                <p:nvPr/>
              </p:nvSpPr>
              <p:spPr>
                <a:xfrm>
                  <a:off x="8630" y="-1"/>
                  <a:ext cx="265077" cy="1171035"/>
                </a:xfrm>
                <a:prstGeom prst="rect">
                  <a:avLst/>
                </a:prstGeom>
                <a:noFill/>
                <a:ln w="25400" cap="flat">
                  <a:solidFill>
                    <a:srgbClr val="85888D"/>
                  </a:solidFill>
                  <a:prstDash val="solid"/>
                  <a:miter lim="400000"/>
                </a:ln>
                <a:effectLst/>
              </p:spPr>
              <p:txBody>
                <a:bodyPr wrap="square" lIns="35719" tIns="35719" rIns="35719" bIns="35719" numCol="1" anchor="ctr">
                  <a:noAutofit/>
                </a:bodyPr>
                <a:lstStyle/>
                <a:p>
                  <a:pPr algn="ctr">
                    <a:defRPr sz="2400"/>
                  </a:pPr>
                  <a:endParaRPr sz="1687"/>
                </a:p>
              </p:txBody>
            </p:sp>
            <p:sp>
              <p:nvSpPr>
                <p:cNvPr id="472" name="Circle"/>
                <p:cNvSpPr/>
                <p:nvPr/>
              </p:nvSpPr>
              <p:spPr>
                <a:xfrm>
                  <a:off x="1" y="9628"/>
                  <a:ext cx="282337" cy="282338"/>
                </a:xfrm>
                <a:prstGeom prst="ellipse">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473" name="Circle"/>
                <p:cNvSpPr/>
                <p:nvPr/>
              </p:nvSpPr>
              <p:spPr>
                <a:xfrm>
                  <a:off x="1" y="294420"/>
                  <a:ext cx="282337" cy="282338"/>
                </a:xfrm>
                <a:prstGeom prst="ellipse">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474" name="Circle"/>
                <p:cNvSpPr/>
                <p:nvPr/>
              </p:nvSpPr>
              <p:spPr>
                <a:xfrm>
                  <a:off x="1" y="579212"/>
                  <a:ext cx="282337" cy="282338"/>
                </a:xfrm>
                <a:prstGeom prst="ellipse">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475" name="Circle"/>
                <p:cNvSpPr/>
                <p:nvPr/>
              </p:nvSpPr>
              <p:spPr>
                <a:xfrm>
                  <a:off x="0" y="864003"/>
                  <a:ext cx="282337" cy="282338"/>
                </a:xfrm>
                <a:prstGeom prst="ellipse">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lgn="ctr">
                    <a:defRPr sz="2400">
                      <a:solidFill>
                        <a:srgbClr val="FFFFFF"/>
                      </a:solidFill>
                    </a:defRPr>
                  </a:pPr>
                  <a:endParaRPr sz="1687"/>
                </a:p>
              </p:txBody>
            </p:sp>
          </p:grpSp>
          <p:sp>
            <p:nvSpPr>
              <p:cNvPr id="477" name="Line"/>
              <p:cNvSpPr/>
              <p:nvPr/>
            </p:nvSpPr>
            <p:spPr>
              <a:xfrm flipH="1">
                <a:off x="3477299" y="3729535"/>
                <a:ext cx="1" cy="438279"/>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sp>
            <p:nvSpPr>
              <p:cNvPr id="479" name="Line"/>
              <p:cNvSpPr/>
              <p:nvPr/>
            </p:nvSpPr>
            <p:spPr>
              <a:xfrm>
                <a:off x="3596517" y="5542994"/>
                <a:ext cx="1" cy="970958"/>
              </a:xfrm>
              <a:prstGeom prst="line">
                <a:avLst/>
              </a:prstGeom>
              <a:ln w="25400">
                <a:solidFill>
                  <a:srgbClr val="000000"/>
                </a:solidFill>
                <a:miter lim="400000"/>
                <a:tailEnd type="triangle"/>
              </a:ln>
            </p:spPr>
            <p:txBody>
              <a:bodyPr lIns="35719" tIns="35719" rIns="35719" bIns="35719" anchor="ctr"/>
              <a:lstStyle/>
              <a:p>
                <a:pPr algn="ctr">
                  <a:defRPr sz="2400"/>
                </a:pPr>
                <a:endParaRPr sz="1687"/>
              </a:p>
            </p:txBody>
          </p:sp>
          <p:sp>
            <p:nvSpPr>
              <p:cNvPr id="480" name="predict"/>
              <p:cNvSpPr/>
              <p:nvPr/>
            </p:nvSpPr>
            <p:spPr>
              <a:xfrm>
                <a:off x="2906531" y="5683451"/>
                <a:ext cx="1394025" cy="614418"/>
              </a:xfrm>
              <a:prstGeom prst="roundRect">
                <a:avLst>
                  <a:gd name="adj" fmla="val 30612"/>
                </a:avLst>
              </a:prstGeom>
              <a:solidFill>
                <a:srgbClr val="D6D6D6"/>
              </a:solidFill>
              <a:ln w="25400">
                <a:solidFill>
                  <a:srgbClr val="85888D"/>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2400"/>
                </a:lvl1pPr>
              </a:lstStyle>
              <a:p>
                <a:pPr algn="ctr"/>
                <a:r>
                  <a:rPr sz="1687"/>
                  <a:t>predict</a:t>
                </a:r>
              </a:p>
            </p:txBody>
          </p:sp>
          <p:sp>
            <p:nvSpPr>
              <p:cNvPr id="481" name="prediction 1"/>
              <p:cNvSpPr txBox="1"/>
              <p:nvPr/>
            </p:nvSpPr>
            <p:spPr>
              <a:xfrm>
                <a:off x="2752039" y="6471692"/>
                <a:ext cx="1689353" cy="4718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sz="2400" i="1">
                    <a:latin typeface="Helvetica"/>
                    <a:ea typeface="Helvetica"/>
                    <a:cs typeface="Helvetica"/>
                    <a:sym typeface="Helvetica"/>
                  </a:defRPr>
                </a:lvl1pPr>
              </a:lstStyle>
              <a:p>
                <a:pPr algn="ctr"/>
                <a:r>
                  <a:rPr sz="1687"/>
                  <a:t>prediction 1</a:t>
                </a:r>
              </a:p>
            </p:txBody>
          </p:sp>
          <p:sp>
            <p:nvSpPr>
              <p:cNvPr id="482" name="Line"/>
              <p:cNvSpPr/>
              <p:nvPr/>
            </p:nvSpPr>
            <p:spPr>
              <a:xfrm>
                <a:off x="5819017" y="5542994"/>
                <a:ext cx="1" cy="970958"/>
              </a:xfrm>
              <a:prstGeom prst="line">
                <a:avLst/>
              </a:prstGeom>
              <a:ln w="25400">
                <a:solidFill>
                  <a:srgbClr val="000000"/>
                </a:solidFill>
                <a:miter lim="400000"/>
                <a:tailEnd type="triangle"/>
              </a:ln>
            </p:spPr>
            <p:txBody>
              <a:bodyPr lIns="35719" tIns="35719" rIns="35719" bIns="35719" anchor="ctr"/>
              <a:lstStyle/>
              <a:p>
                <a:pPr algn="ctr">
                  <a:defRPr sz="2400"/>
                </a:pPr>
                <a:endParaRPr sz="1687"/>
              </a:p>
            </p:txBody>
          </p:sp>
          <p:sp>
            <p:nvSpPr>
              <p:cNvPr id="483" name="predict"/>
              <p:cNvSpPr/>
              <p:nvPr/>
            </p:nvSpPr>
            <p:spPr>
              <a:xfrm>
                <a:off x="5129031" y="5683451"/>
                <a:ext cx="1394025" cy="614418"/>
              </a:xfrm>
              <a:prstGeom prst="roundRect">
                <a:avLst>
                  <a:gd name="adj" fmla="val 30612"/>
                </a:avLst>
              </a:prstGeom>
              <a:solidFill>
                <a:srgbClr val="D6D6D6"/>
              </a:solidFill>
              <a:ln w="25400">
                <a:solidFill>
                  <a:srgbClr val="85888D"/>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2400"/>
                </a:lvl1pPr>
              </a:lstStyle>
              <a:p>
                <a:pPr algn="ctr"/>
                <a:r>
                  <a:rPr sz="1687"/>
                  <a:t>predict</a:t>
                </a:r>
              </a:p>
            </p:txBody>
          </p:sp>
          <p:sp>
            <p:nvSpPr>
              <p:cNvPr id="484" name="Line"/>
              <p:cNvSpPr/>
              <p:nvPr/>
            </p:nvSpPr>
            <p:spPr>
              <a:xfrm>
                <a:off x="8105017" y="5542994"/>
                <a:ext cx="1" cy="970958"/>
              </a:xfrm>
              <a:prstGeom prst="line">
                <a:avLst/>
              </a:prstGeom>
              <a:ln w="25400">
                <a:solidFill>
                  <a:srgbClr val="000000"/>
                </a:solidFill>
                <a:miter lim="400000"/>
                <a:tailEnd type="triangle"/>
              </a:ln>
            </p:spPr>
            <p:txBody>
              <a:bodyPr lIns="35719" tIns="35719" rIns="35719" bIns="35719" anchor="ctr"/>
              <a:lstStyle/>
              <a:p>
                <a:pPr algn="ctr">
                  <a:defRPr sz="2400"/>
                </a:pPr>
                <a:endParaRPr sz="1687"/>
              </a:p>
            </p:txBody>
          </p:sp>
          <p:sp>
            <p:nvSpPr>
              <p:cNvPr id="485" name="predict"/>
              <p:cNvSpPr/>
              <p:nvPr/>
            </p:nvSpPr>
            <p:spPr>
              <a:xfrm>
                <a:off x="7415031" y="5683451"/>
                <a:ext cx="1394025" cy="614418"/>
              </a:xfrm>
              <a:prstGeom prst="roundRect">
                <a:avLst>
                  <a:gd name="adj" fmla="val 30612"/>
                </a:avLst>
              </a:prstGeom>
              <a:solidFill>
                <a:srgbClr val="D6D6D6"/>
              </a:solidFill>
              <a:ln w="25400">
                <a:solidFill>
                  <a:srgbClr val="85888D"/>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2400"/>
                </a:lvl1pPr>
              </a:lstStyle>
              <a:p>
                <a:pPr algn="ctr"/>
                <a:r>
                  <a:rPr sz="1687"/>
                  <a:t>predict</a:t>
                </a:r>
              </a:p>
            </p:txBody>
          </p:sp>
          <p:sp>
            <p:nvSpPr>
              <p:cNvPr id="486" name="Line"/>
              <p:cNvSpPr/>
              <p:nvPr/>
            </p:nvSpPr>
            <p:spPr>
              <a:xfrm>
                <a:off x="10391017" y="5542994"/>
                <a:ext cx="1" cy="970958"/>
              </a:xfrm>
              <a:prstGeom prst="line">
                <a:avLst/>
              </a:prstGeom>
              <a:ln w="25400">
                <a:solidFill>
                  <a:srgbClr val="000000"/>
                </a:solidFill>
                <a:miter lim="400000"/>
                <a:tailEnd type="triangle"/>
              </a:ln>
            </p:spPr>
            <p:txBody>
              <a:bodyPr lIns="35719" tIns="35719" rIns="35719" bIns="35719" anchor="ctr"/>
              <a:lstStyle/>
              <a:p>
                <a:pPr algn="ctr">
                  <a:defRPr sz="2400"/>
                </a:pPr>
                <a:endParaRPr sz="1687"/>
              </a:p>
            </p:txBody>
          </p:sp>
          <p:sp>
            <p:nvSpPr>
              <p:cNvPr id="487" name="predict"/>
              <p:cNvSpPr/>
              <p:nvPr/>
            </p:nvSpPr>
            <p:spPr>
              <a:xfrm>
                <a:off x="9701031" y="5683451"/>
                <a:ext cx="1394025" cy="614418"/>
              </a:xfrm>
              <a:prstGeom prst="roundRect">
                <a:avLst>
                  <a:gd name="adj" fmla="val 30612"/>
                </a:avLst>
              </a:prstGeom>
              <a:solidFill>
                <a:srgbClr val="D6D6D6"/>
              </a:solidFill>
              <a:ln w="25400">
                <a:solidFill>
                  <a:srgbClr val="85888D"/>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2400"/>
                </a:lvl1pPr>
              </a:lstStyle>
              <a:p>
                <a:pPr algn="ctr"/>
                <a:r>
                  <a:rPr sz="1687"/>
                  <a:t>predict</a:t>
                </a:r>
              </a:p>
            </p:txBody>
          </p:sp>
          <p:sp>
            <p:nvSpPr>
              <p:cNvPr id="488" name="loss 1"/>
              <p:cNvSpPr txBox="1"/>
              <p:nvPr/>
            </p:nvSpPr>
            <p:spPr>
              <a:xfrm>
                <a:off x="3164281" y="7106693"/>
                <a:ext cx="902812" cy="4718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sz="2400" i="1">
                    <a:latin typeface="Helvetica"/>
                    <a:ea typeface="Helvetica"/>
                    <a:cs typeface="Helvetica"/>
                    <a:sym typeface="Helvetica"/>
                  </a:defRPr>
                </a:lvl1pPr>
              </a:lstStyle>
              <a:p>
                <a:pPr algn="ctr"/>
                <a:r>
                  <a:rPr sz="1687"/>
                  <a:t>loss 1</a:t>
                </a:r>
              </a:p>
            </p:txBody>
          </p:sp>
          <p:sp>
            <p:nvSpPr>
              <p:cNvPr id="489" name="loss 2"/>
              <p:cNvSpPr txBox="1"/>
              <p:nvPr/>
            </p:nvSpPr>
            <p:spPr>
              <a:xfrm>
                <a:off x="5374082" y="7106693"/>
                <a:ext cx="902812" cy="4718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sz="2400" i="1">
                    <a:latin typeface="Helvetica"/>
                    <a:ea typeface="Helvetica"/>
                    <a:cs typeface="Helvetica"/>
                    <a:sym typeface="Helvetica"/>
                  </a:defRPr>
                </a:lvl1pPr>
              </a:lstStyle>
              <a:p>
                <a:pPr algn="ctr"/>
                <a:r>
                  <a:rPr sz="1687"/>
                  <a:t>loss 2</a:t>
                </a:r>
              </a:p>
            </p:txBody>
          </p:sp>
          <p:sp>
            <p:nvSpPr>
              <p:cNvPr id="490" name="loss 3"/>
              <p:cNvSpPr txBox="1"/>
              <p:nvPr/>
            </p:nvSpPr>
            <p:spPr>
              <a:xfrm>
                <a:off x="7660081" y="7106693"/>
                <a:ext cx="902812" cy="4718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sz="2400" i="1">
                    <a:latin typeface="Helvetica"/>
                    <a:ea typeface="Helvetica"/>
                    <a:cs typeface="Helvetica"/>
                    <a:sym typeface="Helvetica"/>
                  </a:defRPr>
                </a:lvl1pPr>
              </a:lstStyle>
              <a:p>
                <a:pPr algn="ctr"/>
                <a:r>
                  <a:rPr sz="1687"/>
                  <a:t>loss 3</a:t>
                </a:r>
              </a:p>
            </p:txBody>
          </p:sp>
          <p:sp>
            <p:nvSpPr>
              <p:cNvPr id="491" name="loss 4"/>
              <p:cNvSpPr txBox="1"/>
              <p:nvPr/>
            </p:nvSpPr>
            <p:spPr>
              <a:xfrm>
                <a:off x="9946081" y="7106693"/>
                <a:ext cx="902812" cy="4718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sz="2400" i="1">
                    <a:latin typeface="Helvetica"/>
                    <a:ea typeface="Helvetica"/>
                    <a:cs typeface="Helvetica"/>
                    <a:sym typeface="Helvetica"/>
                  </a:defRPr>
                </a:lvl1pPr>
              </a:lstStyle>
              <a:p>
                <a:pPr algn="ctr"/>
                <a:r>
                  <a:rPr sz="1687"/>
                  <a:t>loss 4</a:t>
                </a:r>
              </a:p>
            </p:txBody>
          </p:sp>
          <p:sp>
            <p:nvSpPr>
              <p:cNvPr id="492" name="prediction 2"/>
              <p:cNvSpPr txBox="1"/>
              <p:nvPr/>
            </p:nvSpPr>
            <p:spPr>
              <a:xfrm>
                <a:off x="5012640" y="6471692"/>
                <a:ext cx="1689353" cy="4718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sz="2400" i="1">
                    <a:latin typeface="Helvetica"/>
                    <a:ea typeface="Helvetica"/>
                    <a:cs typeface="Helvetica"/>
                    <a:sym typeface="Helvetica"/>
                  </a:defRPr>
                </a:lvl1pPr>
              </a:lstStyle>
              <a:p>
                <a:pPr algn="ctr"/>
                <a:r>
                  <a:rPr sz="1687"/>
                  <a:t>prediction 2</a:t>
                </a:r>
              </a:p>
            </p:txBody>
          </p:sp>
          <p:sp>
            <p:nvSpPr>
              <p:cNvPr id="493" name="prediction 3"/>
              <p:cNvSpPr txBox="1"/>
              <p:nvPr/>
            </p:nvSpPr>
            <p:spPr>
              <a:xfrm>
                <a:off x="7209740" y="6471692"/>
                <a:ext cx="1689353" cy="4718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sz="2400" i="1">
                    <a:latin typeface="Helvetica"/>
                    <a:ea typeface="Helvetica"/>
                    <a:cs typeface="Helvetica"/>
                    <a:sym typeface="Helvetica"/>
                  </a:defRPr>
                </a:lvl1pPr>
              </a:lstStyle>
              <a:p>
                <a:pPr algn="ctr"/>
                <a:r>
                  <a:rPr sz="1687"/>
                  <a:t>prediction 3</a:t>
                </a:r>
              </a:p>
            </p:txBody>
          </p:sp>
          <p:sp>
            <p:nvSpPr>
              <p:cNvPr id="494" name="prediction 4"/>
              <p:cNvSpPr txBox="1"/>
              <p:nvPr/>
            </p:nvSpPr>
            <p:spPr>
              <a:xfrm>
                <a:off x="9470339" y="6471692"/>
                <a:ext cx="1689353" cy="4718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sz="2400" i="1">
                    <a:latin typeface="Helvetica"/>
                    <a:ea typeface="Helvetica"/>
                    <a:cs typeface="Helvetica"/>
                    <a:sym typeface="Helvetica"/>
                  </a:defRPr>
                </a:lvl1pPr>
              </a:lstStyle>
              <a:p>
                <a:pPr algn="ctr"/>
                <a:r>
                  <a:rPr sz="1687"/>
                  <a:t>prediction 4</a:t>
                </a:r>
              </a:p>
            </p:txBody>
          </p:sp>
          <p:sp>
            <p:nvSpPr>
              <p:cNvPr id="495" name="label 1"/>
              <p:cNvSpPr txBox="1"/>
              <p:nvPr/>
            </p:nvSpPr>
            <p:spPr>
              <a:xfrm>
                <a:off x="3104997" y="7741693"/>
                <a:ext cx="1007684" cy="4718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sz="2400" i="1">
                    <a:latin typeface="Helvetica"/>
                    <a:ea typeface="Helvetica"/>
                    <a:cs typeface="Helvetica"/>
                    <a:sym typeface="Helvetica"/>
                  </a:defRPr>
                </a:lvl1pPr>
              </a:lstStyle>
              <a:p>
                <a:pPr algn="ctr"/>
                <a:r>
                  <a:rPr sz="1687"/>
                  <a:t>label 1</a:t>
                </a:r>
              </a:p>
            </p:txBody>
          </p:sp>
          <p:sp>
            <p:nvSpPr>
              <p:cNvPr id="496" name="label 2"/>
              <p:cNvSpPr txBox="1"/>
              <p:nvPr/>
            </p:nvSpPr>
            <p:spPr>
              <a:xfrm>
                <a:off x="5365597" y="7741693"/>
                <a:ext cx="1007684" cy="4718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sz="2400" i="1">
                    <a:latin typeface="Helvetica"/>
                    <a:ea typeface="Helvetica"/>
                    <a:cs typeface="Helvetica"/>
                    <a:sym typeface="Helvetica"/>
                  </a:defRPr>
                </a:lvl1pPr>
              </a:lstStyle>
              <a:p>
                <a:pPr algn="ctr"/>
                <a:r>
                  <a:rPr sz="1687"/>
                  <a:t>label 2</a:t>
                </a:r>
              </a:p>
            </p:txBody>
          </p:sp>
          <p:sp>
            <p:nvSpPr>
              <p:cNvPr id="497" name="label 3"/>
              <p:cNvSpPr txBox="1"/>
              <p:nvPr/>
            </p:nvSpPr>
            <p:spPr>
              <a:xfrm>
                <a:off x="7562697" y="7741693"/>
                <a:ext cx="1007684" cy="4718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sz="2400" i="1">
                    <a:latin typeface="Helvetica"/>
                    <a:ea typeface="Helvetica"/>
                    <a:cs typeface="Helvetica"/>
                    <a:sym typeface="Helvetica"/>
                  </a:defRPr>
                </a:lvl1pPr>
              </a:lstStyle>
              <a:p>
                <a:pPr algn="ctr"/>
                <a:r>
                  <a:rPr sz="1687"/>
                  <a:t>label 3</a:t>
                </a:r>
              </a:p>
            </p:txBody>
          </p:sp>
          <p:sp>
            <p:nvSpPr>
              <p:cNvPr id="498" name="label 4"/>
              <p:cNvSpPr txBox="1"/>
              <p:nvPr/>
            </p:nvSpPr>
            <p:spPr>
              <a:xfrm>
                <a:off x="9823297" y="7741693"/>
                <a:ext cx="1007684" cy="4718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sz="2400" i="1">
                    <a:latin typeface="Helvetica"/>
                    <a:ea typeface="Helvetica"/>
                    <a:cs typeface="Helvetica"/>
                    <a:sym typeface="Helvetica"/>
                  </a:defRPr>
                </a:lvl1pPr>
              </a:lstStyle>
              <a:p>
                <a:pPr algn="ctr"/>
                <a:r>
                  <a:rPr sz="1687" dirty="0"/>
                  <a:t>label 4</a:t>
                </a:r>
              </a:p>
            </p:txBody>
          </p:sp>
          <p:sp>
            <p:nvSpPr>
              <p:cNvPr id="499" name="Line"/>
              <p:cNvSpPr/>
              <p:nvPr/>
            </p:nvSpPr>
            <p:spPr>
              <a:xfrm flipH="1">
                <a:off x="3596516" y="6939994"/>
                <a:ext cx="2" cy="268424"/>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sp>
            <p:nvSpPr>
              <p:cNvPr id="500" name="Line"/>
              <p:cNvSpPr/>
              <p:nvPr/>
            </p:nvSpPr>
            <p:spPr>
              <a:xfrm>
                <a:off x="5819018" y="6939994"/>
                <a:ext cx="1" cy="268424"/>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sp>
            <p:nvSpPr>
              <p:cNvPr id="501" name="Line"/>
              <p:cNvSpPr/>
              <p:nvPr/>
            </p:nvSpPr>
            <p:spPr>
              <a:xfrm>
                <a:off x="8105018" y="6939994"/>
                <a:ext cx="1" cy="268424"/>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sp>
            <p:nvSpPr>
              <p:cNvPr id="502" name="Line"/>
              <p:cNvSpPr/>
              <p:nvPr/>
            </p:nvSpPr>
            <p:spPr>
              <a:xfrm>
                <a:off x="10391018" y="6939994"/>
                <a:ext cx="1" cy="268424"/>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sp>
            <p:nvSpPr>
              <p:cNvPr id="504" name="Line"/>
              <p:cNvSpPr/>
              <p:nvPr/>
            </p:nvSpPr>
            <p:spPr>
              <a:xfrm rot="10800000">
                <a:off x="3596516" y="7524193"/>
                <a:ext cx="2" cy="268424"/>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sp>
            <p:nvSpPr>
              <p:cNvPr id="505" name="Line"/>
              <p:cNvSpPr/>
              <p:nvPr/>
            </p:nvSpPr>
            <p:spPr>
              <a:xfrm rot="10800000" flipH="1">
                <a:off x="5819018" y="7524193"/>
                <a:ext cx="1" cy="268424"/>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sp>
            <p:nvSpPr>
              <p:cNvPr id="506" name="Line"/>
              <p:cNvSpPr/>
              <p:nvPr/>
            </p:nvSpPr>
            <p:spPr>
              <a:xfrm rot="10800000" flipH="1">
                <a:off x="8105018" y="7524193"/>
                <a:ext cx="1" cy="268424"/>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sp>
            <p:nvSpPr>
              <p:cNvPr id="507" name="Line"/>
              <p:cNvSpPr/>
              <p:nvPr/>
            </p:nvSpPr>
            <p:spPr>
              <a:xfrm rot="10800000" flipH="1">
                <a:off x="10391018" y="7524193"/>
                <a:ext cx="1" cy="268424"/>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sp>
            <p:nvSpPr>
              <p:cNvPr id="509" name="Line"/>
              <p:cNvSpPr/>
              <p:nvPr/>
            </p:nvSpPr>
            <p:spPr>
              <a:xfrm rot="1248739">
                <a:off x="3977569" y="7964071"/>
                <a:ext cx="3057080" cy="439113"/>
              </a:xfrm>
              <a:custGeom>
                <a:avLst/>
                <a:gdLst/>
                <a:ahLst/>
                <a:cxnLst>
                  <a:cxn ang="0">
                    <a:pos x="wd2" y="hd2"/>
                  </a:cxn>
                  <a:cxn ang="5400000">
                    <a:pos x="wd2" y="hd2"/>
                  </a:cxn>
                  <a:cxn ang="10800000">
                    <a:pos x="wd2" y="hd2"/>
                  </a:cxn>
                  <a:cxn ang="16200000">
                    <a:pos x="wd2" y="hd2"/>
                  </a:cxn>
                </a:cxnLst>
                <a:rect l="0" t="0" r="r" b="b"/>
                <a:pathLst>
                  <a:path w="21600" h="20032" extrusionOk="0">
                    <a:moveTo>
                      <a:pt x="0" y="0"/>
                    </a:moveTo>
                    <a:cubicBezTo>
                      <a:pt x="1371" y="11019"/>
                      <a:pt x="3362" y="18095"/>
                      <a:pt x="5538" y="19673"/>
                    </a:cubicBezTo>
                    <a:cubicBezTo>
                      <a:pt x="8196" y="21600"/>
                      <a:pt x="10732" y="15375"/>
                      <a:pt x="13229" y="10665"/>
                    </a:cubicBezTo>
                    <a:cubicBezTo>
                      <a:pt x="15941" y="5548"/>
                      <a:pt x="18740" y="1952"/>
                      <a:pt x="21600" y="0"/>
                    </a:cubicBezTo>
                  </a:path>
                </a:pathLst>
              </a:custGeom>
              <a:ln w="25400">
                <a:solidFill>
                  <a:srgbClr val="000000"/>
                </a:solidFill>
                <a:miter lim="400000"/>
                <a:tailEnd type="triangle"/>
              </a:ln>
            </p:spPr>
            <p:txBody>
              <a:bodyPr lIns="35719" tIns="35719" rIns="35719" bIns="35719" anchor="ctr"/>
              <a:lstStyle/>
              <a:p>
                <a:pPr algn="ctr">
                  <a:defRPr sz="2400"/>
                </a:pPr>
                <a:endParaRPr sz="1687"/>
              </a:p>
            </p:txBody>
          </p:sp>
          <p:sp>
            <p:nvSpPr>
              <p:cNvPr id="510" name="Line"/>
              <p:cNvSpPr/>
              <p:nvPr/>
            </p:nvSpPr>
            <p:spPr>
              <a:xfrm>
                <a:off x="6377817" y="7435295"/>
                <a:ext cx="628002" cy="1091898"/>
              </a:xfrm>
              <a:prstGeom prst="line">
                <a:avLst/>
              </a:prstGeom>
              <a:ln w="25400">
                <a:solidFill>
                  <a:srgbClr val="000000"/>
                </a:solidFill>
                <a:miter lim="400000"/>
                <a:tailEnd type="triangle"/>
              </a:ln>
            </p:spPr>
            <p:txBody>
              <a:bodyPr lIns="35719" tIns="35719" rIns="35719" bIns="35719" anchor="ctr"/>
              <a:lstStyle/>
              <a:p>
                <a:pPr algn="ctr">
                  <a:defRPr sz="2400"/>
                </a:pPr>
                <a:endParaRPr sz="1687"/>
              </a:p>
            </p:txBody>
          </p:sp>
          <p:sp>
            <p:nvSpPr>
              <p:cNvPr id="511" name="Line"/>
              <p:cNvSpPr/>
              <p:nvPr/>
            </p:nvSpPr>
            <p:spPr>
              <a:xfrm flipH="1">
                <a:off x="7088704" y="7435294"/>
                <a:ext cx="559114" cy="1090755"/>
              </a:xfrm>
              <a:prstGeom prst="line">
                <a:avLst/>
              </a:prstGeom>
              <a:ln w="25400">
                <a:solidFill>
                  <a:srgbClr val="000000"/>
                </a:solidFill>
                <a:miter lim="400000"/>
                <a:tailEnd type="triangle"/>
              </a:ln>
            </p:spPr>
            <p:txBody>
              <a:bodyPr lIns="35719" tIns="35719" rIns="35719" bIns="35719" anchor="ctr"/>
              <a:lstStyle/>
              <a:p>
                <a:pPr algn="ctr">
                  <a:defRPr sz="2400"/>
                </a:pPr>
                <a:endParaRPr sz="1687"/>
              </a:p>
            </p:txBody>
          </p:sp>
          <p:sp>
            <p:nvSpPr>
              <p:cNvPr id="512" name="Line"/>
              <p:cNvSpPr/>
              <p:nvPr/>
            </p:nvSpPr>
            <p:spPr>
              <a:xfrm rot="9572776">
                <a:off x="7007170" y="7963299"/>
                <a:ext cx="3109529" cy="485677"/>
              </a:xfrm>
              <a:custGeom>
                <a:avLst/>
                <a:gdLst/>
                <a:ahLst/>
                <a:cxnLst>
                  <a:cxn ang="0">
                    <a:pos x="wd2" y="hd2"/>
                  </a:cxn>
                  <a:cxn ang="5400000">
                    <a:pos x="wd2" y="hd2"/>
                  </a:cxn>
                  <a:cxn ang="10800000">
                    <a:pos x="wd2" y="hd2"/>
                  </a:cxn>
                  <a:cxn ang="16200000">
                    <a:pos x="wd2" y="hd2"/>
                  </a:cxn>
                </a:cxnLst>
                <a:rect l="0" t="0" r="r" b="b"/>
                <a:pathLst>
                  <a:path w="21600" h="21201" extrusionOk="0">
                    <a:moveTo>
                      <a:pt x="0" y="21201"/>
                    </a:moveTo>
                    <a:cubicBezTo>
                      <a:pt x="1584" y="8207"/>
                      <a:pt x="4020" y="414"/>
                      <a:pt x="6624" y="17"/>
                    </a:cubicBezTo>
                    <a:cubicBezTo>
                      <a:pt x="9345" y="-399"/>
                      <a:pt x="11842" y="7113"/>
                      <a:pt x="14364" y="12307"/>
                    </a:cubicBezTo>
                    <a:cubicBezTo>
                      <a:pt x="16692" y="17101"/>
                      <a:pt x="19120" y="20115"/>
                      <a:pt x="21600" y="21201"/>
                    </a:cubicBezTo>
                  </a:path>
                </a:pathLst>
              </a:custGeom>
              <a:ln w="25400">
                <a:solidFill>
                  <a:srgbClr val="000000"/>
                </a:solidFill>
                <a:miter lim="400000"/>
                <a:tailEnd type="triangle"/>
              </a:ln>
            </p:spPr>
            <p:txBody>
              <a:bodyPr lIns="35719" tIns="35719" rIns="35719" bIns="35719" anchor="ctr"/>
              <a:lstStyle/>
              <a:p>
                <a:pPr algn="ctr">
                  <a:defRPr sz="2400"/>
                </a:pPr>
                <a:endParaRPr sz="1687"/>
              </a:p>
            </p:txBody>
          </p:sp>
          <p:sp>
            <p:nvSpPr>
              <p:cNvPr id="513" name="sum"/>
              <p:cNvSpPr/>
              <p:nvPr/>
            </p:nvSpPr>
            <p:spPr>
              <a:xfrm>
                <a:off x="6335531" y="8553651"/>
                <a:ext cx="1394025" cy="614418"/>
              </a:xfrm>
              <a:prstGeom prst="roundRect">
                <a:avLst>
                  <a:gd name="adj" fmla="val 30612"/>
                </a:avLst>
              </a:prstGeom>
              <a:solidFill>
                <a:srgbClr val="D6D6D6"/>
              </a:solidFill>
              <a:ln w="25400">
                <a:solidFill>
                  <a:srgbClr val="85888D"/>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2400"/>
                </a:lvl1pPr>
              </a:lstStyle>
              <a:p>
                <a:pPr algn="ctr"/>
                <a:r>
                  <a:rPr sz="1687"/>
                  <a:t>sum</a:t>
                </a:r>
              </a:p>
            </p:txBody>
          </p:sp>
          <p:sp>
            <p:nvSpPr>
              <p:cNvPr id="514" name="total loss"/>
              <p:cNvSpPr txBox="1"/>
              <p:nvPr/>
            </p:nvSpPr>
            <p:spPr>
              <a:xfrm>
                <a:off x="8142580" y="8567193"/>
                <a:ext cx="1310901" cy="4718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sz="2400" i="1">
                    <a:latin typeface="Helvetica"/>
                    <a:ea typeface="Helvetica"/>
                    <a:cs typeface="Helvetica"/>
                    <a:sym typeface="Helvetica"/>
                  </a:defRPr>
                </a:lvl1pPr>
              </a:lstStyle>
              <a:p>
                <a:pPr algn="ctr"/>
                <a:r>
                  <a:rPr sz="1687"/>
                  <a:t>total loss</a:t>
                </a:r>
              </a:p>
            </p:txBody>
          </p:sp>
          <p:sp>
            <p:nvSpPr>
              <p:cNvPr id="515" name="Line"/>
              <p:cNvSpPr/>
              <p:nvPr/>
            </p:nvSpPr>
            <p:spPr>
              <a:xfrm>
                <a:off x="7749417" y="8819594"/>
                <a:ext cx="381948" cy="1"/>
              </a:xfrm>
              <a:prstGeom prst="line">
                <a:avLst/>
              </a:prstGeom>
              <a:ln w="25400">
                <a:solidFill>
                  <a:srgbClr val="000000"/>
                </a:solidFill>
                <a:miter lim="400000"/>
                <a:tailEnd type="triangle"/>
              </a:ln>
            </p:spPr>
            <p:txBody>
              <a:bodyPr lIns="35719" tIns="35719" rIns="35719" bIns="35719" anchor="ctr"/>
              <a:lstStyle/>
              <a:p>
                <a:pPr algn="ctr">
                  <a:defRPr sz="2400"/>
                </a:pPr>
                <a:endParaRPr sz="1687"/>
              </a:p>
            </p:txBody>
          </p:sp>
          <p:sp>
            <p:nvSpPr>
              <p:cNvPr id="518" name="Line"/>
              <p:cNvSpPr/>
              <p:nvPr/>
            </p:nvSpPr>
            <p:spPr>
              <a:xfrm rot="8237046">
                <a:off x="4030284" y="3137435"/>
                <a:ext cx="2667885" cy="789618"/>
              </a:xfrm>
              <a:custGeom>
                <a:avLst/>
                <a:gdLst/>
                <a:ahLst/>
                <a:cxnLst>
                  <a:cxn ang="0">
                    <a:pos x="wd2" y="hd2"/>
                  </a:cxn>
                  <a:cxn ang="5400000">
                    <a:pos x="wd2" y="hd2"/>
                  </a:cxn>
                  <a:cxn ang="10800000">
                    <a:pos x="wd2" y="hd2"/>
                  </a:cxn>
                  <a:cxn ang="16200000">
                    <a:pos x="wd2" y="hd2"/>
                  </a:cxn>
                </a:cxnLst>
                <a:rect l="0" t="0" r="r" b="b"/>
                <a:pathLst>
                  <a:path w="21600" h="20808" extrusionOk="0">
                    <a:moveTo>
                      <a:pt x="0" y="0"/>
                    </a:moveTo>
                    <a:cubicBezTo>
                      <a:pt x="1664" y="1100"/>
                      <a:pt x="3222" y="3313"/>
                      <a:pt x="4587" y="6455"/>
                    </a:cubicBezTo>
                    <a:cubicBezTo>
                      <a:pt x="6816" y="11589"/>
                      <a:pt x="8636" y="19341"/>
                      <a:pt x="11376" y="20615"/>
                    </a:cubicBezTo>
                    <a:cubicBezTo>
                      <a:pt x="13494" y="21600"/>
                      <a:pt x="15436" y="18661"/>
                      <a:pt x="17075" y="14998"/>
                    </a:cubicBezTo>
                    <a:cubicBezTo>
                      <a:pt x="18817" y="11105"/>
                      <a:pt x="20362" y="6100"/>
                      <a:pt x="21600" y="0"/>
                    </a:cubicBezTo>
                  </a:path>
                </a:pathLst>
              </a:custGeom>
              <a:noFill/>
              <a:ln w="25400" cap="flat">
                <a:solidFill>
                  <a:schemeClr val="accent1"/>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sp>
            <p:nvSpPr>
              <p:cNvPr id="519" name="Line"/>
              <p:cNvSpPr/>
              <p:nvPr/>
            </p:nvSpPr>
            <p:spPr>
              <a:xfrm>
                <a:off x="6612132" y="2917421"/>
                <a:ext cx="377643" cy="1803132"/>
              </a:xfrm>
              <a:prstGeom prst="line">
                <a:avLst/>
              </a:prstGeom>
              <a:noFill/>
              <a:ln w="25400" cap="flat">
                <a:solidFill>
                  <a:schemeClr val="accent1"/>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grpSp>
      </p:grpSp>
      <p:sp>
        <p:nvSpPr>
          <p:cNvPr id="520" name="Line"/>
          <p:cNvSpPr/>
          <p:nvPr/>
        </p:nvSpPr>
        <p:spPr>
          <a:xfrm rot="2050139">
            <a:off x="4642816" y="2071939"/>
            <a:ext cx="2177300" cy="646605"/>
          </a:xfrm>
          <a:custGeom>
            <a:avLst/>
            <a:gdLst/>
            <a:ahLst/>
            <a:cxnLst>
              <a:cxn ang="0">
                <a:pos x="wd2" y="hd2"/>
              </a:cxn>
              <a:cxn ang="5400000">
                <a:pos x="wd2" y="hd2"/>
              </a:cxn>
              <a:cxn ang="10800000">
                <a:pos x="wd2" y="hd2"/>
              </a:cxn>
              <a:cxn ang="16200000">
                <a:pos x="wd2" y="hd2"/>
              </a:cxn>
            </a:cxnLst>
            <a:rect l="0" t="0" r="r" b="b"/>
            <a:pathLst>
              <a:path w="21600" h="21391" extrusionOk="0">
                <a:moveTo>
                  <a:pt x="0" y="21391"/>
                </a:moveTo>
                <a:cubicBezTo>
                  <a:pt x="2252" y="20770"/>
                  <a:pt x="4398" y="18128"/>
                  <a:pt x="6223" y="13803"/>
                </a:cubicBezTo>
                <a:cubicBezTo>
                  <a:pt x="8492" y="8425"/>
                  <a:pt x="10539" y="259"/>
                  <a:pt x="13331" y="6"/>
                </a:cubicBezTo>
                <a:cubicBezTo>
                  <a:pt x="15703" y="-209"/>
                  <a:pt x="17543" y="5122"/>
                  <a:pt x="19213" y="11315"/>
                </a:cubicBezTo>
                <a:cubicBezTo>
                  <a:pt x="20072" y="14503"/>
                  <a:pt x="20869" y="17864"/>
                  <a:pt x="21600" y="21391"/>
                </a:cubicBezTo>
              </a:path>
            </a:pathLst>
          </a:custGeom>
          <a:noFill/>
          <a:ln w="25400" cap="flat">
            <a:solidFill>
              <a:schemeClr val="accent1"/>
            </a:solidFill>
            <a:prstDash val="solid"/>
            <a:miter lim="400000"/>
            <a:tailEnd type="triangle" w="med" len="med"/>
          </a:ln>
          <a:effectLst/>
        </p:spPr>
        <p:txBody>
          <a:bodyPr wrap="square" lIns="35719" tIns="35719" rIns="35719" bIns="35719" numCol="1" anchor="ctr">
            <a:noAutofit/>
          </a:bodyPr>
          <a:lstStyle/>
          <a:p>
            <a:pPr>
              <a:defRPr sz="2400"/>
            </a:pPr>
            <a:endParaRPr sz="1687"/>
          </a:p>
        </p:txBody>
      </p:sp>
    </p:spTree>
    <p:extLst>
      <p:ext uri="{BB962C8B-B14F-4D97-AF65-F5344CB8AC3E}">
        <p14:creationId xmlns:p14="http://schemas.microsoft.com/office/powerpoint/2010/main" val="427874759"/>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3" name="What Can RNNs Do?"/>
          <p:cNvSpPr txBox="1">
            <a:spLocks noGrp="1"/>
          </p:cNvSpPr>
          <p:nvPr>
            <p:ph type="title"/>
          </p:nvPr>
        </p:nvSpPr>
        <p:spPr>
          <a:prstGeom prst="rect">
            <a:avLst/>
          </a:prstGeom>
        </p:spPr>
        <p:txBody>
          <a:bodyPr/>
          <a:lstStyle/>
          <a:p>
            <a:r>
              <a:rPr dirty="0"/>
              <a:t>What Can RNNs Do?</a:t>
            </a:r>
          </a:p>
        </p:txBody>
      </p:sp>
      <p:sp>
        <p:nvSpPr>
          <p:cNvPr id="524" name="Represent a sentence…"/>
          <p:cNvSpPr txBox="1">
            <a:spLocks noGrp="1"/>
          </p:cNvSpPr>
          <p:nvPr>
            <p:ph idx="1"/>
          </p:nvPr>
        </p:nvSpPr>
        <p:spPr>
          <a:prstGeom prst="rect">
            <a:avLst/>
          </a:prstGeom>
        </p:spPr>
        <p:txBody>
          <a:bodyPr>
            <a:normAutofit/>
          </a:bodyPr>
          <a:lstStyle/>
          <a:p>
            <a:r>
              <a:rPr sz="2400" dirty="0"/>
              <a:t>Represent a sentence</a:t>
            </a:r>
          </a:p>
          <a:p>
            <a:pPr lvl="1"/>
            <a:r>
              <a:rPr sz="2400" dirty="0"/>
              <a:t>Read whole sentence, make a prediction</a:t>
            </a:r>
          </a:p>
          <a:p>
            <a:r>
              <a:rPr sz="2400" dirty="0"/>
              <a:t>Represent a context within a sentence</a:t>
            </a:r>
          </a:p>
          <a:p>
            <a:pPr lvl="1"/>
            <a:r>
              <a:rPr sz="2400" dirty="0"/>
              <a:t>Read context up until that point</a:t>
            </a:r>
          </a:p>
        </p:txBody>
      </p:sp>
    </p:spTree>
    <p:extLst>
      <p:ext uri="{BB962C8B-B14F-4D97-AF65-F5344CB8AC3E}">
        <p14:creationId xmlns:p14="http://schemas.microsoft.com/office/powerpoint/2010/main" val="2119924445"/>
      </p:ext>
    </p:extLst>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524">
                                            <p:bg/>
                                          </p:spTgt>
                                        </p:tgtEl>
                                        <p:attrNameLst>
                                          <p:attrName>style.visibility</p:attrName>
                                        </p:attrNameLst>
                                      </p:cBhvr>
                                      <p:to>
                                        <p:strVal val="visible"/>
                                      </p:to>
                                    </p:set>
                                  </p:childTnLst>
                                </p:cTn>
                              </p:par>
                              <p:par>
                                <p:cTn id="7" presetID="1" presetClass="entr" presetSubtype="0" fill="hold" grpId="0" nodeType="withEffect">
                                  <p:stCondLst>
                                    <p:cond delay="0"/>
                                  </p:stCondLst>
                                  <p:iterate>
                                    <p:tmAbs val="0"/>
                                  </p:iterate>
                                  <p:childTnLst>
                                    <p:set>
                                      <p:cBhvr>
                                        <p:cTn id="8" fill="hold"/>
                                        <p:tgtEl>
                                          <p:spTgt spid="524">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iterate>
                                    <p:tmAbs val="0"/>
                                  </p:iterate>
                                  <p:childTnLst>
                                    <p:set>
                                      <p:cBhvr>
                                        <p:cTn id="12" fill="hold"/>
                                        <p:tgtEl>
                                          <p:spTgt spid="524">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iterate>
                                    <p:tmAbs val="0"/>
                                  </p:iterate>
                                  <p:childTnLst>
                                    <p:set>
                                      <p:cBhvr>
                                        <p:cTn id="16" fill="hold"/>
                                        <p:tgtEl>
                                          <p:spTgt spid="524">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iterate>
                                    <p:tmAbs val="0"/>
                                  </p:iterate>
                                  <p:childTnLst>
                                    <p:set>
                                      <p:cBhvr>
                                        <p:cTn id="20" fill="hold"/>
                                        <p:tgtEl>
                                          <p:spTgt spid="52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4" grpId="0" build="p" bldLvl="5" animBg="1" advAuto="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6" name="Representing Sentences"/>
          <p:cNvSpPr txBox="1">
            <a:spLocks noGrp="1"/>
          </p:cNvSpPr>
          <p:nvPr>
            <p:ph type="title"/>
          </p:nvPr>
        </p:nvSpPr>
        <p:spPr>
          <a:prstGeom prst="rect">
            <a:avLst/>
          </a:prstGeom>
        </p:spPr>
        <p:txBody>
          <a:bodyPr>
            <a:normAutofit/>
          </a:bodyPr>
          <a:lstStyle>
            <a:lvl1pPr defTabSz="572516">
              <a:defRPr sz="7840"/>
            </a:lvl1pPr>
          </a:lstStyle>
          <a:p>
            <a:r>
              <a:rPr sz="4800" dirty="0"/>
              <a:t>Representing Sentences</a:t>
            </a:r>
          </a:p>
        </p:txBody>
      </p:sp>
      <p:grpSp>
        <p:nvGrpSpPr>
          <p:cNvPr id="3" name="Group 2">
            <a:extLst>
              <a:ext uri="{FF2B5EF4-FFF2-40B4-BE49-F238E27FC236}">
                <a16:creationId xmlns:a16="http://schemas.microsoft.com/office/drawing/2014/main" id="{8BFC196D-CFDA-C24C-B5B2-6E05CEF4148D}"/>
              </a:ext>
            </a:extLst>
          </p:cNvPr>
          <p:cNvGrpSpPr/>
          <p:nvPr/>
        </p:nvGrpSpPr>
        <p:grpSpPr>
          <a:xfrm>
            <a:off x="831295" y="1799324"/>
            <a:ext cx="6969917" cy="2636358"/>
            <a:chOff x="1182285" y="2559040"/>
            <a:chExt cx="9912771" cy="3749487"/>
          </a:xfrm>
        </p:grpSpPr>
        <p:sp>
          <p:nvSpPr>
            <p:cNvPr id="527" name="I"/>
            <p:cNvSpPr txBox="1"/>
            <p:nvPr/>
          </p:nvSpPr>
          <p:spPr>
            <a:xfrm>
              <a:off x="3374690" y="2559040"/>
              <a:ext cx="212025" cy="6278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pPr algn="ctr"/>
              <a:r>
                <a:rPr sz="2400"/>
                <a:t>I</a:t>
              </a:r>
            </a:p>
          </p:txBody>
        </p:sp>
        <p:sp>
          <p:nvSpPr>
            <p:cNvPr id="528" name="hate"/>
            <p:cNvSpPr txBox="1"/>
            <p:nvPr/>
          </p:nvSpPr>
          <p:spPr>
            <a:xfrm>
              <a:off x="5152386" y="2559040"/>
              <a:ext cx="898526" cy="6278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pPr algn="ctr"/>
              <a:r>
                <a:rPr sz="2400"/>
                <a:t>hate</a:t>
              </a:r>
            </a:p>
          </p:txBody>
        </p:sp>
        <p:sp>
          <p:nvSpPr>
            <p:cNvPr id="529" name="this"/>
            <p:cNvSpPr txBox="1"/>
            <p:nvPr/>
          </p:nvSpPr>
          <p:spPr>
            <a:xfrm>
              <a:off x="7527539" y="2559040"/>
              <a:ext cx="750063" cy="6278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pPr algn="ctr"/>
              <a:r>
                <a:rPr sz="2400"/>
                <a:t>this</a:t>
              </a:r>
            </a:p>
          </p:txBody>
        </p:sp>
        <p:sp>
          <p:nvSpPr>
            <p:cNvPr id="530" name="movie"/>
            <p:cNvSpPr txBox="1"/>
            <p:nvPr/>
          </p:nvSpPr>
          <p:spPr>
            <a:xfrm>
              <a:off x="9559565" y="2559040"/>
              <a:ext cx="1197275" cy="6278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pPr algn="ctr"/>
              <a:r>
                <a:rPr sz="2400"/>
                <a:t>movie</a:t>
              </a:r>
            </a:p>
          </p:txBody>
        </p:sp>
        <p:sp>
          <p:nvSpPr>
            <p:cNvPr id="531" name="Rectangle"/>
            <p:cNvSpPr/>
            <p:nvPr/>
          </p:nvSpPr>
          <p:spPr>
            <a:xfrm>
              <a:off x="1190915" y="4027428"/>
              <a:ext cx="265079" cy="891052"/>
            </a:xfrm>
            <a:prstGeom prst="rect">
              <a:avLst/>
            </a:prstGeom>
            <a:noFill/>
            <a:ln w="25400" cap="flat">
              <a:solidFill>
                <a:srgbClr val="85888D"/>
              </a:solidFill>
              <a:prstDash val="solid"/>
              <a:miter lim="400000"/>
            </a:ln>
            <a:effectLst/>
          </p:spPr>
          <p:txBody>
            <a:bodyPr wrap="square" lIns="35719" tIns="35719" rIns="35719" bIns="35719" numCol="1" anchor="ctr">
              <a:noAutofit/>
            </a:bodyPr>
            <a:lstStyle/>
            <a:p>
              <a:pPr algn="ctr">
                <a:defRPr sz="2400"/>
              </a:pPr>
              <a:endParaRPr sz="1687"/>
            </a:p>
          </p:txBody>
        </p:sp>
        <p:sp>
          <p:nvSpPr>
            <p:cNvPr id="532" name="Circle"/>
            <p:cNvSpPr/>
            <p:nvPr/>
          </p:nvSpPr>
          <p:spPr>
            <a:xfrm>
              <a:off x="1182285" y="4037056"/>
              <a:ext cx="282339"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533" name="Circle"/>
            <p:cNvSpPr/>
            <p:nvPr/>
          </p:nvSpPr>
          <p:spPr>
            <a:xfrm>
              <a:off x="1182285" y="4321848"/>
              <a:ext cx="282339"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534" name="Circle"/>
            <p:cNvSpPr/>
            <p:nvPr/>
          </p:nvSpPr>
          <p:spPr>
            <a:xfrm>
              <a:off x="1182285" y="4606640"/>
              <a:ext cx="282339"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536" name="Line"/>
            <p:cNvSpPr/>
            <p:nvPr/>
          </p:nvSpPr>
          <p:spPr>
            <a:xfrm flipH="1">
              <a:off x="2477118" y="3837708"/>
              <a:ext cx="882295" cy="427147"/>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sp>
          <p:nvSpPr>
            <p:cNvPr id="537" name="Line"/>
            <p:cNvSpPr/>
            <p:nvPr/>
          </p:nvSpPr>
          <p:spPr>
            <a:xfrm>
              <a:off x="1503763" y="4472215"/>
              <a:ext cx="1910950" cy="1"/>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sp>
          <p:nvSpPr>
            <p:cNvPr id="538" name="RNN"/>
            <p:cNvSpPr/>
            <p:nvPr/>
          </p:nvSpPr>
          <p:spPr>
            <a:xfrm>
              <a:off x="1914149" y="4126227"/>
              <a:ext cx="1090177" cy="622302"/>
            </a:xfrm>
            <a:prstGeom prst="roundRect">
              <a:avLst>
                <a:gd name="adj" fmla="val 30612"/>
              </a:avLst>
            </a:prstGeom>
            <a:solidFill>
              <a:srgbClr val="D6D6D6"/>
            </a:solidFill>
            <a:ln w="25400" cap="flat">
              <a:solidFill>
                <a:srgbClr val="85888D"/>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lvl1pPr>
                <a:defRPr sz="2400"/>
              </a:lvl1pPr>
            </a:lstStyle>
            <a:p>
              <a:pPr algn="ctr"/>
              <a:r>
                <a:rPr sz="1687" dirty="0"/>
                <a:t>RNN</a:t>
              </a:r>
            </a:p>
          </p:txBody>
        </p:sp>
        <p:grpSp>
          <p:nvGrpSpPr>
            <p:cNvPr id="543" name="Group"/>
            <p:cNvGrpSpPr/>
            <p:nvPr/>
          </p:nvGrpSpPr>
          <p:grpSpPr>
            <a:xfrm>
              <a:off x="3468286" y="4027428"/>
              <a:ext cx="282338" cy="891052"/>
              <a:chOff x="0" y="0"/>
              <a:chExt cx="282336" cy="891050"/>
            </a:xfrm>
          </p:grpSpPr>
          <p:sp>
            <p:nvSpPr>
              <p:cNvPr id="539" name="Rectangle"/>
              <p:cNvSpPr/>
              <p:nvPr/>
            </p:nvSpPr>
            <p:spPr>
              <a:xfrm>
                <a:off x="8630" y="0"/>
                <a:ext cx="265077" cy="891051"/>
              </a:xfrm>
              <a:prstGeom prst="rect">
                <a:avLst/>
              </a:prstGeom>
              <a:noFill/>
              <a:ln w="25400" cap="flat">
                <a:solidFill>
                  <a:srgbClr val="85888D"/>
                </a:solidFill>
                <a:prstDash val="solid"/>
                <a:miter lim="400000"/>
              </a:ln>
              <a:effectLst/>
            </p:spPr>
            <p:txBody>
              <a:bodyPr wrap="square" lIns="35719" tIns="35719" rIns="35719" bIns="35719" numCol="1" anchor="ctr">
                <a:noAutofit/>
              </a:bodyPr>
              <a:lstStyle/>
              <a:p>
                <a:pPr algn="ctr">
                  <a:defRPr sz="2400"/>
                </a:pPr>
                <a:endParaRPr sz="1687"/>
              </a:p>
            </p:txBody>
          </p:sp>
          <p:sp>
            <p:nvSpPr>
              <p:cNvPr id="540" name="Circle"/>
              <p:cNvSpPr/>
              <p:nvPr/>
            </p:nvSpPr>
            <p:spPr>
              <a:xfrm>
                <a:off x="0" y="9628"/>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541" name="Circle"/>
              <p:cNvSpPr/>
              <p:nvPr/>
            </p:nvSpPr>
            <p:spPr>
              <a:xfrm>
                <a:off x="0" y="294420"/>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542" name="Circle"/>
              <p:cNvSpPr/>
              <p:nvPr/>
            </p:nvSpPr>
            <p:spPr>
              <a:xfrm>
                <a:off x="0" y="579211"/>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400">
                    <a:solidFill>
                      <a:srgbClr val="FFFFFF"/>
                    </a:solidFill>
                  </a:defRPr>
                </a:pPr>
                <a:endParaRPr sz="1687"/>
              </a:p>
            </p:txBody>
          </p:sp>
        </p:grpSp>
        <p:sp>
          <p:nvSpPr>
            <p:cNvPr id="545" name="Line"/>
            <p:cNvSpPr/>
            <p:nvPr/>
          </p:nvSpPr>
          <p:spPr>
            <a:xfrm flipH="1">
              <a:off x="4686918" y="3836737"/>
              <a:ext cx="933089" cy="428117"/>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sp>
          <p:nvSpPr>
            <p:cNvPr id="546" name="Line"/>
            <p:cNvSpPr/>
            <p:nvPr/>
          </p:nvSpPr>
          <p:spPr>
            <a:xfrm>
              <a:off x="3713563" y="4472214"/>
              <a:ext cx="1910950" cy="1"/>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sp>
          <p:nvSpPr>
            <p:cNvPr id="547" name="RNN"/>
            <p:cNvSpPr/>
            <p:nvPr/>
          </p:nvSpPr>
          <p:spPr>
            <a:xfrm>
              <a:off x="4123949" y="4126227"/>
              <a:ext cx="1090177" cy="622302"/>
            </a:xfrm>
            <a:prstGeom prst="roundRect">
              <a:avLst>
                <a:gd name="adj" fmla="val 30612"/>
              </a:avLst>
            </a:prstGeom>
            <a:solidFill>
              <a:srgbClr val="D6D6D6"/>
            </a:solidFill>
            <a:ln w="25400" cap="flat">
              <a:solidFill>
                <a:srgbClr val="85888D"/>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lvl1pPr>
                <a:defRPr sz="2400"/>
              </a:lvl1pPr>
            </a:lstStyle>
            <a:p>
              <a:pPr algn="ctr"/>
              <a:r>
                <a:rPr sz="1687"/>
                <a:t>RNN</a:t>
              </a:r>
            </a:p>
          </p:txBody>
        </p:sp>
        <p:grpSp>
          <p:nvGrpSpPr>
            <p:cNvPr id="552" name="Group"/>
            <p:cNvGrpSpPr/>
            <p:nvPr/>
          </p:nvGrpSpPr>
          <p:grpSpPr>
            <a:xfrm>
              <a:off x="5678086" y="4027428"/>
              <a:ext cx="282338" cy="891052"/>
              <a:chOff x="0" y="0"/>
              <a:chExt cx="282336" cy="891050"/>
            </a:xfrm>
          </p:grpSpPr>
          <p:sp>
            <p:nvSpPr>
              <p:cNvPr id="548" name="Rectangle"/>
              <p:cNvSpPr/>
              <p:nvPr/>
            </p:nvSpPr>
            <p:spPr>
              <a:xfrm>
                <a:off x="8630" y="0"/>
                <a:ext cx="265077" cy="891051"/>
              </a:xfrm>
              <a:prstGeom prst="rect">
                <a:avLst/>
              </a:prstGeom>
              <a:noFill/>
              <a:ln w="25400" cap="flat">
                <a:solidFill>
                  <a:srgbClr val="85888D"/>
                </a:solidFill>
                <a:prstDash val="solid"/>
                <a:miter lim="400000"/>
              </a:ln>
              <a:effectLst/>
            </p:spPr>
            <p:txBody>
              <a:bodyPr wrap="square" lIns="35719" tIns="35719" rIns="35719" bIns="35719" numCol="1" anchor="ctr">
                <a:noAutofit/>
              </a:bodyPr>
              <a:lstStyle/>
              <a:p>
                <a:pPr algn="ctr">
                  <a:defRPr sz="2400"/>
                </a:pPr>
                <a:endParaRPr sz="1687"/>
              </a:p>
            </p:txBody>
          </p:sp>
          <p:sp>
            <p:nvSpPr>
              <p:cNvPr id="549" name="Circle"/>
              <p:cNvSpPr/>
              <p:nvPr/>
            </p:nvSpPr>
            <p:spPr>
              <a:xfrm>
                <a:off x="0" y="9628"/>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550" name="Circle"/>
              <p:cNvSpPr/>
              <p:nvPr/>
            </p:nvSpPr>
            <p:spPr>
              <a:xfrm>
                <a:off x="0" y="294420"/>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551" name="Circle"/>
              <p:cNvSpPr/>
              <p:nvPr/>
            </p:nvSpPr>
            <p:spPr>
              <a:xfrm>
                <a:off x="0" y="579211"/>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400">
                    <a:solidFill>
                      <a:srgbClr val="FFFFFF"/>
                    </a:solidFill>
                  </a:defRPr>
                </a:pPr>
                <a:endParaRPr sz="1687"/>
              </a:p>
            </p:txBody>
          </p:sp>
        </p:grpSp>
        <p:sp>
          <p:nvSpPr>
            <p:cNvPr id="554" name="Line"/>
            <p:cNvSpPr/>
            <p:nvPr/>
          </p:nvSpPr>
          <p:spPr>
            <a:xfrm flipH="1">
              <a:off x="6972918" y="3838732"/>
              <a:ext cx="920062" cy="426122"/>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sp>
          <p:nvSpPr>
            <p:cNvPr id="555" name="Line"/>
            <p:cNvSpPr/>
            <p:nvPr/>
          </p:nvSpPr>
          <p:spPr>
            <a:xfrm>
              <a:off x="5999563" y="4472214"/>
              <a:ext cx="1910950" cy="1"/>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sp>
          <p:nvSpPr>
            <p:cNvPr id="556" name="RNN"/>
            <p:cNvSpPr/>
            <p:nvPr/>
          </p:nvSpPr>
          <p:spPr>
            <a:xfrm>
              <a:off x="6409949" y="4126227"/>
              <a:ext cx="1090177" cy="622302"/>
            </a:xfrm>
            <a:prstGeom prst="roundRect">
              <a:avLst>
                <a:gd name="adj" fmla="val 30612"/>
              </a:avLst>
            </a:prstGeom>
            <a:solidFill>
              <a:srgbClr val="D6D6D6"/>
            </a:solidFill>
            <a:ln w="25400" cap="flat">
              <a:solidFill>
                <a:srgbClr val="85888D"/>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lvl1pPr>
                <a:defRPr sz="2400"/>
              </a:lvl1pPr>
            </a:lstStyle>
            <a:p>
              <a:pPr algn="ctr"/>
              <a:r>
                <a:rPr sz="1687"/>
                <a:t>RNN</a:t>
              </a:r>
            </a:p>
          </p:txBody>
        </p:sp>
        <p:grpSp>
          <p:nvGrpSpPr>
            <p:cNvPr id="561" name="Group"/>
            <p:cNvGrpSpPr/>
            <p:nvPr/>
          </p:nvGrpSpPr>
          <p:grpSpPr>
            <a:xfrm>
              <a:off x="7964086" y="4027427"/>
              <a:ext cx="282338" cy="891053"/>
              <a:chOff x="0" y="0"/>
              <a:chExt cx="282336" cy="891050"/>
            </a:xfrm>
          </p:grpSpPr>
          <p:sp>
            <p:nvSpPr>
              <p:cNvPr id="557" name="Rectangle"/>
              <p:cNvSpPr/>
              <p:nvPr/>
            </p:nvSpPr>
            <p:spPr>
              <a:xfrm>
                <a:off x="8630" y="0"/>
                <a:ext cx="265077" cy="891051"/>
              </a:xfrm>
              <a:prstGeom prst="rect">
                <a:avLst/>
              </a:prstGeom>
              <a:noFill/>
              <a:ln w="25400" cap="flat">
                <a:solidFill>
                  <a:srgbClr val="85888D"/>
                </a:solidFill>
                <a:prstDash val="solid"/>
                <a:miter lim="400000"/>
              </a:ln>
              <a:effectLst/>
            </p:spPr>
            <p:txBody>
              <a:bodyPr wrap="square" lIns="35719" tIns="35719" rIns="35719" bIns="35719" numCol="1" anchor="ctr">
                <a:noAutofit/>
              </a:bodyPr>
              <a:lstStyle/>
              <a:p>
                <a:pPr algn="ctr">
                  <a:defRPr sz="2400"/>
                </a:pPr>
                <a:endParaRPr sz="1687"/>
              </a:p>
            </p:txBody>
          </p:sp>
          <p:sp>
            <p:nvSpPr>
              <p:cNvPr id="558" name="Circle"/>
              <p:cNvSpPr/>
              <p:nvPr/>
            </p:nvSpPr>
            <p:spPr>
              <a:xfrm>
                <a:off x="0" y="9628"/>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559" name="Circle"/>
              <p:cNvSpPr/>
              <p:nvPr/>
            </p:nvSpPr>
            <p:spPr>
              <a:xfrm>
                <a:off x="0" y="294420"/>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560" name="Circle"/>
              <p:cNvSpPr/>
              <p:nvPr/>
            </p:nvSpPr>
            <p:spPr>
              <a:xfrm>
                <a:off x="0" y="579211"/>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400">
                    <a:solidFill>
                      <a:srgbClr val="FFFFFF"/>
                    </a:solidFill>
                  </a:defRPr>
                </a:pPr>
                <a:endParaRPr sz="1687"/>
              </a:p>
            </p:txBody>
          </p:sp>
        </p:grpSp>
        <p:sp>
          <p:nvSpPr>
            <p:cNvPr id="563" name="Line"/>
            <p:cNvSpPr/>
            <p:nvPr/>
          </p:nvSpPr>
          <p:spPr>
            <a:xfrm flipH="1">
              <a:off x="9246218" y="3838847"/>
              <a:ext cx="938714" cy="426007"/>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sp>
          <p:nvSpPr>
            <p:cNvPr id="564" name="Line"/>
            <p:cNvSpPr/>
            <p:nvPr/>
          </p:nvSpPr>
          <p:spPr>
            <a:xfrm>
              <a:off x="8272863" y="4472214"/>
              <a:ext cx="1910950" cy="1"/>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sp>
          <p:nvSpPr>
            <p:cNvPr id="565" name="RNN"/>
            <p:cNvSpPr/>
            <p:nvPr/>
          </p:nvSpPr>
          <p:spPr>
            <a:xfrm>
              <a:off x="8683249" y="4126227"/>
              <a:ext cx="1090177" cy="622302"/>
            </a:xfrm>
            <a:prstGeom prst="roundRect">
              <a:avLst>
                <a:gd name="adj" fmla="val 30612"/>
              </a:avLst>
            </a:prstGeom>
            <a:solidFill>
              <a:srgbClr val="D6D6D6"/>
            </a:solidFill>
            <a:ln w="25400" cap="flat">
              <a:solidFill>
                <a:srgbClr val="85888D"/>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lvl1pPr>
                <a:defRPr sz="2400"/>
              </a:lvl1pPr>
            </a:lstStyle>
            <a:p>
              <a:pPr algn="ctr"/>
              <a:r>
                <a:rPr sz="1687"/>
                <a:t>RNN</a:t>
              </a:r>
            </a:p>
          </p:txBody>
        </p:sp>
        <p:grpSp>
          <p:nvGrpSpPr>
            <p:cNvPr id="570" name="Group"/>
            <p:cNvGrpSpPr/>
            <p:nvPr/>
          </p:nvGrpSpPr>
          <p:grpSpPr>
            <a:xfrm>
              <a:off x="10237386" y="4027428"/>
              <a:ext cx="282338" cy="891052"/>
              <a:chOff x="0" y="0"/>
              <a:chExt cx="282336" cy="891050"/>
            </a:xfrm>
          </p:grpSpPr>
          <p:sp>
            <p:nvSpPr>
              <p:cNvPr id="566" name="Rectangle"/>
              <p:cNvSpPr/>
              <p:nvPr/>
            </p:nvSpPr>
            <p:spPr>
              <a:xfrm>
                <a:off x="8630" y="0"/>
                <a:ext cx="265077" cy="891051"/>
              </a:xfrm>
              <a:prstGeom prst="rect">
                <a:avLst/>
              </a:prstGeom>
              <a:noFill/>
              <a:ln w="25400" cap="flat">
                <a:solidFill>
                  <a:srgbClr val="85888D"/>
                </a:solidFill>
                <a:prstDash val="solid"/>
                <a:miter lim="400000"/>
              </a:ln>
              <a:effectLst/>
            </p:spPr>
            <p:txBody>
              <a:bodyPr wrap="square" lIns="35719" tIns="35719" rIns="35719" bIns="35719" numCol="1" anchor="ctr">
                <a:noAutofit/>
              </a:bodyPr>
              <a:lstStyle/>
              <a:p>
                <a:pPr algn="ctr">
                  <a:defRPr sz="2400"/>
                </a:pPr>
                <a:endParaRPr sz="1687"/>
              </a:p>
            </p:txBody>
          </p:sp>
          <p:sp>
            <p:nvSpPr>
              <p:cNvPr id="567" name="Circle"/>
              <p:cNvSpPr/>
              <p:nvPr/>
            </p:nvSpPr>
            <p:spPr>
              <a:xfrm>
                <a:off x="0" y="9628"/>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568" name="Circle"/>
              <p:cNvSpPr/>
              <p:nvPr/>
            </p:nvSpPr>
            <p:spPr>
              <a:xfrm>
                <a:off x="0" y="294420"/>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569" name="Circle"/>
              <p:cNvSpPr/>
              <p:nvPr/>
            </p:nvSpPr>
            <p:spPr>
              <a:xfrm>
                <a:off x="0" y="579211"/>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400">
                    <a:solidFill>
                      <a:srgbClr val="FFFFFF"/>
                    </a:solidFill>
                  </a:defRPr>
                </a:pPr>
                <a:endParaRPr sz="1687"/>
              </a:p>
            </p:txBody>
          </p:sp>
        </p:grpSp>
        <p:grpSp>
          <p:nvGrpSpPr>
            <p:cNvPr id="577" name="Group"/>
            <p:cNvGrpSpPr/>
            <p:nvPr/>
          </p:nvGrpSpPr>
          <p:grpSpPr>
            <a:xfrm rot="16200000">
              <a:off x="10067129" y="3101536"/>
              <a:ext cx="282339" cy="1171034"/>
              <a:chOff x="0" y="0"/>
              <a:chExt cx="282336" cy="1171032"/>
            </a:xfrm>
          </p:grpSpPr>
          <p:sp>
            <p:nvSpPr>
              <p:cNvPr id="572" name="Rectangle"/>
              <p:cNvSpPr/>
              <p:nvPr/>
            </p:nvSpPr>
            <p:spPr>
              <a:xfrm>
                <a:off x="8630" y="0"/>
                <a:ext cx="265077" cy="1171033"/>
              </a:xfrm>
              <a:prstGeom prst="rect">
                <a:avLst/>
              </a:prstGeom>
              <a:noFill/>
              <a:ln w="25400" cap="flat">
                <a:solidFill>
                  <a:srgbClr val="85888D"/>
                </a:solidFill>
                <a:prstDash val="solid"/>
                <a:miter lim="400000"/>
              </a:ln>
              <a:effectLst/>
            </p:spPr>
            <p:txBody>
              <a:bodyPr wrap="square" lIns="35719" tIns="35719" rIns="35719" bIns="35719" numCol="1" anchor="ctr">
                <a:noAutofit/>
              </a:bodyPr>
              <a:lstStyle/>
              <a:p>
                <a:pPr algn="ctr">
                  <a:defRPr sz="2400"/>
                </a:pPr>
                <a:endParaRPr sz="1687"/>
              </a:p>
            </p:txBody>
          </p:sp>
          <p:sp>
            <p:nvSpPr>
              <p:cNvPr id="573" name="Circle"/>
              <p:cNvSpPr/>
              <p:nvPr/>
            </p:nvSpPr>
            <p:spPr>
              <a:xfrm>
                <a:off x="0" y="9628"/>
                <a:ext cx="282337" cy="282338"/>
              </a:xfrm>
              <a:prstGeom prst="ellipse">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574" name="Circle"/>
              <p:cNvSpPr/>
              <p:nvPr/>
            </p:nvSpPr>
            <p:spPr>
              <a:xfrm>
                <a:off x="0" y="294420"/>
                <a:ext cx="282337" cy="282338"/>
              </a:xfrm>
              <a:prstGeom prst="ellipse">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575" name="Circle"/>
              <p:cNvSpPr/>
              <p:nvPr/>
            </p:nvSpPr>
            <p:spPr>
              <a:xfrm>
                <a:off x="0" y="579211"/>
                <a:ext cx="282337" cy="282338"/>
              </a:xfrm>
              <a:prstGeom prst="ellipse">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576" name="Circle"/>
              <p:cNvSpPr/>
              <p:nvPr/>
            </p:nvSpPr>
            <p:spPr>
              <a:xfrm>
                <a:off x="0" y="864003"/>
                <a:ext cx="282337" cy="282338"/>
              </a:xfrm>
              <a:prstGeom prst="ellipse">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lgn="ctr">
                  <a:defRPr sz="2400">
                    <a:solidFill>
                      <a:srgbClr val="FFFFFF"/>
                    </a:solidFill>
                  </a:defRPr>
                </a:pPr>
                <a:endParaRPr sz="1687"/>
              </a:p>
            </p:txBody>
          </p:sp>
        </p:grpSp>
        <p:sp>
          <p:nvSpPr>
            <p:cNvPr id="578" name="Line"/>
            <p:cNvSpPr/>
            <p:nvPr/>
          </p:nvSpPr>
          <p:spPr>
            <a:xfrm flipH="1">
              <a:off x="10208299" y="3094535"/>
              <a:ext cx="1" cy="438279"/>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grpSp>
          <p:nvGrpSpPr>
            <p:cNvPr id="585" name="Group"/>
            <p:cNvGrpSpPr/>
            <p:nvPr/>
          </p:nvGrpSpPr>
          <p:grpSpPr>
            <a:xfrm rot="16200000">
              <a:off x="7781129" y="3101536"/>
              <a:ext cx="282339" cy="1171034"/>
              <a:chOff x="0" y="0"/>
              <a:chExt cx="282336" cy="1171032"/>
            </a:xfrm>
          </p:grpSpPr>
          <p:sp>
            <p:nvSpPr>
              <p:cNvPr id="580" name="Rectangle"/>
              <p:cNvSpPr/>
              <p:nvPr/>
            </p:nvSpPr>
            <p:spPr>
              <a:xfrm>
                <a:off x="8630" y="0"/>
                <a:ext cx="265077" cy="1171033"/>
              </a:xfrm>
              <a:prstGeom prst="rect">
                <a:avLst/>
              </a:prstGeom>
              <a:noFill/>
              <a:ln w="25400" cap="flat">
                <a:solidFill>
                  <a:srgbClr val="85888D"/>
                </a:solidFill>
                <a:prstDash val="solid"/>
                <a:miter lim="400000"/>
              </a:ln>
              <a:effectLst/>
            </p:spPr>
            <p:txBody>
              <a:bodyPr wrap="square" lIns="35719" tIns="35719" rIns="35719" bIns="35719" numCol="1" anchor="ctr">
                <a:noAutofit/>
              </a:bodyPr>
              <a:lstStyle/>
              <a:p>
                <a:pPr algn="ctr">
                  <a:defRPr sz="2400"/>
                </a:pPr>
                <a:endParaRPr sz="1687"/>
              </a:p>
            </p:txBody>
          </p:sp>
          <p:sp>
            <p:nvSpPr>
              <p:cNvPr id="581" name="Circle"/>
              <p:cNvSpPr/>
              <p:nvPr/>
            </p:nvSpPr>
            <p:spPr>
              <a:xfrm>
                <a:off x="0" y="9628"/>
                <a:ext cx="282337" cy="282338"/>
              </a:xfrm>
              <a:prstGeom prst="ellipse">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582" name="Circle"/>
              <p:cNvSpPr/>
              <p:nvPr/>
            </p:nvSpPr>
            <p:spPr>
              <a:xfrm>
                <a:off x="0" y="294420"/>
                <a:ext cx="282337" cy="282338"/>
              </a:xfrm>
              <a:prstGeom prst="ellipse">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583" name="Circle"/>
              <p:cNvSpPr/>
              <p:nvPr/>
            </p:nvSpPr>
            <p:spPr>
              <a:xfrm>
                <a:off x="0" y="579211"/>
                <a:ext cx="282337" cy="282338"/>
              </a:xfrm>
              <a:prstGeom prst="ellipse">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584" name="Circle"/>
              <p:cNvSpPr/>
              <p:nvPr/>
            </p:nvSpPr>
            <p:spPr>
              <a:xfrm>
                <a:off x="0" y="864003"/>
                <a:ext cx="282337" cy="282338"/>
              </a:xfrm>
              <a:prstGeom prst="ellipse">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lgn="ctr">
                  <a:defRPr sz="2400">
                    <a:solidFill>
                      <a:srgbClr val="FFFFFF"/>
                    </a:solidFill>
                  </a:defRPr>
                </a:pPr>
                <a:endParaRPr sz="1687"/>
              </a:p>
            </p:txBody>
          </p:sp>
        </p:grpSp>
        <p:sp>
          <p:nvSpPr>
            <p:cNvPr id="586" name="Line"/>
            <p:cNvSpPr/>
            <p:nvPr/>
          </p:nvSpPr>
          <p:spPr>
            <a:xfrm flipH="1">
              <a:off x="7922299" y="3094535"/>
              <a:ext cx="1" cy="438279"/>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grpSp>
          <p:nvGrpSpPr>
            <p:cNvPr id="593" name="Group"/>
            <p:cNvGrpSpPr/>
            <p:nvPr/>
          </p:nvGrpSpPr>
          <p:grpSpPr>
            <a:xfrm rot="16200000">
              <a:off x="5495129" y="3101536"/>
              <a:ext cx="282339" cy="1171034"/>
              <a:chOff x="0" y="0"/>
              <a:chExt cx="282336" cy="1171032"/>
            </a:xfrm>
          </p:grpSpPr>
          <p:sp>
            <p:nvSpPr>
              <p:cNvPr id="588" name="Rectangle"/>
              <p:cNvSpPr/>
              <p:nvPr/>
            </p:nvSpPr>
            <p:spPr>
              <a:xfrm>
                <a:off x="8630" y="0"/>
                <a:ext cx="265077" cy="1171033"/>
              </a:xfrm>
              <a:prstGeom prst="rect">
                <a:avLst/>
              </a:prstGeom>
              <a:noFill/>
              <a:ln w="25400" cap="flat">
                <a:solidFill>
                  <a:srgbClr val="85888D"/>
                </a:solidFill>
                <a:prstDash val="solid"/>
                <a:miter lim="400000"/>
              </a:ln>
              <a:effectLst/>
            </p:spPr>
            <p:txBody>
              <a:bodyPr wrap="square" lIns="35719" tIns="35719" rIns="35719" bIns="35719" numCol="1" anchor="ctr">
                <a:noAutofit/>
              </a:bodyPr>
              <a:lstStyle/>
              <a:p>
                <a:pPr algn="ctr">
                  <a:defRPr sz="2400"/>
                </a:pPr>
                <a:endParaRPr sz="1687"/>
              </a:p>
            </p:txBody>
          </p:sp>
          <p:sp>
            <p:nvSpPr>
              <p:cNvPr id="589" name="Circle"/>
              <p:cNvSpPr/>
              <p:nvPr/>
            </p:nvSpPr>
            <p:spPr>
              <a:xfrm>
                <a:off x="0" y="9628"/>
                <a:ext cx="282337" cy="282338"/>
              </a:xfrm>
              <a:prstGeom prst="ellipse">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590" name="Circle"/>
              <p:cNvSpPr/>
              <p:nvPr/>
            </p:nvSpPr>
            <p:spPr>
              <a:xfrm>
                <a:off x="0" y="294420"/>
                <a:ext cx="282337" cy="282338"/>
              </a:xfrm>
              <a:prstGeom prst="ellipse">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591" name="Circle"/>
              <p:cNvSpPr/>
              <p:nvPr/>
            </p:nvSpPr>
            <p:spPr>
              <a:xfrm>
                <a:off x="0" y="579211"/>
                <a:ext cx="282337" cy="282338"/>
              </a:xfrm>
              <a:prstGeom prst="ellipse">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592" name="Circle"/>
              <p:cNvSpPr/>
              <p:nvPr/>
            </p:nvSpPr>
            <p:spPr>
              <a:xfrm>
                <a:off x="0" y="864003"/>
                <a:ext cx="282337" cy="282338"/>
              </a:xfrm>
              <a:prstGeom prst="ellipse">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lgn="ctr">
                  <a:defRPr sz="2400">
                    <a:solidFill>
                      <a:srgbClr val="FFFFFF"/>
                    </a:solidFill>
                  </a:defRPr>
                </a:pPr>
                <a:endParaRPr sz="1687"/>
              </a:p>
            </p:txBody>
          </p:sp>
        </p:grpSp>
        <p:sp>
          <p:nvSpPr>
            <p:cNvPr id="594" name="Line"/>
            <p:cNvSpPr/>
            <p:nvPr/>
          </p:nvSpPr>
          <p:spPr>
            <a:xfrm flipH="1">
              <a:off x="5636299" y="3094535"/>
              <a:ext cx="1" cy="438279"/>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grpSp>
          <p:nvGrpSpPr>
            <p:cNvPr id="601" name="Group"/>
            <p:cNvGrpSpPr/>
            <p:nvPr/>
          </p:nvGrpSpPr>
          <p:grpSpPr>
            <a:xfrm rot="16200000">
              <a:off x="3336129" y="3101536"/>
              <a:ext cx="282339" cy="1171034"/>
              <a:chOff x="0" y="0"/>
              <a:chExt cx="282336" cy="1171032"/>
            </a:xfrm>
          </p:grpSpPr>
          <p:sp>
            <p:nvSpPr>
              <p:cNvPr id="596" name="Rectangle"/>
              <p:cNvSpPr/>
              <p:nvPr/>
            </p:nvSpPr>
            <p:spPr>
              <a:xfrm>
                <a:off x="8630" y="0"/>
                <a:ext cx="265077" cy="1171033"/>
              </a:xfrm>
              <a:prstGeom prst="rect">
                <a:avLst/>
              </a:prstGeom>
              <a:noFill/>
              <a:ln w="25400" cap="flat">
                <a:solidFill>
                  <a:srgbClr val="85888D"/>
                </a:solidFill>
                <a:prstDash val="solid"/>
                <a:miter lim="400000"/>
              </a:ln>
              <a:effectLst/>
            </p:spPr>
            <p:txBody>
              <a:bodyPr wrap="square" lIns="35719" tIns="35719" rIns="35719" bIns="35719" numCol="1" anchor="ctr">
                <a:noAutofit/>
              </a:bodyPr>
              <a:lstStyle/>
              <a:p>
                <a:pPr algn="ctr">
                  <a:defRPr sz="2400"/>
                </a:pPr>
                <a:endParaRPr sz="1687"/>
              </a:p>
            </p:txBody>
          </p:sp>
          <p:sp>
            <p:nvSpPr>
              <p:cNvPr id="597" name="Circle"/>
              <p:cNvSpPr/>
              <p:nvPr/>
            </p:nvSpPr>
            <p:spPr>
              <a:xfrm>
                <a:off x="0" y="9628"/>
                <a:ext cx="282337" cy="282338"/>
              </a:xfrm>
              <a:prstGeom prst="ellipse">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598" name="Circle"/>
              <p:cNvSpPr/>
              <p:nvPr/>
            </p:nvSpPr>
            <p:spPr>
              <a:xfrm>
                <a:off x="0" y="294420"/>
                <a:ext cx="282337" cy="282338"/>
              </a:xfrm>
              <a:prstGeom prst="ellipse">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599" name="Circle"/>
              <p:cNvSpPr/>
              <p:nvPr/>
            </p:nvSpPr>
            <p:spPr>
              <a:xfrm>
                <a:off x="0" y="579211"/>
                <a:ext cx="282337" cy="282338"/>
              </a:xfrm>
              <a:prstGeom prst="ellipse">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600" name="Circle"/>
              <p:cNvSpPr/>
              <p:nvPr/>
            </p:nvSpPr>
            <p:spPr>
              <a:xfrm>
                <a:off x="0" y="864003"/>
                <a:ext cx="282337" cy="282338"/>
              </a:xfrm>
              <a:prstGeom prst="ellipse">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lgn="ctr">
                  <a:defRPr sz="2400">
                    <a:solidFill>
                      <a:srgbClr val="FFFFFF"/>
                    </a:solidFill>
                  </a:defRPr>
                </a:pPr>
                <a:endParaRPr sz="1687"/>
              </a:p>
            </p:txBody>
          </p:sp>
        </p:grpSp>
        <p:sp>
          <p:nvSpPr>
            <p:cNvPr id="602" name="Line"/>
            <p:cNvSpPr/>
            <p:nvPr/>
          </p:nvSpPr>
          <p:spPr>
            <a:xfrm flipH="1">
              <a:off x="3477299" y="3094535"/>
              <a:ext cx="1" cy="438279"/>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sp>
          <p:nvSpPr>
            <p:cNvPr id="604" name="Line"/>
            <p:cNvSpPr/>
            <p:nvPr/>
          </p:nvSpPr>
          <p:spPr>
            <a:xfrm flipH="1">
              <a:off x="10391017" y="4907994"/>
              <a:ext cx="1" cy="970958"/>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sp>
          <p:nvSpPr>
            <p:cNvPr id="605" name="predict"/>
            <p:cNvSpPr/>
            <p:nvPr/>
          </p:nvSpPr>
          <p:spPr>
            <a:xfrm>
              <a:off x="9701030" y="5048450"/>
              <a:ext cx="1394026" cy="614419"/>
            </a:xfrm>
            <a:prstGeom prst="roundRect">
              <a:avLst>
                <a:gd name="adj" fmla="val 30612"/>
              </a:avLst>
            </a:prstGeom>
            <a:solidFill>
              <a:srgbClr val="D6D6D6"/>
            </a:solidFill>
            <a:ln w="25400" cap="flat">
              <a:solidFill>
                <a:srgbClr val="85888D"/>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lvl1pPr>
                <a:defRPr sz="2400"/>
              </a:lvl1pPr>
            </a:lstStyle>
            <a:p>
              <a:pPr algn="ctr"/>
              <a:r>
                <a:rPr sz="1687"/>
                <a:t>predict</a:t>
              </a:r>
            </a:p>
          </p:txBody>
        </p:sp>
        <p:sp>
          <p:nvSpPr>
            <p:cNvPr id="606" name="prediction"/>
            <p:cNvSpPr txBox="1"/>
            <p:nvPr/>
          </p:nvSpPr>
          <p:spPr>
            <a:xfrm>
              <a:off x="9597440" y="5836693"/>
              <a:ext cx="1434011" cy="47183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numCol="1" anchor="ctr">
              <a:spAutoFit/>
            </a:bodyPr>
            <a:lstStyle>
              <a:lvl1pPr>
                <a:defRPr sz="2400" i="1">
                  <a:latin typeface="Helvetica"/>
                  <a:ea typeface="Helvetica"/>
                  <a:cs typeface="Helvetica"/>
                  <a:sym typeface="Helvetica"/>
                </a:defRPr>
              </a:lvl1pPr>
            </a:lstStyle>
            <a:p>
              <a:pPr algn="ctr"/>
              <a:r>
                <a:rPr sz="1687"/>
                <a:t>prediction</a:t>
              </a:r>
            </a:p>
          </p:txBody>
        </p:sp>
      </p:grpSp>
      <p:sp>
        <p:nvSpPr>
          <p:cNvPr id="608" name="Sentence classification…"/>
          <p:cNvSpPr txBox="1">
            <a:spLocks noGrp="1"/>
          </p:cNvSpPr>
          <p:nvPr>
            <p:ph type="body" sz="half" idx="1"/>
          </p:nvPr>
        </p:nvSpPr>
        <p:spPr>
          <a:xfrm>
            <a:off x="669727" y="4603668"/>
            <a:ext cx="7804547" cy="1647114"/>
          </a:xfrm>
          <a:prstGeom prst="rect">
            <a:avLst/>
          </a:prstGeom>
        </p:spPr>
        <p:txBody>
          <a:bodyPr>
            <a:normAutofit fontScale="92500" lnSpcReduction="20000"/>
          </a:bodyPr>
          <a:lstStyle/>
          <a:p>
            <a:pPr marL="253148" indent="-253148" defTabSz="332708">
              <a:spcBef>
                <a:spcPts val="2391"/>
              </a:spcBef>
              <a:defRPr sz="2916"/>
            </a:pPr>
            <a:r>
              <a:rPr dirty="0"/>
              <a:t>Sentence classification</a:t>
            </a:r>
          </a:p>
          <a:p>
            <a:pPr marL="253148" indent="-253148" defTabSz="332708">
              <a:spcBef>
                <a:spcPts val="2391"/>
              </a:spcBef>
              <a:defRPr sz="2916"/>
            </a:pPr>
            <a:r>
              <a:rPr dirty="0"/>
              <a:t>Conditioned generation</a:t>
            </a:r>
          </a:p>
          <a:p>
            <a:pPr marL="253148" indent="-253148" defTabSz="332708">
              <a:spcBef>
                <a:spcPts val="2391"/>
              </a:spcBef>
              <a:defRPr sz="2916"/>
            </a:pPr>
            <a:r>
              <a:rPr dirty="0"/>
              <a:t>Retrieval</a:t>
            </a:r>
          </a:p>
        </p:txBody>
      </p:sp>
    </p:spTree>
    <p:extLst>
      <p:ext uri="{BB962C8B-B14F-4D97-AF65-F5344CB8AC3E}">
        <p14:creationId xmlns:p14="http://schemas.microsoft.com/office/powerpoint/2010/main" val="4086831541"/>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608">
                                            <p:bg/>
                                          </p:spTgt>
                                        </p:tgtEl>
                                        <p:attrNameLst>
                                          <p:attrName>style.visibility</p:attrName>
                                        </p:attrNameLst>
                                      </p:cBhvr>
                                      <p:to>
                                        <p:strVal val="visible"/>
                                      </p:to>
                                    </p:set>
                                  </p:childTnLst>
                                </p:cTn>
                              </p:par>
                              <p:par>
                                <p:cTn id="7" presetID="1" presetClass="entr" presetSubtype="0" fill="hold" grpId="0" nodeType="withEffect">
                                  <p:stCondLst>
                                    <p:cond delay="0"/>
                                  </p:stCondLst>
                                  <p:iterate>
                                    <p:tmAbs val="0"/>
                                  </p:iterate>
                                  <p:childTnLst>
                                    <p:set>
                                      <p:cBhvr>
                                        <p:cTn id="8" fill="hold"/>
                                        <p:tgtEl>
                                          <p:spTgt spid="608">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iterate>
                                    <p:tmAbs val="0"/>
                                  </p:iterate>
                                  <p:childTnLst>
                                    <p:set>
                                      <p:cBhvr>
                                        <p:cTn id="12" fill="hold"/>
                                        <p:tgtEl>
                                          <p:spTgt spid="608">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iterate>
                                    <p:tmAbs val="0"/>
                                  </p:iterate>
                                  <p:childTnLst>
                                    <p:set>
                                      <p:cBhvr>
                                        <p:cTn id="16" fill="hold"/>
                                        <p:tgtEl>
                                          <p:spTgt spid="60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8" grpId="0" build="p" bldLvl="5" animBg="1" advAuto="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0" name="Representing Contexts"/>
          <p:cNvSpPr txBox="1">
            <a:spLocks noGrp="1"/>
          </p:cNvSpPr>
          <p:nvPr>
            <p:ph type="title"/>
          </p:nvPr>
        </p:nvSpPr>
        <p:spPr>
          <a:prstGeom prst="rect">
            <a:avLst/>
          </a:prstGeom>
        </p:spPr>
        <p:txBody>
          <a:bodyPr/>
          <a:lstStyle/>
          <a:p>
            <a:r>
              <a:rPr dirty="0"/>
              <a:t>Representing Contexts</a:t>
            </a:r>
          </a:p>
        </p:txBody>
      </p:sp>
      <p:grpSp>
        <p:nvGrpSpPr>
          <p:cNvPr id="2" name="Group 1">
            <a:extLst>
              <a:ext uri="{FF2B5EF4-FFF2-40B4-BE49-F238E27FC236}">
                <a16:creationId xmlns:a16="http://schemas.microsoft.com/office/drawing/2014/main" id="{0B12DA21-12BD-284B-A56B-D9DB12E52CB9}"/>
              </a:ext>
            </a:extLst>
          </p:cNvPr>
          <p:cNvGrpSpPr/>
          <p:nvPr/>
        </p:nvGrpSpPr>
        <p:grpSpPr>
          <a:xfrm>
            <a:off x="831294" y="1620730"/>
            <a:ext cx="6969918" cy="2636358"/>
            <a:chOff x="1182285" y="2305040"/>
            <a:chExt cx="9912772" cy="3749487"/>
          </a:xfrm>
        </p:grpSpPr>
        <p:sp>
          <p:nvSpPr>
            <p:cNvPr id="611" name="I"/>
            <p:cNvSpPr txBox="1"/>
            <p:nvPr/>
          </p:nvSpPr>
          <p:spPr>
            <a:xfrm>
              <a:off x="3374690" y="2305040"/>
              <a:ext cx="212025" cy="6278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pPr algn="ctr"/>
              <a:r>
                <a:rPr sz="2400"/>
                <a:t>I</a:t>
              </a:r>
            </a:p>
          </p:txBody>
        </p:sp>
        <p:sp>
          <p:nvSpPr>
            <p:cNvPr id="612" name="hate"/>
            <p:cNvSpPr txBox="1"/>
            <p:nvPr/>
          </p:nvSpPr>
          <p:spPr>
            <a:xfrm>
              <a:off x="5152386" y="2305040"/>
              <a:ext cx="898526" cy="6278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pPr algn="ctr"/>
              <a:r>
                <a:rPr sz="2400"/>
                <a:t>hate</a:t>
              </a:r>
            </a:p>
          </p:txBody>
        </p:sp>
        <p:sp>
          <p:nvSpPr>
            <p:cNvPr id="613" name="this"/>
            <p:cNvSpPr txBox="1"/>
            <p:nvPr/>
          </p:nvSpPr>
          <p:spPr>
            <a:xfrm>
              <a:off x="7527539" y="2305040"/>
              <a:ext cx="750063" cy="6278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pPr algn="ctr"/>
              <a:r>
                <a:rPr sz="2400"/>
                <a:t>this</a:t>
              </a:r>
            </a:p>
          </p:txBody>
        </p:sp>
        <p:sp>
          <p:nvSpPr>
            <p:cNvPr id="614" name="movie"/>
            <p:cNvSpPr txBox="1"/>
            <p:nvPr/>
          </p:nvSpPr>
          <p:spPr>
            <a:xfrm>
              <a:off x="9559565" y="2305040"/>
              <a:ext cx="1197275" cy="6278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pPr algn="ctr"/>
              <a:r>
                <a:rPr sz="2400"/>
                <a:t>movie</a:t>
              </a:r>
            </a:p>
          </p:txBody>
        </p:sp>
        <p:grpSp>
          <p:nvGrpSpPr>
            <p:cNvPr id="619" name="Group"/>
            <p:cNvGrpSpPr/>
            <p:nvPr/>
          </p:nvGrpSpPr>
          <p:grpSpPr>
            <a:xfrm>
              <a:off x="1182285" y="3773428"/>
              <a:ext cx="282338" cy="891051"/>
              <a:chOff x="0" y="0"/>
              <a:chExt cx="282336" cy="891050"/>
            </a:xfrm>
          </p:grpSpPr>
          <p:sp>
            <p:nvSpPr>
              <p:cNvPr id="615" name="Rectangle"/>
              <p:cNvSpPr/>
              <p:nvPr/>
            </p:nvSpPr>
            <p:spPr>
              <a:xfrm>
                <a:off x="8630" y="0"/>
                <a:ext cx="265077" cy="891051"/>
              </a:xfrm>
              <a:prstGeom prst="rect">
                <a:avLst/>
              </a:prstGeom>
              <a:noFill/>
              <a:ln w="25400" cap="flat">
                <a:solidFill>
                  <a:srgbClr val="85888D"/>
                </a:solidFill>
                <a:prstDash val="solid"/>
                <a:miter lim="400000"/>
              </a:ln>
              <a:effectLst/>
            </p:spPr>
            <p:txBody>
              <a:bodyPr wrap="square" lIns="35719" tIns="35719" rIns="35719" bIns="35719" numCol="1" anchor="ctr">
                <a:noAutofit/>
              </a:bodyPr>
              <a:lstStyle/>
              <a:p>
                <a:pPr algn="ctr">
                  <a:defRPr sz="2400"/>
                </a:pPr>
                <a:endParaRPr sz="1687"/>
              </a:p>
            </p:txBody>
          </p:sp>
          <p:sp>
            <p:nvSpPr>
              <p:cNvPr id="616" name="Circle"/>
              <p:cNvSpPr/>
              <p:nvPr/>
            </p:nvSpPr>
            <p:spPr>
              <a:xfrm>
                <a:off x="0" y="9628"/>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617" name="Circle"/>
              <p:cNvSpPr/>
              <p:nvPr/>
            </p:nvSpPr>
            <p:spPr>
              <a:xfrm>
                <a:off x="0" y="294420"/>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618" name="Circle"/>
              <p:cNvSpPr/>
              <p:nvPr/>
            </p:nvSpPr>
            <p:spPr>
              <a:xfrm>
                <a:off x="0" y="579211"/>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400">
                    <a:solidFill>
                      <a:srgbClr val="FFFFFF"/>
                    </a:solidFill>
                  </a:defRPr>
                </a:pPr>
                <a:endParaRPr sz="1687"/>
              </a:p>
            </p:txBody>
          </p:sp>
        </p:grpSp>
        <p:grpSp>
          <p:nvGrpSpPr>
            <p:cNvPr id="628" name="Group"/>
            <p:cNvGrpSpPr/>
            <p:nvPr/>
          </p:nvGrpSpPr>
          <p:grpSpPr>
            <a:xfrm>
              <a:off x="1503763" y="3583708"/>
              <a:ext cx="2246860" cy="1080771"/>
              <a:chOff x="0" y="0"/>
              <a:chExt cx="2246858" cy="1080770"/>
            </a:xfrm>
          </p:grpSpPr>
          <p:sp>
            <p:nvSpPr>
              <p:cNvPr id="620" name="Line"/>
              <p:cNvSpPr/>
              <p:nvPr/>
            </p:nvSpPr>
            <p:spPr>
              <a:xfrm flipH="1">
                <a:off x="973354" y="0"/>
                <a:ext cx="882294" cy="427147"/>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sp>
            <p:nvSpPr>
              <p:cNvPr id="621" name="Line"/>
              <p:cNvSpPr/>
              <p:nvPr/>
            </p:nvSpPr>
            <p:spPr>
              <a:xfrm>
                <a:off x="0" y="634506"/>
                <a:ext cx="1910948" cy="1"/>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sp>
            <p:nvSpPr>
              <p:cNvPr id="622" name="RNN"/>
              <p:cNvSpPr/>
              <p:nvPr/>
            </p:nvSpPr>
            <p:spPr>
              <a:xfrm>
                <a:off x="410386" y="288519"/>
                <a:ext cx="1090176" cy="622301"/>
              </a:xfrm>
              <a:prstGeom prst="roundRect">
                <a:avLst>
                  <a:gd name="adj" fmla="val 30612"/>
                </a:avLst>
              </a:prstGeom>
              <a:solidFill>
                <a:srgbClr val="D6D6D6"/>
              </a:solidFill>
              <a:ln w="25400" cap="flat">
                <a:solidFill>
                  <a:srgbClr val="85888D"/>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lvl1pPr>
                  <a:defRPr sz="2400"/>
                </a:lvl1pPr>
              </a:lstStyle>
              <a:p>
                <a:pPr algn="ctr"/>
                <a:r>
                  <a:rPr sz="1687"/>
                  <a:t>RNN</a:t>
                </a:r>
              </a:p>
            </p:txBody>
          </p:sp>
          <p:grpSp>
            <p:nvGrpSpPr>
              <p:cNvPr id="627" name="Group"/>
              <p:cNvGrpSpPr/>
              <p:nvPr/>
            </p:nvGrpSpPr>
            <p:grpSpPr>
              <a:xfrm>
                <a:off x="1964521" y="189720"/>
                <a:ext cx="282338" cy="891051"/>
                <a:chOff x="0" y="0"/>
                <a:chExt cx="282336" cy="891050"/>
              </a:xfrm>
            </p:grpSpPr>
            <p:sp>
              <p:nvSpPr>
                <p:cNvPr id="623" name="Rectangle"/>
                <p:cNvSpPr/>
                <p:nvPr/>
              </p:nvSpPr>
              <p:spPr>
                <a:xfrm>
                  <a:off x="8630" y="0"/>
                  <a:ext cx="265077" cy="891051"/>
                </a:xfrm>
                <a:prstGeom prst="rect">
                  <a:avLst/>
                </a:prstGeom>
                <a:noFill/>
                <a:ln w="25400" cap="flat">
                  <a:solidFill>
                    <a:srgbClr val="85888D"/>
                  </a:solidFill>
                  <a:prstDash val="solid"/>
                  <a:miter lim="400000"/>
                </a:ln>
                <a:effectLst/>
              </p:spPr>
              <p:txBody>
                <a:bodyPr wrap="square" lIns="35719" tIns="35719" rIns="35719" bIns="35719" numCol="1" anchor="ctr">
                  <a:noAutofit/>
                </a:bodyPr>
                <a:lstStyle/>
                <a:p>
                  <a:pPr algn="ctr">
                    <a:defRPr sz="2400"/>
                  </a:pPr>
                  <a:endParaRPr sz="1687"/>
                </a:p>
              </p:txBody>
            </p:sp>
            <p:sp>
              <p:nvSpPr>
                <p:cNvPr id="624" name="Circle"/>
                <p:cNvSpPr/>
                <p:nvPr/>
              </p:nvSpPr>
              <p:spPr>
                <a:xfrm>
                  <a:off x="0" y="9628"/>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625" name="Circle"/>
                <p:cNvSpPr/>
                <p:nvPr/>
              </p:nvSpPr>
              <p:spPr>
                <a:xfrm>
                  <a:off x="0" y="294420"/>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626" name="Circle"/>
                <p:cNvSpPr/>
                <p:nvPr/>
              </p:nvSpPr>
              <p:spPr>
                <a:xfrm>
                  <a:off x="0" y="579211"/>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400">
                      <a:solidFill>
                        <a:srgbClr val="FFFFFF"/>
                      </a:solidFill>
                    </a:defRPr>
                  </a:pPr>
                  <a:endParaRPr sz="1687"/>
                </a:p>
              </p:txBody>
            </p:sp>
          </p:grpSp>
        </p:grpSp>
        <p:grpSp>
          <p:nvGrpSpPr>
            <p:cNvPr id="637" name="Group"/>
            <p:cNvGrpSpPr/>
            <p:nvPr/>
          </p:nvGrpSpPr>
          <p:grpSpPr>
            <a:xfrm>
              <a:off x="3713563" y="3582738"/>
              <a:ext cx="2246860" cy="1081741"/>
              <a:chOff x="0" y="0"/>
              <a:chExt cx="2246858" cy="1081740"/>
            </a:xfrm>
          </p:grpSpPr>
          <p:sp>
            <p:nvSpPr>
              <p:cNvPr id="629" name="Line"/>
              <p:cNvSpPr/>
              <p:nvPr/>
            </p:nvSpPr>
            <p:spPr>
              <a:xfrm flipH="1">
                <a:off x="973354" y="-1"/>
                <a:ext cx="933088" cy="428117"/>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sp>
            <p:nvSpPr>
              <p:cNvPr id="630" name="Line"/>
              <p:cNvSpPr/>
              <p:nvPr/>
            </p:nvSpPr>
            <p:spPr>
              <a:xfrm>
                <a:off x="0" y="635475"/>
                <a:ext cx="1910948" cy="1"/>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sp>
            <p:nvSpPr>
              <p:cNvPr id="631" name="RNN"/>
              <p:cNvSpPr/>
              <p:nvPr/>
            </p:nvSpPr>
            <p:spPr>
              <a:xfrm>
                <a:off x="410386" y="289489"/>
                <a:ext cx="1090176" cy="622301"/>
              </a:xfrm>
              <a:prstGeom prst="roundRect">
                <a:avLst>
                  <a:gd name="adj" fmla="val 30612"/>
                </a:avLst>
              </a:prstGeom>
              <a:solidFill>
                <a:srgbClr val="D6D6D6"/>
              </a:solidFill>
              <a:ln w="25400" cap="flat">
                <a:solidFill>
                  <a:srgbClr val="85888D"/>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lvl1pPr>
                  <a:defRPr sz="2400"/>
                </a:lvl1pPr>
              </a:lstStyle>
              <a:p>
                <a:pPr algn="ctr"/>
                <a:r>
                  <a:rPr sz="1687"/>
                  <a:t>RNN</a:t>
                </a:r>
              </a:p>
            </p:txBody>
          </p:sp>
          <p:grpSp>
            <p:nvGrpSpPr>
              <p:cNvPr id="636" name="Group"/>
              <p:cNvGrpSpPr/>
              <p:nvPr/>
            </p:nvGrpSpPr>
            <p:grpSpPr>
              <a:xfrm>
                <a:off x="1964521" y="190690"/>
                <a:ext cx="282338" cy="891051"/>
                <a:chOff x="0" y="0"/>
                <a:chExt cx="282336" cy="891050"/>
              </a:xfrm>
            </p:grpSpPr>
            <p:sp>
              <p:nvSpPr>
                <p:cNvPr id="632" name="Rectangle"/>
                <p:cNvSpPr/>
                <p:nvPr/>
              </p:nvSpPr>
              <p:spPr>
                <a:xfrm>
                  <a:off x="8630" y="0"/>
                  <a:ext cx="265077" cy="891051"/>
                </a:xfrm>
                <a:prstGeom prst="rect">
                  <a:avLst/>
                </a:prstGeom>
                <a:noFill/>
                <a:ln w="25400" cap="flat">
                  <a:solidFill>
                    <a:srgbClr val="85888D"/>
                  </a:solidFill>
                  <a:prstDash val="solid"/>
                  <a:miter lim="400000"/>
                </a:ln>
                <a:effectLst/>
              </p:spPr>
              <p:txBody>
                <a:bodyPr wrap="square" lIns="35719" tIns="35719" rIns="35719" bIns="35719" numCol="1" anchor="ctr">
                  <a:noAutofit/>
                </a:bodyPr>
                <a:lstStyle/>
                <a:p>
                  <a:pPr algn="ctr">
                    <a:defRPr sz="2400"/>
                  </a:pPr>
                  <a:endParaRPr sz="1687"/>
                </a:p>
              </p:txBody>
            </p:sp>
            <p:sp>
              <p:nvSpPr>
                <p:cNvPr id="633" name="Circle"/>
                <p:cNvSpPr/>
                <p:nvPr/>
              </p:nvSpPr>
              <p:spPr>
                <a:xfrm>
                  <a:off x="0" y="9628"/>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634" name="Circle"/>
                <p:cNvSpPr/>
                <p:nvPr/>
              </p:nvSpPr>
              <p:spPr>
                <a:xfrm>
                  <a:off x="0" y="294420"/>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635" name="Circle"/>
                <p:cNvSpPr/>
                <p:nvPr/>
              </p:nvSpPr>
              <p:spPr>
                <a:xfrm>
                  <a:off x="0" y="579211"/>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400">
                      <a:solidFill>
                        <a:srgbClr val="FFFFFF"/>
                      </a:solidFill>
                    </a:defRPr>
                  </a:pPr>
                  <a:endParaRPr sz="1687"/>
                </a:p>
              </p:txBody>
            </p:sp>
          </p:grpSp>
        </p:grpSp>
        <p:grpSp>
          <p:nvGrpSpPr>
            <p:cNvPr id="646" name="Group"/>
            <p:cNvGrpSpPr/>
            <p:nvPr/>
          </p:nvGrpSpPr>
          <p:grpSpPr>
            <a:xfrm>
              <a:off x="5999563" y="3584732"/>
              <a:ext cx="2246860" cy="1079747"/>
              <a:chOff x="0" y="0"/>
              <a:chExt cx="2246858" cy="1079745"/>
            </a:xfrm>
          </p:grpSpPr>
          <p:sp>
            <p:nvSpPr>
              <p:cNvPr id="638" name="Line"/>
              <p:cNvSpPr/>
              <p:nvPr/>
            </p:nvSpPr>
            <p:spPr>
              <a:xfrm flipH="1">
                <a:off x="973354" y="0"/>
                <a:ext cx="920061" cy="426121"/>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sp>
            <p:nvSpPr>
              <p:cNvPr id="639" name="Line"/>
              <p:cNvSpPr/>
              <p:nvPr/>
            </p:nvSpPr>
            <p:spPr>
              <a:xfrm>
                <a:off x="0" y="633481"/>
                <a:ext cx="1910948" cy="1"/>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sp>
            <p:nvSpPr>
              <p:cNvPr id="640" name="RNN"/>
              <p:cNvSpPr/>
              <p:nvPr/>
            </p:nvSpPr>
            <p:spPr>
              <a:xfrm>
                <a:off x="410386" y="287494"/>
                <a:ext cx="1090176" cy="622301"/>
              </a:xfrm>
              <a:prstGeom prst="roundRect">
                <a:avLst>
                  <a:gd name="adj" fmla="val 30612"/>
                </a:avLst>
              </a:prstGeom>
              <a:solidFill>
                <a:srgbClr val="D6D6D6"/>
              </a:solidFill>
              <a:ln w="25400" cap="flat">
                <a:solidFill>
                  <a:srgbClr val="85888D"/>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lvl1pPr>
                  <a:defRPr sz="2400"/>
                </a:lvl1pPr>
              </a:lstStyle>
              <a:p>
                <a:pPr algn="ctr"/>
                <a:r>
                  <a:rPr sz="1687"/>
                  <a:t>RNN</a:t>
                </a:r>
              </a:p>
            </p:txBody>
          </p:sp>
          <p:grpSp>
            <p:nvGrpSpPr>
              <p:cNvPr id="645" name="Group"/>
              <p:cNvGrpSpPr/>
              <p:nvPr/>
            </p:nvGrpSpPr>
            <p:grpSpPr>
              <a:xfrm>
                <a:off x="1964521" y="188695"/>
                <a:ext cx="282338" cy="891051"/>
                <a:chOff x="0" y="0"/>
                <a:chExt cx="282336" cy="891050"/>
              </a:xfrm>
            </p:grpSpPr>
            <p:sp>
              <p:nvSpPr>
                <p:cNvPr id="641" name="Rectangle"/>
                <p:cNvSpPr/>
                <p:nvPr/>
              </p:nvSpPr>
              <p:spPr>
                <a:xfrm>
                  <a:off x="8630" y="0"/>
                  <a:ext cx="265077" cy="891051"/>
                </a:xfrm>
                <a:prstGeom prst="rect">
                  <a:avLst/>
                </a:prstGeom>
                <a:noFill/>
                <a:ln w="25400" cap="flat">
                  <a:solidFill>
                    <a:srgbClr val="85888D"/>
                  </a:solidFill>
                  <a:prstDash val="solid"/>
                  <a:miter lim="400000"/>
                </a:ln>
                <a:effectLst/>
              </p:spPr>
              <p:txBody>
                <a:bodyPr wrap="square" lIns="35719" tIns="35719" rIns="35719" bIns="35719" numCol="1" anchor="ctr">
                  <a:noAutofit/>
                </a:bodyPr>
                <a:lstStyle/>
                <a:p>
                  <a:pPr algn="ctr">
                    <a:defRPr sz="2400"/>
                  </a:pPr>
                  <a:endParaRPr sz="1687"/>
                </a:p>
              </p:txBody>
            </p:sp>
            <p:sp>
              <p:nvSpPr>
                <p:cNvPr id="642" name="Circle"/>
                <p:cNvSpPr/>
                <p:nvPr/>
              </p:nvSpPr>
              <p:spPr>
                <a:xfrm>
                  <a:off x="0" y="9628"/>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643" name="Circle"/>
                <p:cNvSpPr/>
                <p:nvPr/>
              </p:nvSpPr>
              <p:spPr>
                <a:xfrm>
                  <a:off x="0" y="294420"/>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644" name="Circle"/>
                <p:cNvSpPr/>
                <p:nvPr/>
              </p:nvSpPr>
              <p:spPr>
                <a:xfrm>
                  <a:off x="0" y="579211"/>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400">
                      <a:solidFill>
                        <a:srgbClr val="FFFFFF"/>
                      </a:solidFill>
                    </a:defRPr>
                  </a:pPr>
                  <a:endParaRPr sz="1687"/>
                </a:p>
              </p:txBody>
            </p:sp>
          </p:grpSp>
        </p:grpSp>
        <p:grpSp>
          <p:nvGrpSpPr>
            <p:cNvPr id="655" name="Group"/>
            <p:cNvGrpSpPr/>
            <p:nvPr/>
          </p:nvGrpSpPr>
          <p:grpSpPr>
            <a:xfrm>
              <a:off x="8272863" y="3584848"/>
              <a:ext cx="2246860" cy="1079631"/>
              <a:chOff x="0" y="0"/>
              <a:chExt cx="2246858" cy="1079630"/>
            </a:xfrm>
          </p:grpSpPr>
          <p:sp>
            <p:nvSpPr>
              <p:cNvPr id="647" name="Line"/>
              <p:cNvSpPr/>
              <p:nvPr/>
            </p:nvSpPr>
            <p:spPr>
              <a:xfrm flipH="1">
                <a:off x="973354" y="-1"/>
                <a:ext cx="938713" cy="426007"/>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sp>
            <p:nvSpPr>
              <p:cNvPr id="648" name="Line"/>
              <p:cNvSpPr/>
              <p:nvPr/>
            </p:nvSpPr>
            <p:spPr>
              <a:xfrm>
                <a:off x="0" y="633365"/>
                <a:ext cx="1910948" cy="1"/>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sp>
            <p:nvSpPr>
              <p:cNvPr id="649" name="RNN"/>
              <p:cNvSpPr/>
              <p:nvPr/>
            </p:nvSpPr>
            <p:spPr>
              <a:xfrm>
                <a:off x="410386" y="287379"/>
                <a:ext cx="1090176" cy="622301"/>
              </a:xfrm>
              <a:prstGeom prst="roundRect">
                <a:avLst>
                  <a:gd name="adj" fmla="val 30612"/>
                </a:avLst>
              </a:prstGeom>
              <a:solidFill>
                <a:srgbClr val="D6D6D6"/>
              </a:solidFill>
              <a:ln w="25400" cap="flat">
                <a:solidFill>
                  <a:srgbClr val="85888D"/>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lvl1pPr>
                  <a:defRPr sz="2400"/>
                </a:lvl1pPr>
              </a:lstStyle>
              <a:p>
                <a:pPr algn="ctr"/>
                <a:r>
                  <a:rPr sz="1687"/>
                  <a:t>RNN</a:t>
                </a:r>
              </a:p>
            </p:txBody>
          </p:sp>
          <p:grpSp>
            <p:nvGrpSpPr>
              <p:cNvPr id="654" name="Group"/>
              <p:cNvGrpSpPr/>
              <p:nvPr/>
            </p:nvGrpSpPr>
            <p:grpSpPr>
              <a:xfrm>
                <a:off x="1964521" y="188580"/>
                <a:ext cx="282338" cy="891051"/>
                <a:chOff x="0" y="0"/>
                <a:chExt cx="282336" cy="891050"/>
              </a:xfrm>
            </p:grpSpPr>
            <p:sp>
              <p:nvSpPr>
                <p:cNvPr id="650" name="Rectangle"/>
                <p:cNvSpPr/>
                <p:nvPr/>
              </p:nvSpPr>
              <p:spPr>
                <a:xfrm>
                  <a:off x="8630" y="0"/>
                  <a:ext cx="265077" cy="891051"/>
                </a:xfrm>
                <a:prstGeom prst="rect">
                  <a:avLst/>
                </a:prstGeom>
                <a:noFill/>
                <a:ln w="25400" cap="flat">
                  <a:solidFill>
                    <a:srgbClr val="85888D"/>
                  </a:solidFill>
                  <a:prstDash val="solid"/>
                  <a:miter lim="400000"/>
                </a:ln>
                <a:effectLst/>
              </p:spPr>
              <p:txBody>
                <a:bodyPr wrap="square" lIns="35719" tIns="35719" rIns="35719" bIns="35719" numCol="1" anchor="ctr">
                  <a:noAutofit/>
                </a:bodyPr>
                <a:lstStyle/>
                <a:p>
                  <a:pPr algn="ctr">
                    <a:defRPr sz="2400"/>
                  </a:pPr>
                  <a:endParaRPr sz="1687"/>
                </a:p>
              </p:txBody>
            </p:sp>
            <p:sp>
              <p:nvSpPr>
                <p:cNvPr id="651" name="Circle"/>
                <p:cNvSpPr/>
                <p:nvPr/>
              </p:nvSpPr>
              <p:spPr>
                <a:xfrm>
                  <a:off x="0" y="9628"/>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652" name="Circle"/>
                <p:cNvSpPr/>
                <p:nvPr/>
              </p:nvSpPr>
              <p:spPr>
                <a:xfrm>
                  <a:off x="0" y="294420"/>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653" name="Circle"/>
                <p:cNvSpPr/>
                <p:nvPr/>
              </p:nvSpPr>
              <p:spPr>
                <a:xfrm>
                  <a:off x="0" y="579211"/>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400">
                      <a:solidFill>
                        <a:srgbClr val="FFFFFF"/>
                      </a:solidFill>
                    </a:defRPr>
                  </a:pPr>
                  <a:endParaRPr sz="1687"/>
                </a:p>
              </p:txBody>
            </p:sp>
          </p:grpSp>
        </p:grpSp>
        <p:grpSp>
          <p:nvGrpSpPr>
            <p:cNvPr id="663" name="Group"/>
            <p:cNvGrpSpPr/>
            <p:nvPr/>
          </p:nvGrpSpPr>
          <p:grpSpPr>
            <a:xfrm>
              <a:off x="9622782" y="2840535"/>
              <a:ext cx="1171033" cy="733686"/>
              <a:chOff x="0" y="0"/>
              <a:chExt cx="1171032" cy="733684"/>
            </a:xfrm>
          </p:grpSpPr>
          <p:grpSp>
            <p:nvGrpSpPr>
              <p:cNvPr id="661" name="Group"/>
              <p:cNvGrpSpPr/>
              <p:nvPr/>
            </p:nvGrpSpPr>
            <p:grpSpPr>
              <a:xfrm rot="16200000">
                <a:off x="444347" y="7000"/>
                <a:ext cx="282338" cy="1171033"/>
                <a:chOff x="0" y="0"/>
                <a:chExt cx="282336" cy="1171032"/>
              </a:xfrm>
            </p:grpSpPr>
            <p:sp>
              <p:nvSpPr>
                <p:cNvPr id="656" name="Rectangle"/>
                <p:cNvSpPr/>
                <p:nvPr/>
              </p:nvSpPr>
              <p:spPr>
                <a:xfrm>
                  <a:off x="8630" y="0"/>
                  <a:ext cx="265077" cy="1171033"/>
                </a:xfrm>
                <a:prstGeom prst="rect">
                  <a:avLst/>
                </a:prstGeom>
                <a:noFill/>
                <a:ln w="25400" cap="flat">
                  <a:solidFill>
                    <a:srgbClr val="85888D"/>
                  </a:solidFill>
                  <a:prstDash val="solid"/>
                  <a:miter lim="400000"/>
                </a:ln>
                <a:effectLst/>
              </p:spPr>
              <p:txBody>
                <a:bodyPr wrap="square" lIns="35719" tIns="35719" rIns="35719" bIns="35719" numCol="1" anchor="ctr">
                  <a:noAutofit/>
                </a:bodyPr>
                <a:lstStyle/>
                <a:p>
                  <a:pPr algn="ctr">
                    <a:defRPr sz="2400"/>
                  </a:pPr>
                  <a:endParaRPr sz="1687"/>
                </a:p>
              </p:txBody>
            </p:sp>
            <p:sp>
              <p:nvSpPr>
                <p:cNvPr id="657" name="Circle"/>
                <p:cNvSpPr/>
                <p:nvPr/>
              </p:nvSpPr>
              <p:spPr>
                <a:xfrm>
                  <a:off x="0" y="9628"/>
                  <a:ext cx="282337" cy="282338"/>
                </a:xfrm>
                <a:prstGeom prst="ellipse">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658" name="Circle"/>
                <p:cNvSpPr/>
                <p:nvPr/>
              </p:nvSpPr>
              <p:spPr>
                <a:xfrm>
                  <a:off x="0" y="294420"/>
                  <a:ext cx="282337" cy="282338"/>
                </a:xfrm>
                <a:prstGeom prst="ellipse">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659" name="Circle"/>
                <p:cNvSpPr/>
                <p:nvPr/>
              </p:nvSpPr>
              <p:spPr>
                <a:xfrm>
                  <a:off x="0" y="579211"/>
                  <a:ext cx="282337" cy="282338"/>
                </a:xfrm>
                <a:prstGeom prst="ellipse">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660" name="Circle"/>
                <p:cNvSpPr/>
                <p:nvPr/>
              </p:nvSpPr>
              <p:spPr>
                <a:xfrm>
                  <a:off x="0" y="864003"/>
                  <a:ext cx="282337" cy="282338"/>
                </a:xfrm>
                <a:prstGeom prst="ellipse">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lgn="ctr">
                    <a:defRPr sz="2400">
                      <a:solidFill>
                        <a:srgbClr val="FFFFFF"/>
                      </a:solidFill>
                    </a:defRPr>
                  </a:pPr>
                  <a:endParaRPr sz="1687"/>
                </a:p>
              </p:txBody>
            </p:sp>
          </p:grpSp>
          <p:sp>
            <p:nvSpPr>
              <p:cNvPr id="662" name="Line"/>
              <p:cNvSpPr/>
              <p:nvPr/>
            </p:nvSpPr>
            <p:spPr>
              <a:xfrm flipH="1">
                <a:off x="585516" y="0"/>
                <a:ext cx="1" cy="438278"/>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grpSp>
        <p:grpSp>
          <p:nvGrpSpPr>
            <p:cNvPr id="671" name="Group"/>
            <p:cNvGrpSpPr/>
            <p:nvPr/>
          </p:nvGrpSpPr>
          <p:grpSpPr>
            <a:xfrm>
              <a:off x="7336782" y="2840535"/>
              <a:ext cx="1171033" cy="733686"/>
              <a:chOff x="0" y="0"/>
              <a:chExt cx="1171032" cy="733684"/>
            </a:xfrm>
          </p:grpSpPr>
          <p:grpSp>
            <p:nvGrpSpPr>
              <p:cNvPr id="669" name="Group"/>
              <p:cNvGrpSpPr/>
              <p:nvPr/>
            </p:nvGrpSpPr>
            <p:grpSpPr>
              <a:xfrm rot="16200000">
                <a:off x="444347" y="7000"/>
                <a:ext cx="282338" cy="1171033"/>
                <a:chOff x="0" y="0"/>
                <a:chExt cx="282336" cy="1171032"/>
              </a:xfrm>
            </p:grpSpPr>
            <p:sp>
              <p:nvSpPr>
                <p:cNvPr id="664" name="Rectangle"/>
                <p:cNvSpPr/>
                <p:nvPr/>
              </p:nvSpPr>
              <p:spPr>
                <a:xfrm>
                  <a:off x="8630" y="0"/>
                  <a:ext cx="265077" cy="1171033"/>
                </a:xfrm>
                <a:prstGeom prst="rect">
                  <a:avLst/>
                </a:prstGeom>
                <a:noFill/>
                <a:ln w="25400" cap="flat">
                  <a:solidFill>
                    <a:srgbClr val="85888D"/>
                  </a:solidFill>
                  <a:prstDash val="solid"/>
                  <a:miter lim="400000"/>
                </a:ln>
                <a:effectLst/>
              </p:spPr>
              <p:txBody>
                <a:bodyPr wrap="square" lIns="35719" tIns="35719" rIns="35719" bIns="35719" numCol="1" anchor="ctr">
                  <a:noAutofit/>
                </a:bodyPr>
                <a:lstStyle/>
                <a:p>
                  <a:pPr algn="ctr">
                    <a:defRPr sz="2400"/>
                  </a:pPr>
                  <a:endParaRPr sz="1687"/>
                </a:p>
              </p:txBody>
            </p:sp>
            <p:sp>
              <p:nvSpPr>
                <p:cNvPr id="665" name="Circle"/>
                <p:cNvSpPr/>
                <p:nvPr/>
              </p:nvSpPr>
              <p:spPr>
                <a:xfrm>
                  <a:off x="0" y="9628"/>
                  <a:ext cx="282337" cy="282338"/>
                </a:xfrm>
                <a:prstGeom prst="ellipse">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666" name="Circle"/>
                <p:cNvSpPr/>
                <p:nvPr/>
              </p:nvSpPr>
              <p:spPr>
                <a:xfrm>
                  <a:off x="0" y="294420"/>
                  <a:ext cx="282337" cy="282338"/>
                </a:xfrm>
                <a:prstGeom prst="ellipse">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667" name="Circle"/>
                <p:cNvSpPr/>
                <p:nvPr/>
              </p:nvSpPr>
              <p:spPr>
                <a:xfrm>
                  <a:off x="0" y="579211"/>
                  <a:ext cx="282337" cy="282338"/>
                </a:xfrm>
                <a:prstGeom prst="ellipse">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668" name="Circle"/>
                <p:cNvSpPr/>
                <p:nvPr/>
              </p:nvSpPr>
              <p:spPr>
                <a:xfrm>
                  <a:off x="0" y="864003"/>
                  <a:ext cx="282337" cy="282338"/>
                </a:xfrm>
                <a:prstGeom prst="ellipse">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lgn="ctr">
                    <a:defRPr sz="2400">
                      <a:solidFill>
                        <a:srgbClr val="FFFFFF"/>
                      </a:solidFill>
                    </a:defRPr>
                  </a:pPr>
                  <a:endParaRPr sz="1687"/>
                </a:p>
              </p:txBody>
            </p:sp>
          </p:grpSp>
          <p:sp>
            <p:nvSpPr>
              <p:cNvPr id="670" name="Line"/>
              <p:cNvSpPr/>
              <p:nvPr/>
            </p:nvSpPr>
            <p:spPr>
              <a:xfrm flipH="1">
                <a:off x="585516" y="0"/>
                <a:ext cx="1" cy="438278"/>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grpSp>
        <p:grpSp>
          <p:nvGrpSpPr>
            <p:cNvPr id="679" name="Group"/>
            <p:cNvGrpSpPr/>
            <p:nvPr/>
          </p:nvGrpSpPr>
          <p:grpSpPr>
            <a:xfrm>
              <a:off x="5050782" y="2840535"/>
              <a:ext cx="1171033" cy="733686"/>
              <a:chOff x="0" y="0"/>
              <a:chExt cx="1171032" cy="733684"/>
            </a:xfrm>
          </p:grpSpPr>
          <p:grpSp>
            <p:nvGrpSpPr>
              <p:cNvPr id="677" name="Group"/>
              <p:cNvGrpSpPr/>
              <p:nvPr/>
            </p:nvGrpSpPr>
            <p:grpSpPr>
              <a:xfrm rot="16200000">
                <a:off x="444347" y="7000"/>
                <a:ext cx="282338" cy="1171033"/>
                <a:chOff x="0" y="0"/>
                <a:chExt cx="282336" cy="1171032"/>
              </a:xfrm>
            </p:grpSpPr>
            <p:sp>
              <p:nvSpPr>
                <p:cNvPr id="672" name="Rectangle"/>
                <p:cNvSpPr/>
                <p:nvPr/>
              </p:nvSpPr>
              <p:spPr>
                <a:xfrm>
                  <a:off x="8630" y="0"/>
                  <a:ext cx="265077" cy="1171033"/>
                </a:xfrm>
                <a:prstGeom prst="rect">
                  <a:avLst/>
                </a:prstGeom>
                <a:noFill/>
                <a:ln w="25400" cap="flat">
                  <a:solidFill>
                    <a:srgbClr val="85888D"/>
                  </a:solidFill>
                  <a:prstDash val="solid"/>
                  <a:miter lim="400000"/>
                </a:ln>
                <a:effectLst/>
              </p:spPr>
              <p:txBody>
                <a:bodyPr wrap="square" lIns="35719" tIns="35719" rIns="35719" bIns="35719" numCol="1" anchor="ctr">
                  <a:noAutofit/>
                </a:bodyPr>
                <a:lstStyle/>
                <a:p>
                  <a:pPr algn="ctr">
                    <a:defRPr sz="2400"/>
                  </a:pPr>
                  <a:endParaRPr sz="1687"/>
                </a:p>
              </p:txBody>
            </p:sp>
            <p:sp>
              <p:nvSpPr>
                <p:cNvPr id="673" name="Circle"/>
                <p:cNvSpPr/>
                <p:nvPr/>
              </p:nvSpPr>
              <p:spPr>
                <a:xfrm>
                  <a:off x="0" y="9628"/>
                  <a:ext cx="282337" cy="282338"/>
                </a:xfrm>
                <a:prstGeom prst="ellipse">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674" name="Circle"/>
                <p:cNvSpPr/>
                <p:nvPr/>
              </p:nvSpPr>
              <p:spPr>
                <a:xfrm>
                  <a:off x="0" y="294420"/>
                  <a:ext cx="282337" cy="282338"/>
                </a:xfrm>
                <a:prstGeom prst="ellipse">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675" name="Circle"/>
                <p:cNvSpPr/>
                <p:nvPr/>
              </p:nvSpPr>
              <p:spPr>
                <a:xfrm>
                  <a:off x="0" y="579211"/>
                  <a:ext cx="282337" cy="282338"/>
                </a:xfrm>
                <a:prstGeom prst="ellipse">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676" name="Circle"/>
                <p:cNvSpPr/>
                <p:nvPr/>
              </p:nvSpPr>
              <p:spPr>
                <a:xfrm>
                  <a:off x="0" y="864003"/>
                  <a:ext cx="282337" cy="282338"/>
                </a:xfrm>
                <a:prstGeom prst="ellipse">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lgn="ctr">
                    <a:defRPr sz="2400">
                      <a:solidFill>
                        <a:srgbClr val="FFFFFF"/>
                      </a:solidFill>
                    </a:defRPr>
                  </a:pPr>
                  <a:endParaRPr sz="1687"/>
                </a:p>
              </p:txBody>
            </p:sp>
          </p:grpSp>
          <p:sp>
            <p:nvSpPr>
              <p:cNvPr id="678" name="Line"/>
              <p:cNvSpPr/>
              <p:nvPr/>
            </p:nvSpPr>
            <p:spPr>
              <a:xfrm flipH="1">
                <a:off x="585516" y="0"/>
                <a:ext cx="1" cy="438278"/>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grpSp>
        <p:grpSp>
          <p:nvGrpSpPr>
            <p:cNvPr id="687" name="Group"/>
            <p:cNvGrpSpPr/>
            <p:nvPr/>
          </p:nvGrpSpPr>
          <p:grpSpPr>
            <a:xfrm>
              <a:off x="2891782" y="2840535"/>
              <a:ext cx="1171033" cy="733686"/>
              <a:chOff x="0" y="0"/>
              <a:chExt cx="1171032" cy="733684"/>
            </a:xfrm>
          </p:grpSpPr>
          <p:grpSp>
            <p:nvGrpSpPr>
              <p:cNvPr id="685" name="Group"/>
              <p:cNvGrpSpPr/>
              <p:nvPr/>
            </p:nvGrpSpPr>
            <p:grpSpPr>
              <a:xfrm rot="16200000">
                <a:off x="444347" y="7000"/>
                <a:ext cx="282338" cy="1171033"/>
                <a:chOff x="0" y="0"/>
                <a:chExt cx="282336" cy="1171032"/>
              </a:xfrm>
            </p:grpSpPr>
            <p:sp>
              <p:nvSpPr>
                <p:cNvPr id="680" name="Rectangle"/>
                <p:cNvSpPr/>
                <p:nvPr/>
              </p:nvSpPr>
              <p:spPr>
                <a:xfrm>
                  <a:off x="8630" y="0"/>
                  <a:ext cx="265077" cy="1171033"/>
                </a:xfrm>
                <a:prstGeom prst="rect">
                  <a:avLst/>
                </a:prstGeom>
                <a:noFill/>
                <a:ln w="25400" cap="flat">
                  <a:solidFill>
                    <a:srgbClr val="85888D"/>
                  </a:solidFill>
                  <a:prstDash val="solid"/>
                  <a:miter lim="400000"/>
                </a:ln>
                <a:effectLst/>
              </p:spPr>
              <p:txBody>
                <a:bodyPr wrap="square" lIns="35719" tIns="35719" rIns="35719" bIns="35719" numCol="1" anchor="ctr">
                  <a:noAutofit/>
                </a:bodyPr>
                <a:lstStyle/>
                <a:p>
                  <a:pPr algn="ctr">
                    <a:defRPr sz="2400"/>
                  </a:pPr>
                  <a:endParaRPr sz="1687"/>
                </a:p>
              </p:txBody>
            </p:sp>
            <p:sp>
              <p:nvSpPr>
                <p:cNvPr id="681" name="Circle"/>
                <p:cNvSpPr/>
                <p:nvPr/>
              </p:nvSpPr>
              <p:spPr>
                <a:xfrm>
                  <a:off x="0" y="9628"/>
                  <a:ext cx="282337" cy="282338"/>
                </a:xfrm>
                <a:prstGeom prst="ellipse">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682" name="Circle"/>
                <p:cNvSpPr/>
                <p:nvPr/>
              </p:nvSpPr>
              <p:spPr>
                <a:xfrm>
                  <a:off x="0" y="294420"/>
                  <a:ext cx="282337" cy="282338"/>
                </a:xfrm>
                <a:prstGeom prst="ellipse">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683" name="Circle"/>
                <p:cNvSpPr/>
                <p:nvPr/>
              </p:nvSpPr>
              <p:spPr>
                <a:xfrm>
                  <a:off x="0" y="579211"/>
                  <a:ext cx="282337" cy="282338"/>
                </a:xfrm>
                <a:prstGeom prst="ellipse">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684" name="Circle"/>
                <p:cNvSpPr/>
                <p:nvPr/>
              </p:nvSpPr>
              <p:spPr>
                <a:xfrm>
                  <a:off x="0" y="864003"/>
                  <a:ext cx="282337" cy="282338"/>
                </a:xfrm>
                <a:prstGeom prst="ellipse">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lgn="ctr">
                    <a:defRPr sz="2400">
                      <a:solidFill>
                        <a:srgbClr val="FFFFFF"/>
                      </a:solidFill>
                    </a:defRPr>
                  </a:pPr>
                  <a:endParaRPr sz="1687"/>
                </a:p>
              </p:txBody>
            </p:sp>
          </p:grpSp>
          <p:sp>
            <p:nvSpPr>
              <p:cNvPr id="686" name="Line"/>
              <p:cNvSpPr/>
              <p:nvPr/>
            </p:nvSpPr>
            <p:spPr>
              <a:xfrm flipH="1">
                <a:off x="585516" y="0"/>
                <a:ext cx="1" cy="438278"/>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grpSp>
        <p:grpSp>
          <p:nvGrpSpPr>
            <p:cNvPr id="700" name="Group"/>
            <p:cNvGrpSpPr/>
            <p:nvPr/>
          </p:nvGrpSpPr>
          <p:grpSpPr>
            <a:xfrm>
              <a:off x="2906531" y="4653994"/>
              <a:ext cx="8188526" cy="1400533"/>
              <a:chOff x="0" y="0"/>
              <a:chExt cx="8188525" cy="1400531"/>
            </a:xfrm>
          </p:grpSpPr>
          <p:sp>
            <p:nvSpPr>
              <p:cNvPr id="688" name="Line"/>
              <p:cNvSpPr/>
              <p:nvPr/>
            </p:nvSpPr>
            <p:spPr>
              <a:xfrm flipH="1">
                <a:off x="689986" y="0"/>
                <a:ext cx="1" cy="970957"/>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sp>
            <p:nvSpPr>
              <p:cNvPr id="689" name="predict"/>
              <p:cNvSpPr/>
              <p:nvPr/>
            </p:nvSpPr>
            <p:spPr>
              <a:xfrm>
                <a:off x="0" y="140456"/>
                <a:ext cx="1394025" cy="614418"/>
              </a:xfrm>
              <a:prstGeom prst="roundRect">
                <a:avLst>
                  <a:gd name="adj" fmla="val 30612"/>
                </a:avLst>
              </a:prstGeom>
              <a:solidFill>
                <a:srgbClr val="D6D6D6"/>
              </a:solidFill>
              <a:ln w="25400" cap="flat">
                <a:solidFill>
                  <a:srgbClr val="85888D"/>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lvl1pPr>
                  <a:defRPr sz="2400"/>
                </a:lvl1pPr>
              </a:lstStyle>
              <a:p>
                <a:pPr algn="ctr"/>
                <a:r>
                  <a:rPr sz="1687"/>
                  <a:t>predict</a:t>
                </a:r>
              </a:p>
            </p:txBody>
          </p:sp>
          <p:sp>
            <p:nvSpPr>
              <p:cNvPr id="690" name="label"/>
              <p:cNvSpPr txBox="1"/>
              <p:nvPr/>
            </p:nvSpPr>
            <p:spPr>
              <a:xfrm>
                <a:off x="325567" y="928698"/>
                <a:ext cx="752344" cy="47183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numCol="1" anchor="ctr">
                <a:spAutoFit/>
              </a:bodyPr>
              <a:lstStyle>
                <a:lvl1pPr>
                  <a:defRPr sz="2400" i="1">
                    <a:latin typeface="Helvetica"/>
                    <a:ea typeface="Helvetica"/>
                    <a:cs typeface="Helvetica"/>
                    <a:sym typeface="Helvetica"/>
                  </a:defRPr>
                </a:lvl1pPr>
              </a:lstStyle>
              <a:p>
                <a:pPr algn="ctr"/>
                <a:r>
                  <a:rPr sz="1687"/>
                  <a:t>label</a:t>
                </a:r>
              </a:p>
            </p:txBody>
          </p:sp>
          <p:sp>
            <p:nvSpPr>
              <p:cNvPr id="691" name="Line"/>
              <p:cNvSpPr/>
              <p:nvPr/>
            </p:nvSpPr>
            <p:spPr>
              <a:xfrm>
                <a:off x="2912486" y="0"/>
                <a:ext cx="1" cy="970957"/>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sp>
            <p:nvSpPr>
              <p:cNvPr id="692" name="predict"/>
              <p:cNvSpPr/>
              <p:nvPr/>
            </p:nvSpPr>
            <p:spPr>
              <a:xfrm>
                <a:off x="2222500" y="140456"/>
                <a:ext cx="1394025" cy="614418"/>
              </a:xfrm>
              <a:prstGeom prst="roundRect">
                <a:avLst>
                  <a:gd name="adj" fmla="val 30612"/>
                </a:avLst>
              </a:prstGeom>
              <a:solidFill>
                <a:srgbClr val="D6D6D6"/>
              </a:solidFill>
              <a:ln w="25400" cap="flat">
                <a:solidFill>
                  <a:srgbClr val="85888D"/>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lvl1pPr>
                  <a:defRPr sz="2400"/>
                </a:lvl1pPr>
              </a:lstStyle>
              <a:p>
                <a:pPr algn="ctr"/>
                <a:r>
                  <a:rPr sz="1687"/>
                  <a:t>predict</a:t>
                </a:r>
              </a:p>
            </p:txBody>
          </p:sp>
          <p:sp>
            <p:nvSpPr>
              <p:cNvPr id="693" name="label"/>
              <p:cNvSpPr txBox="1"/>
              <p:nvPr/>
            </p:nvSpPr>
            <p:spPr>
              <a:xfrm>
                <a:off x="2548067" y="928698"/>
                <a:ext cx="752344" cy="47183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numCol="1" anchor="ctr">
                <a:spAutoFit/>
              </a:bodyPr>
              <a:lstStyle>
                <a:lvl1pPr>
                  <a:defRPr sz="2400" i="1">
                    <a:latin typeface="Helvetica"/>
                    <a:ea typeface="Helvetica"/>
                    <a:cs typeface="Helvetica"/>
                    <a:sym typeface="Helvetica"/>
                  </a:defRPr>
                </a:lvl1pPr>
              </a:lstStyle>
              <a:p>
                <a:pPr algn="ctr"/>
                <a:r>
                  <a:rPr sz="1687"/>
                  <a:t>label</a:t>
                </a:r>
              </a:p>
            </p:txBody>
          </p:sp>
          <p:sp>
            <p:nvSpPr>
              <p:cNvPr id="694" name="Line"/>
              <p:cNvSpPr/>
              <p:nvPr/>
            </p:nvSpPr>
            <p:spPr>
              <a:xfrm>
                <a:off x="5198486" y="0"/>
                <a:ext cx="1" cy="970957"/>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sp>
            <p:nvSpPr>
              <p:cNvPr id="695" name="predict"/>
              <p:cNvSpPr/>
              <p:nvPr/>
            </p:nvSpPr>
            <p:spPr>
              <a:xfrm>
                <a:off x="4508499" y="140456"/>
                <a:ext cx="1394025" cy="614418"/>
              </a:xfrm>
              <a:prstGeom prst="roundRect">
                <a:avLst>
                  <a:gd name="adj" fmla="val 30612"/>
                </a:avLst>
              </a:prstGeom>
              <a:solidFill>
                <a:srgbClr val="D6D6D6"/>
              </a:solidFill>
              <a:ln w="25400" cap="flat">
                <a:solidFill>
                  <a:srgbClr val="85888D"/>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lvl1pPr>
                  <a:defRPr sz="2400"/>
                </a:lvl1pPr>
              </a:lstStyle>
              <a:p>
                <a:pPr algn="ctr"/>
                <a:r>
                  <a:rPr sz="1687"/>
                  <a:t>predict</a:t>
                </a:r>
              </a:p>
            </p:txBody>
          </p:sp>
          <p:sp>
            <p:nvSpPr>
              <p:cNvPr id="696" name="label"/>
              <p:cNvSpPr txBox="1"/>
              <p:nvPr/>
            </p:nvSpPr>
            <p:spPr>
              <a:xfrm>
                <a:off x="4834068" y="928698"/>
                <a:ext cx="752344" cy="47183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numCol="1" anchor="ctr">
                <a:spAutoFit/>
              </a:bodyPr>
              <a:lstStyle>
                <a:lvl1pPr>
                  <a:defRPr sz="2400" i="1">
                    <a:latin typeface="Helvetica"/>
                    <a:ea typeface="Helvetica"/>
                    <a:cs typeface="Helvetica"/>
                    <a:sym typeface="Helvetica"/>
                  </a:defRPr>
                </a:lvl1pPr>
              </a:lstStyle>
              <a:p>
                <a:pPr algn="ctr"/>
                <a:r>
                  <a:rPr sz="1687"/>
                  <a:t>label</a:t>
                </a:r>
              </a:p>
            </p:txBody>
          </p:sp>
          <p:sp>
            <p:nvSpPr>
              <p:cNvPr id="697" name="Line"/>
              <p:cNvSpPr/>
              <p:nvPr/>
            </p:nvSpPr>
            <p:spPr>
              <a:xfrm>
                <a:off x="7484486" y="0"/>
                <a:ext cx="1" cy="970957"/>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sp>
            <p:nvSpPr>
              <p:cNvPr id="698" name="predict"/>
              <p:cNvSpPr/>
              <p:nvPr/>
            </p:nvSpPr>
            <p:spPr>
              <a:xfrm>
                <a:off x="6794500" y="140456"/>
                <a:ext cx="1394025" cy="614418"/>
              </a:xfrm>
              <a:prstGeom prst="roundRect">
                <a:avLst>
                  <a:gd name="adj" fmla="val 30612"/>
                </a:avLst>
              </a:prstGeom>
              <a:solidFill>
                <a:srgbClr val="D6D6D6"/>
              </a:solidFill>
              <a:ln w="25400" cap="flat">
                <a:solidFill>
                  <a:srgbClr val="85888D"/>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lvl1pPr>
                  <a:defRPr sz="2400"/>
                </a:lvl1pPr>
              </a:lstStyle>
              <a:p>
                <a:pPr algn="ctr"/>
                <a:r>
                  <a:rPr sz="1687"/>
                  <a:t>predict</a:t>
                </a:r>
              </a:p>
            </p:txBody>
          </p:sp>
          <p:sp>
            <p:nvSpPr>
              <p:cNvPr id="699" name="label"/>
              <p:cNvSpPr txBox="1"/>
              <p:nvPr/>
            </p:nvSpPr>
            <p:spPr>
              <a:xfrm>
                <a:off x="7120068" y="928698"/>
                <a:ext cx="752344" cy="47183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numCol="1" anchor="ctr">
                <a:spAutoFit/>
              </a:bodyPr>
              <a:lstStyle>
                <a:lvl1pPr>
                  <a:defRPr sz="2400" i="1">
                    <a:latin typeface="Helvetica"/>
                    <a:ea typeface="Helvetica"/>
                    <a:cs typeface="Helvetica"/>
                    <a:sym typeface="Helvetica"/>
                  </a:defRPr>
                </a:lvl1pPr>
              </a:lstStyle>
              <a:p>
                <a:pPr algn="ctr"/>
                <a:r>
                  <a:rPr sz="1687"/>
                  <a:t>label</a:t>
                </a:r>
              </a:p>
            </p:txBody>
          </p:sp>
        </p:grpSp>
      </p:grpSp>
      <p:sp>
        <p:nvSpPr>
          <p:cNvPr id="701" name="Tagging…"/>
          <p:cNvSpPr txBox="1">
            <a:spLocks noGrp="1"/>
          </p:cNvSpPr>
          <p:nvPr>
            <p:ph type="body" sz="half" idx="1"/>
          </p:nvPr>
        </p:nvSpPr>
        <p:spPr>
          <a:xfrm>
            <a:off x="669727" y="4603668"/>
            <a:ext cx="7804547" cy="1647114"/>
          </a:xfrm>
          <a:prstGeom prst="rect">
            <a:avLst/>
          </a:prstGeom>
        </p:spPr>
        <p:txBody>
          <a:bodyPr>
            <a:normAutofit fontScale="92500" lnSpcReduction="20000"/>
          </a:bodyPr>
          <a:lstStyle/>
          <a:p>
            <a:pPr marL="253148" indent="-253148" defTabSz="332708">
              <a:spcBef>
                <a:spcPts val="2391"/>
              </a:spcBef>
              <a:defRPr sz="2916"/>
            </a:pPr>
            <a:r>
              <a:rPr dirty="0"/>
              <a:t>Tagging</a:t>
            </a:r>
          </a:p>
          <a:p>
            <a:pPr marL="253148" indent="-253148" defTabSz="332708">
              <a:spcBef>
                <a:spcPts val="2391"/>
              </a:spcBef>
              <a:defRPr sz="2916"/>
            </a:pPr>
            <a:r>
              <a:rPr dirty="0"/>
              <a:t>Language Modeling</a:t>
            </a:r>
          </a:p>
          <a:p>
            <a:pPr marL="253148" indent="-253148" defTabSz="332708">
              <a:spcBef>
                <a:spcPts val="2391"/>
              </a:spcBef>
              <a:defRPr sz="2916"/>
            </a:pPr>
            <a:r>
              <a:rPr dirty="0"/>
              <a:t>Calculating Representations for Parsing, etc.</a:t>
            </a:r>
          </a:p>
        </p:txBody>
      </p:sp>
    </p:spTree>
    <p:extLst>
      <p:ext uri="{BB962C8B-B14F-4D97-AF65-F5344CB8AC3E}">
        <p14:creationId xmlns:p14="http://schemas.microsoft.com/office/powerpoint/2010/main" val="54052985"/>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701">
                                            <p:bg/>
                                          </p:spTgt>
                                        </p:tgtEl>
                                        <p:attrNameLst>
                                          <p:attrName>style.visibility</p:attrName>
                                        </p:attrNameLst>
                                      </p:cBhvr>
                                      <p:to>
                                        <p:strVal val="visible"/>
                                      </p:to>
                                    </p:set>
                                  </p:childTnLst>
                                </p:cTn>
                              </p:par>
                              <p:par>
                                <p:cTn id="7" presetID="1" presetClass="entr" presetSubtype="0" fill="hold" grpId="0" nodeType="withEffect">
                                  <p:stCondLst>
                                    <p:cond delay="0"/>
                                  </p:stCondLst>
                                  <p:iterate>
                                    <p:tmAbs val="0"/>
                                  </p:iterate>
                                  <p:childTnLst>
                                    <p:set>
                                      <p:cBhvr>
                                        <p:cTn id="8" fill="hold"/>
                                        <p:tgtEl>
                                          <p:spTgt spid="701">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iterate>
                                    <p:tmAbs val="0"/>
                                  </p:iterate>
                                  <p:childTnLst>
                                    <p:set>
                                      <p:cBhvr>
                                        <p:cTn id="12" fill="hold"/>
                                        <p:tgtEl>
                                          <p:spTgt spid="701">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iterate>
                                    <p:tmAbs val="0"/>
                                  </p:iterate>
                                  <p:childTnLst>
                                    <p:set>
                                      <p:cBhvr>
                                        <p:cTn id="16" fill="hold"/>
                                        <p:tgtEl>
                                          <p:spTgt spid="70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1" grpId="0" build="p" bldLvl="5" animBg="1" advAuto="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3" name="e.g. Language Models"/>
          <p:cNvSpPr txBox="1">
            <a:spLocks noGrp="1"/>
          </p:cNvSpPr>
          <p:nvPr>
            <p:ph type="title"/>
          </p:nvPr>
        </p:nvSpPr>
        <p:spPr>
          <a:prstGeom prst="rect">
            <a:avLst/>
          </a:prstGeom>
        </p:spPr>
        <p:txBody>
          <a:bodyPr/>
          <a:lstStyle/>
          <a:p>
            <a:r>
              <a:rPr dirty="0"/>
              <a:t>Language Models</a:t>
            </a:r>
          </a:p>
        </p:txBody>
      </p:sp>
      <p:sp>
        <p:nvSpPr>
          <p:cNvPr id="704" name="Language models are generative models of text"/>
          <p:cNvSpPr txBox="1">
            <a:spLocks noGrp="1"/>
          </p:cNvSpPr>
          <p:nvPr>
            <p:ph type="body" sz="quarter" idx="1"/>
          </p:nvPr>
        </p:nvSpPr>
        <p:spPr>
          <a:xfrm>
            <a:off x="669727" y="1830586"/>
            <a:ext cx="7804547" cy="530340"/>
          </a:xfrm>
          <a:prstGeom prst="rect">
            <a:avLst/>
          </a:prstGeom>
        </p:spPr>
        <p:txBody>
          <a:bodyPr/>
          <a:lstStyle/>
          <a:p>
            <a:r>
              <a:t>Language models are generative models of text</a:t>
            </a:r>
          </a:p>
        </p:txBody>
      </p:sp>
      <p:sp>
        <p:nvSpPr>
          <p:cNvPr id="705" name="s ~ P(x)"/>
          <p:cNvSpPr txBox="1"/>
          <p:nvPr/>
        </p:nvSpPr>
        <p:spPr>
          <a:xfrm>
            <a:off x="4059668" y="2495305"/>
            <a:ext cx="961803" cy="44146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r>
              <a:rPr sz="2400" dirty="0"/>
              <a:t>s ~ P(x)</a:t>
            </a:r>
          </a:p>
        </p:txBody>
      </p:sp>
      <p:sp>
        <p:nvSpPr>
          <p:cNvPr id="706" name="Text Credit: Max Deutsch (https://medium.com/deep-writing/)"/>
          <p:cNvSpPr txBox="1"/>
          <p:nvPr/>
        </p:nvSpPr>
        <p:spPr>
          <a:xfrm>
            <a:off x="3307106" y="6501827"/>
            <a:ext cx="5580438" cy="33175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sz="2400"/>
            </a:lvl1pPr>
          </a:lstStyle>
          <a:p>
            <a:r>
              <a:rPr sz="1687" dirty="0"/>
              <a:t>Text Credit: Max Deutsch (</a:t>
            </a:r>
            <a:r>
              <a:rPr sz="1687" dirty="0">
                <a:hlinkClick r:id="rId2"/>
              </a:rPr>
              <a:t>https://</a:t>
            </a:r>
            <a:r>
              <a:rPr sz="1687" dirty="0" err="1">
                <a:hlinkClick r:id="rId2"/>
              </a:rPr>
              <a:t>medium.com</a:t>
            </a:r>
            <a:r>
              <a:rPr sz="1687" dirty="0">
                <a:hlinkClick r:id="rId2"/>
              </a:rPr>
              <a:t>/deep-writing/</a:t>
            </a:r>
            <a:r>
              <a:rPr sz="1687" dirty="0"/>
              <a:t>)</a:t>
            </a:r>
          </a:p>
        </p:txBody>
      </p:sp>
      <p:grpSp>
        <p:nvGrpSpPr>
          <p:cNvPr id="709" name="Group"/>
          <p:cNvGrpSpPr/>
          <p:nvPr/>
        </p:nvGrpSpPr>
        <p:grpSpPr>
          <a:xfrm>
            <a:off x="249509" y="2983928"/>
            <a:ext cx="8644984" cy="3461192"/>
            <a:chOff x="0" y="0"/>
            <a:chExt cx="12295088" cy="4922583"/>
          </a:xfrm>
        </p:grpSpPr>
        <p:sp>
          <p:nvSpPr>
            <p:cNvPr id="707" name="“The Malfoys!” said Hermione.…"/>
            <p:cNvSpPr txBox="1"/>
            <p:nvPr/>
          </p:nvSpPr>
          <p:spPr>
            <a:xfrm>
              <a:off x="0" y="665418"/>
              <a:ext cx="12295088" cy="4257165"/>
            </a:xfrm>
            <a:prstGeom prst="rect">
              <a:avLst/>
            </a:prstGeom>
            <a:noFill/>
            <a:ln w="25400" cap="flat">
              <a:solidFill>
                <a:srgbClr val="85888D"/>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spAutoFit/>
            </a:bodyPr>
            <a:lstStyle/>
            <a:p>
              <a:pPr algn="l">
                <a:defRPr sz="3000">
                  <a:latin typeface="Times New Roman"/>
                  <a:ea typeface="Times New Roman"/>
                  <a:cs typeface="Times New Roman"/>
                  <a:sym typeface="Times New Roman"/>
                </a:defRPr>
              </a:pPr>
              <a:r>
                <a:rPr sz="2109"/>
                <a:t>“The Malfoys!” said Hermione.</a:t>
              </a:r>
            </a:p>
            <a:p>
              <a:pPr algn="l">
                <a:defRPr sz="3000">
                  <a:latin typeface="Times New Roman"/>
                  <a:ea typeface="Times New Roman"/>
                  <a:cs typeface="Times New Roman"/>
                  <a:sym typeface="Times New Roman"/>
                </a:defRPr>
              </a:pPr>
              <a:endParaRPr sz="2109"/>
            </a:p>
            <a:p>
              <a:pPr algn="l">
                <a:defRPr sz="3000">
                  <a:latin typeface="Times New Roman"/>
                  <a:ea typeface="Times New Roman"/>
                  <a:cs typeface="Times New Roman"/>
                  <a:sym typeface="Times New Roman"/>
                </a:defRPr>
              </a:pPr>
              <a:r>
                <a:rPr sz="2109"/>
                <a:t>Harry was watching him. He looked like Madame Maxime. When she strode up the wrong staircase to visit himself.</a:t>
              </a:r>
              <a:br>
                <a:rPr sz="2109"/>
              </a:br>
              <a:endParaRPr sz="2109"/>
            </a:p>
            <a:p>
              <a:pPr algn="l">
                <a:defRPr sz="3000">
                  <a:latin typeface="Times New Roman"/>
                  <a:ea typeface="Times New Roman"/>
                  <a:cs typeface="Times New Roman"/>
                  <a:sym typeface="Times New Roman"/>
                </a:defRPr>
              </a:pPr>
              <a:r>
                <a:rPr sz="2109"/>
                <a:t>“I’m afraid I’ve definitely been suspended from power, no chance — indeed?” said Snape. He put his head back behind them and read groups as they crossed a corner and fluttered down onto their ink lamp, and picked up his spoon. The doorbell rang. It was a lot cleaner down in London.</a:t>
              </a:r>
            </a:p>
          </p:txBody>
        </p:sp>
        <p:sp>
          <p:nvSpPr>
            <p:cNvPr id="708" name="Line"/>
            <p:cNvSpPr/>
            <p:nvPr/>
          </p:nvSpPr>
          <p:spPr>
            <a:xfrm>
              <a:off x="6172943" y="0"/>
              <a:ext cx="1" cy="647701"/>
            </a:xfrm>
            <a:prstGeom prst="line">
              <a:avLst/>
            </a:prstGeom>
            <a:noFill/>
            <a:ln w="88900" cap="flat">
              <a:solidFill>
                <a:srgbClr val="000000"/>
              </a:solidFill>
              <a:prstDash val="solid"/>
              <a:miter lim="400000"/>
              <a:tailEnd type="triangle" w="med" len="med"/>
            </a:ln>
            <a:effectLst/>
          </p:spPr>
          <p:txBody>
            <a:bodyPr wrap="square" lIns="35719" tIns="35719" rIns="35719" bIns="35719" numCol="1" anchor="ctr">
              <a:noAutofit/>
            </a:bodyPr>
            <a:lstStyle/>
            <a:p>
              <a:pPr>
                <a:defRPr sz="2400"/>
              </a:pPr>
              <a:endParaRPr sz="1687"/>
            </a:p>
          </p:txBody>
        </p:sp>
      </p:grpSp>
    </p:spTree>
    <p:extLst>
      <p:ext uri="{BB962C8B-B14F-4D97-AF65-F5344CB8AC3E}">
        <p14:creationId xmlns:p14="http://schemas.microsoft.com/office/powerpoint/2010/main" val="1851203227"/>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70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70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5" grpId="0" animBg="1" advAuto="0"/>
      <p:bldP spid="709" grpId="0" animBg="1" advAuto="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41B805-8C40-F14B-B3AE-D0F18991952E}"/>
              </a:ext>
            </a:extLst>
          </p:cNvPr>
          <p:cNvSpPr>
            <a:spLocks noGrp="1"/>
          </p:cNvSpPr>
          <p:nvPr>
            <p:ph type="title"/>
          </p:nvPr>
        </p:nvSpPr>
        <p:spPr/>
        <p:txBody>
          <a:bodyPr/>
          <a:lstStyle/>
          <a:p>
            <a:r>
              <a:rPr lang="en-US" dirty="0"/>
              <a:t>Calculating the Probability of a Sentence</a:t>
            </a:r>
          </a:p>
        </p:txBody>
      </p:sp>
      <p:grpSp>
        <p:nvGrpSpPr>
          <p:cNvPr id="4" name="Group 3">
            <a:extLst>
              <a:ext uri="{FF2B5EF4-FFF2-40B4-BE49-F238E27FC236}">
                <a16:creationId xmlns:a16="http://schemas.microsoft.com/office/drawing/2014/main" id="{F91334B2-8682-444C-BBB7-6F16E832BC96}"/>
              </a:ext>
            </a:extLst>
          </p:cNvPr>
          <p:cNvGrpSpPr/>
          <p:nvPr/>
        </p:nvGrpSpPr>
        <p:grpSpPr>
          <a:xfrm>
            <a:off x="1614804" y="2357437"/>
            <a:ext cx="5420048" cy="1908446"/>
            <a:chOff x="2296609" y="3352800"/>
            <a:chExt cx="7708513" cy="2714234"/>
          </a:xfrm>
        </p:grpSpPr>
        <p:pic>
          <p:nvPicPr>
            <p:cNvPr id="5" name="eq-010-prod.pdf" descr="eq-010-prod.pdf">
              <a:extLst>
                <a:ext uri="{FF2B5EF4-FFF2-40B4-BE49-F238E27FC236}">
                  <a16:creationId xmlns:a16="http://schemas.microsoft.com/office/drawing/2014/main" id="{E065D6E8-2869-2E49-BC3F-F114519E72E0}"/>
                </a:ext>
              </a:extLst>
            </p:cNvPr>
            <p:cNvPicPr>
              <a:picLocks noChangeAspect="1"/>
            </p:cNvPicPr>
            <p:nvPr/>
          </p:nvPicPr>
          <p:blipFill>
            <a:blip r:embed="rId2"/>
            <a:stretch>
              <a:fillRect/>
            </a:stretch>
          </p:blipFill>
          <p:spPr>
            <a:xfrm>
              <a:off x="2296609" y="3352800"/>
              <a:ext cx="7708513" cy="1658594"/>
            </a:xfrm>
            <a:prstGeom prst="rect">
              <a:avLst/>
            </a:prstGeom>
            <a:ln w="12700">
              <a:miter lim="400000"/>
            </a:ln>
          </p:spPr>
        </p:pic>
        <p:grpSp>
          <p:nvGrpSpPr>
            <p:cNvPr id="6" name="Group">
              <a:extLst>
                <a:ext uri="{FF2B5EF4-FFF2-40B4-BE49-F238E27FC236}">
                  <a16:creationId xmlns:a16="http://schemas.microsoft.com/office/drawing/2014/main" id="{9BF6FFC5-5BF2-814E-9707-70D39741BEF5}"/>
                </a:ext>
              </a:extLst>
            </p:cNvPr>
            <p:cNvGrpSpPr/>
            <p:nvPr/>
          </p:nvGrpSpPr>
          <p:grpSpPr>
            <a:xfrm>
              <a:off x="4738801" y="4866681"/>
              <a:ext cx="2010625" cy="1200353"/>
              <a:chOff x="0" y="0"/>
              <a:chExt cx="2010623" cy="1200351"/>
            </a:xfrm>
          </p:grpSpPr>
          <p:sp>
            <p:nvSpPr>
              <p:cNvPr id="11" name="Next Word">
                <a:extLst>
                  <a:ext uri="{FF2B5EF4-FFF2-40B4-BE49-F238E27FC236}">
                    <a16:creationId xmlns:a16="http://schemas.microsoft.com/office/drawing/2014/main" id="{B6405F79-FB25-4948-B5DB-26F4943A2644}"/>
                  </a:ext>
                </a:extLst>
              </p:cNvPr>
              <p:cNvSpPr txBox="1"/>
              <p:nvPr/>
            </p:nvSpPr>
            <p:spPr>
              <a:xfrm>
                <a:off x="0" y="572487"/>
                <a:ext cx="2010623" cy="62786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numCol="1" anchor="ctr">
                <a:spAutoFit/>
              </a:bodyPr>
              <a:lstStyle>
                <a:lvl1pPr>
                  <a:defRPr>
                    <a:solidFill>
                      <a:schemeClr val="accent5"/>
                    </a:solidFill>
                  </a:defRPr>
                </a:lvl1pPr>
              </a:lstStyle>
              <a:p>
                <a:r>
                  <a:rPr sz="2400"/>
                  <a:t>Next Word</a:t>
                </a:r>
              </a:p>
            </p:txBody>
          </p:sp>
          <p:sp>
            <p:nvSpPr>
              <p:cNvPr id="12" name="Line">
                <a:extLst>
                  <a:ext uri="{FF2B5EF4-FFF2-40B4-BE49-F238E27FC236}">
                    <a16:creationId xmlns:a16="http://schemas.microsoft.com/office/drawing/2014/main" id="{6C835E31-4CDC-3F4C-92CA-5B1EA394C626}"/>
                  </a:ext>
                </a:extLst>
              </p:cNvPr>
              <p:cNvSpPr/>
              <p:nvPr/>
            </p:nvSpPr>
            <p:spPr>
              <a:xfrm>
                <a:off x="1001598" y="0"/>
                <a:ext cx="820932" cy="0"/>
              </a:xfrm>
              <a:prstGeom prst="line">
                <a:avLst/>
              </a:prstGeom>
              <a:noFill/>
              <a:ln w="50800" cap="flat">
                <a:solidFill>
                  <a:schemeClr val="accent5"/>
                </a:solidFill>
                <a:prstDash val="solid"/>
                <a:miter lim="400000"/>
              </a:ln>
              <a:effectLst/>
            </p:spPr>
            <p:txBody>
              <a:bodyPr wrap="square" lIns="35719" tIns="35719" rIns="35719" bIns="35719" numCol="1" anchor="ctr">
                <a:noAutofit/>
              </a:bodyPr>
              <a:lstStyle/>
              <a:p>
                <a:pPr>
                  <a:defRPr sz="2400"/>
                </a:pPr>
                <a:endParaRPr sz="1687"/>
              </a:p>
            </p:txBody>
          </p:sp>
          <p:sp>
            <p:nvSpPr>
              <p:cNvPr id="13" name="Line">
                <a:extLst>
                  <a:ext uri="{FF2B5EF4-FFF2-40B4-BE49-F238E27FC236}">
                    <a16:creationId xmlns:a16="http://schemas.microsoft.com/office/drawing/2014/main" id="{FEE92440-5F20-494F-81A0-62E83FDC63BE}"/>
                  </a:ext>
                </a:extLst>
              </p:cNvPr>
              <p:cNvSpPr/>
              <p:nvPr/>
            </p:nvSpPr>
            <p:spPr>
              <a:xfrm flipV="1">
                <a:off x="1001598" y="3987"/>
                <a:ext cx="264870" cy="641132"/>
              </a:xfrm>
              <a:prstGeom prst="line">
                <a:avLst/>
              </a:prstGeom>
              <a:noFill/>
              <a:ln w="25400" cap="flat">
                <a:solidFill>
                  <a:schemeClr val="accent5"/>
                </a:solidFill>
                <a:prstDash val="solid"/>
                <a:miter lim="400000"/>
                <a:tailEnd type="triangle" w="med" len="med"/>
              </a:ln>
              <a:effectLst/>
            </p:spPr>
            <p:txBody>
              <a:bodyPr wrap="square" lIns="35719" tIns="35719" rIns="35719" bIns="35719" numCol="1" anchor="ctr">
                <a:noAutofit/>
              </a:bodyPr>
              <a:lstStyle/>
              <a:p>
                <a:pPr>
                  <a:defRPr sz="2400"/>
                </a:pPr>
                <a:endParaRPr sz="1687"/>
              </a:p>
            </p:txBody>
          </p:sp>
        </p:grpSp>
        <p:grpSp>
          <p:nvGrpSpPr>
            <p:cNvPr id="7" name="Group">
              <a:extLst>
                <a:ext uri="{FF2B5EF4-FFF2-40B4-BE49-F238E27FC236}">
                  <a16:creationId xmlns:a16="http://schemas.microsoft.com/office/drawing/2014/main" id="{8927D87F-3680-4541-8103-A54D5285B720}"/>
                </a:ext>
              </a:extLst>
            </p:cNvPr>
            <p:cNvGrpSpPr/>
            <p:nvPr/>
          </p:nvGrpSpPr>
          <p:grpSpPr>
            <a:xfrm>
              <a:off x="6883400" y="4866681"/>
              <a:ext cx="2928101" cy="1200353"/>
              <a:chOff x="0" y="0"/>
              <a:chExt cx="2928100" cy="1200351"/>
            </a:xfrm>
          </p:grpSpPr>
          <p:sp>
            <p:nvSpPr>
              <p:cNvPr id="8" name="Context">
                <a:extLst>
                  <a:ext uri="{FF2B5EF4-FFF2-40B4-BE49-F238E27FC236}">
                    <a16:creationId xmlns:a16="http://schemas.microsoft.com/office/drawing/2014/main" id="{2470B1CA-4AD2-A847-8C1B-91AAE746A018}"/>
                  </a:ext>
                </a:extLst>
              </p:cNvPr>
              <p:cNvSpPr txBox="1"/>
              <p:nvPr/>
            </p:nvSpPr>
            <p:spPr>
              <a:xfrm>
                <a:off x="933094" y="572486"/>
                <a:ext cx="1481341" cy="62786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numCol="1" anchor="ctr">
                <a:spAutoFit/>
              </a:bodyPr>
              <a:lstStyle>
                <a:lvl1pPr>
                  <a:defRPr>
                    <a:solidFill>
                      <a:schemeClr val="accent1"/>
                    </a:solidFill>
                  </a:defRPr>
                </a:lvl1pPr>
              </a:lstStyle>
              <a:p>
                <a:r>
                  <a:rPr sz="2400" dirty="0"/>
                  <a:t>Context</a:t>
                </a:r>
              </a:p>
            </p:txBody>
          </p:sp>
          <p:sp>
            <p:nvSpPr>
              <p:cNvPr id="9" name="Line">
                <a:extLst>
                  <a:ext uri="{FF2B5EF4-FFF2-40B4-BE49-F238E27FC236}">
                    <a16:creationId xmlns:a16="http://schemas.microsoft.com/office/drawing/2014/main" id="{16722894-C718-BB4A-BD69-A51FE1E16275}"/>
                  </a:ext>
                </a:extLst>
              </p:cNvPr>
              <p:cNvSpPr/>
              <p:nvPr/>
            </p:nvSpPr>
            <p:spPr>
              <a:xfrm>
                <a:off x="0" y="0"/>
                <a:ext cx="2928100" cy="0"/>
              </a:xfrm>
              <a:prstGeom prst="line">
                <a:avLst/>
              </a:prstGeom>
              <a:noFill/>
              <a:ln w="50800" cap="flat">
                <a:solidFill>
                  <a:schemeClr val="accent1"/>
                </a:solidFill>
                <a:prstDash val="solid"/>
                <a:miter lim="400000"/>
              </a:ln>
              <a:effectLst/>
            </p:spPr>
            <p:txBody>
              <a:bodyPr wrap="square" lIns="35719" tIns="35719" rIns="35719" bIns="35719" numCol="1" anchor="ctr">
                <a:noAutofit/>
              </a:bodyPr>
              <a:lstStyle/>
              <a:p>
                <a:pPr>
                  <a:defRPr sz="2400"/>
                </a:pPr>
                <a:endParaRPr sz="1687"/>
              </a:p>
            </p:txBody>
          </p:sp>
          <p:sp>
            <p:nvSpPr>
              <p:cNvPr id="10" name="Line">
                <a:extLst>
                  <a:ext uri="{FF2B5EF4-FFF2-40B4-BE49-F238E27FC236}">
                    <a16:creationId xmlns:a16="http://schemas.microsoft.com/office/drawing/2014/main" id="{316B1408-E66A-5F46-BF42-FBEBFE6D7083}"/>
                  </a:ext>
                </a:extLst>
              </p:cNvPr>
              <p:cNvSpPr/>
              <p:nvPr/>
            </p:nvSpPr>
            <p:spPr>
              <a:xfrm flipH="1" flipV="1">
                <a:off x="1407869" y="3987"/>
                <a:ext cx="101447" cy="639486"/>
              </a:xfrm>
              <a:prstGeom prst="line">
                <a:avLst/>
              </a:prstGeom>
              <a:noFill/>
              <a:ln w="25400" cap="flat">
                <a:solidFill>
                  <a:schemeClr val="accent1"/>
                </a:solidFill>
                <a:prstDash val="solid"/>
                <a:miter lim="400000"/>
                <a:tailEnd type="triangle" w="med" len="med"/>
              </a:ln>
              <a:effectLst/>
            </p:spPr>
            <p:txBody>
              <a:bodyPr wrap="square" lIns="35719" tIns="35719" rIns="35719" bIns="35719" numCol="1" anchor="ctr">
                <a:noAutofit/>
              </a:bodyPr>
              <a:lstStyle/>
              <a:p>
                <a:pPr>
                  <a:defRPr sz="2400"/>
                </a:pPr>
                <a:endParaRPr sz="1687"/>
              </a:p>
            </p:txBody>
          </p:sp>
        </p:grpSp>
      </p:grpSp>
    </p:spTree>
    <p:extLst>
      <p:ext uri="{BB962C8B-B14F-4D97-AF65-F5344CB8AC3E}">
        <p14:creationId xmlns:p14="http://schemas.microsoft.com/office/powerpoint/2010/main" val="719940974"/>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FEE71-F5E6-7649-B4DE-A7281083F689}"/>
              </a:ext>
            </a:extLst>
          </p:cNvPr>
          <p:cNvSpPr>
            <a:spLocks noGrp="1"/>
          </p:cNvSpPr>
          <p:nvPr>
            <p:ph type="title"/>
          </p:nvPr>
        </p:nvSpPr>
        <p:spPr/>
        <p:txBody>
          <a:bodyPr/>
          <a:lstStyle/>
          <a:p>
            <a:r>
              <a:rPr lang="en-US" dirty="0"/>
              <a:t>Language Models with RNNs</a:t>
            </a:r>
          </a:p>
        </p:txBody>
      </p:sp>
      <p:sp>
        <p:nvSpPr>
          <p:cNvPr id="3" name="Text Placeholder 2">
            <a:extLst>
              <a:ext uri="{FF2B5EF4-FFF2-40B4-BE49-F238E27FC236}">
                <a16:creationId xmlns:a16="http://schemas.microsoft.com/office/drawing/2014/main" id="{B3FD1D41-EBED-FC49-9F10-C8CE5FC73CC3}"/>
              </a:ext>
            </a:extLst>
          </p:cNvPr>
          <p:cNvSpPr>
            <a:spLocks noGrp="1"/>
          </p:cNvSpPr>
          <p:nvPr>
            <p:ph type="body" idx="1"/>
          </p:nvPr>
        </p:nvSpPr>
        <p:spPr>
          <a:xfrm>
            <a:off x="822959" y="4953000"/>
            <a:ext cx="7543801" cy="916094"/>
          </a:xfrm>
        </p:spPr>
        <p:txBody>
          <a:bodyPr/>
          <a:lstStyle/>
          <a:p>
            <a:r>
              <a:rPr lang="en-US" dirty="0"/>
              <a:t>At each step, calculate probability of next word</a:t>
            </a:r>
          </a:p>
          <a:p>
            <a:endParaRPr lang="en-US" dirty="0"/>
          </a:p>
          <a:p>
            <a:endParaRPr lang="en-US" dirty="0"/>
          </a:p>
        </p:txBody>
      </p:sp>
      <p:grpSp>
        <p:nvGrpSpPr>
          <p:cNvPr id="125" name="Group 124">
            <a:extLst>
              <a:ext uri="{FF2B5EF4-FFF2-40B4-BE49-F238E27FC236}">
                <a16:creationId xmlns:a16="http://schemas.microsoft.com/office/drawing/2014/main" id="{B1E347A9-DAF3-884E-B202-9895B6F318AA}"/>
              </a:ext>
            </a:extLst>
          </p:cNvPr>
          <p:cNvGrpSpPr/>
          <p:nvPr/>
        </p:nvGrpSpPr>
        <p:grpSpPr>
          <a:xfrm>
            <a:off x="116919" y="1620730"/>
            <a:ext cx="8487965" cy="2691213"/>
            <a:chOff x="166285" y="2305040"/>
            <a:chExt cx="12071772" cy="3827502"/>
          </a:xfrm>
        </p:grpSpPr>
        <p:grpSp>
          <p:nvGrpSpPr>
            <p:cNvPr id="126" name="Group">
              <a:extLst>
                <a:ext uri="{FF2B5EF4-FFF2-40B4-BE49-F238E27FC236}">
                  <a16:creationId xmlns:a16="http://schemas.microsoft.com/office/drawing/2014/main" id="{292AE801-0A08-E74C-9A34-0E4A0714D944}"/>
                </a:ext>
              </a:extLst>
            </p:cNvPr>
            <p:cNvGrpSpPr/>
            <p:nvPr/>
          </p:nvGrpSpPr>
          <p:grpSpPr>
            <a:xfrm>
              <a:off x="166285" y="3773428"/>
              <a:ext cx="282338" cy="891051"/>
              <a:chOff x="0" y="0"/>
              <a:chExt cx="282336" cy="891050"/>
            </a:xfrm>
          </p:grpSpPr>
          <p:sp>
            <p:nvSpPr>
              <p:cNvPr id="242" name="Rectangle">
                <a:extLst>
                  <a:ext uri="{FF2B5EF4-FFF2-40B4-BE49-F238E27FC236}">
                    <a16:creationId xmlns:a16="http://schemas.microsoft.com/office/drawing/2014/main" id="{32EE1521-E7BD-434C-96C9-DB3E9050B36E}"/>
                  </a:ext>
                </a:extLst>
              </p:cNvPr>
              <p:cNvSpPr/>
              <p:nvPr/>
            </p:nvSpPr>
            <p:spPr>
              <a:xfrm>
                <a:off x="8630" y="0"/>
                <a:ext cx="265077" cy="891051"/>
              </a:xfrm>
              <a:prstGeom prst="rect">
                <a:avLst/>
              </a:prstGeom>
              <a:noFill/>
              <a:ln w="25400" cap="flat">
                <a:solidFill>
                  <a:srgbClr val="85888D"/>
                </a:solidFill>
                <a:prstDash val="solid"/>
                <a:miter lim="400000"/>
              </a:ln>
              <a:effectLst/>
            </p:spPr>
            <p:txBody>
              <a:bodyPr wrap="square" lIns="35719" tIns="35719" rIns="35719" bIns="35719" numCol="1" anchor="ctr">
                <a:noAutofit/>
              </a:bodyPr>
              <a:lstStyle/>
              <a:p>
                <a:pPr algn="ctr">
                  <a:defRPr sz="2400"/>
                </a:pPr>
                <a:endParaRPr sz="1687"/>
              </a:p>
            </p:txBody>
          </p:sp>
          <p:sp>
            <p:nvSpPr>
              <p:cNvPr id="243" name="Circle">
                <a:extLst>
                  <a:ext uri="{FF2B5EF4-FFF2-40B4-BE49-F238E27FC236}">
                    <a16:creationId xmlns:a16="http://schemas.microsoft.com/office/drawing/2014/main" id="{6EC542B4-82D3-1B4F-8A3E-B3510D2D17C3}"/>
                  </a:ext>
                </a:extLst>
              </p:cNvPr>
              <p:cNvSpPr/>
              <p:nvPr/>
            </p:nvSpPr>
            <p:spPr>
              <a:xfrm>
                <a:off x="0" y="9628"/>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244" name="Circle">
                <a:extLst>
                  <a:ext uri="{FF2B5EF4-FFF2-40B4-BE49-F238E27FC236}">
                    <a16:creationId xmlns:a16="http://schemas.microsoft.com/office/drawing/2014/main" id="{8249A864-B0F9-7447-B8FC-B204E3CF3CA7}"/>
                  </a:ext>
                </a:extLst>
              </p:cNvPr>
              <p:cNvSpPr/>
              <p:nvPr/>
            </p:nvSpPr>
            <p:spPr>
              <a:xfrm>
                <a:off x="0" y="294420"/>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245" name="Circle">
                <a:extLst>
                  <a:ext uri="{FF2B5EF4-FFF2-40B4-BE49-F238E27FC236}">
                    <a16:creationId xmlns:a16="http://schemas.microsoft.com/office/drawing/2014/main" id="{BDA1DD91-990E-5A43-B734-67D4146BDD92}"/>
                  </a:ext>
                </a:extLst>
              </p:cNvPr>
              <p:cNvSpPr/>
              <p:nvPr/>
            </p:nvSpPr>
            <p:spPr>
              <a:xfrm>
                <a:off x="0" y="579211"/>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400">
                    <a:solidFill>
                      <a:srgbClr val="FFFFFF"/>
                    </a:solidFill>
                  </a:defRPr>
                </a:pPr>
                <a:endParaRPr sz="1687"/>
              </a:p>
            </p:txBody>
          </p:sp>
        </p:grpSp>
        <p:grpSp>
          <p:nvGrpSpPr>
            <p:cNvPr id="127" name="Group">
              <a:extLst>
                <a:ext uri="{FF2B5EF4-FFF2-40B4-BE49-F238E27FC236}">
                  <a16:creationId xmlns:a16="http://schemas.microsoft.com/office/drawing/2014/main" id="{33B3BA63-6E5F-1B46-931C-B268B66132E5}"/>
                </a:ext>
              </a:extLst>
            </p:cNvPr>
            <p:cNvGrpSpPr/>
            <p:nvPr/>
          </p:nvGrpSpPr>
          <p:grpSpPr>
            <a:xfrm>
              <a:off x="2646763" y="3583708"/>
              <a:ext cx="2246860" cy="1080771"/>
              <a:chOff x="0" y="0"/>
              <a:chExt cx="2246858" cy="1080770"/>
            </a:xfrm>
          </p:grpSpPr>
          <p:sp>
            <p:nvSpPr>
              <p:cNvPr id="234" name="Line">
                <a:extLst>
                  <a:ext uri="{FF2B5EF4-FFF2-40B4-BE49-F238E27FC236}">
                    <a16:creationId xmlns:a16="http://schemas.microsoft.com/office/drawing/2014/main" id="{2A5EF91F-84BF-B440-88BE-1E525FA37FD7}"/>
                  </a:ext>
                </a:extLst>
              </p:cNvPr>
              <p:cNvSpPr/>
              <p:nvPr/>
            </p:nvSpPr>
            <p:spPr>
              <a:xfrm flipH="1">
                <a:off x="973354" y="0"/>
                <a:ext cx="882294" cy="427147"/>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sp>
            <p:nvSpPr>
              <p:cNvPr id="235" name="Line">
                <a:extLst>
                  <a:ext uri="{FF2B5EF4-FFF2-40B4-BE49-F238E27FC236}">
                    <a16:creationId xmlns:a16="http://schemas.microsoft.com/office/drawing/2014/main" id="{925F24EC-1C91-5F42-AE68-7312A4350AB7}"/>
                  </a:ext>
                </a:extLst>
              </p:cNvPr>
              <p:cNvSpPr/>
              <p:nvPr/>
            </p:nvSpPr>
            <p:spPr>
              <a:xfrm>
                <a:off x="0" y="634506"/>
                <a:ext cx="1910948" cy="1"/>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sp>
            <p:nvSpPr>
              <p:cNvPr id="236" name="RNN">
                <a:extLst>
                  <a:ext uri="{FF2B5EF4-FFF2-40B4-BE49-F238E27FC236}">
                    <a16:creationId xmlns:a16="http://schemas.microsoft.com/office/drawing/2014/main" id="{73EB6790-89DD-4243-AFCE-F8CE57854436}"/>
                  </a:ext>
                </a:extLst>
              </p:cNvPr>
              <p:cNvSpPr/>
              <p:nvPr/>
            </p:nvSpPr>
            <p:spPr>
              <a:xfrm>
                <a:off x="410386" y="288519"/>
                <a:ext cx="1090176" cy="622301"/>
              </a:xfrm>
              <a:prstGeom prst="roundRect">
                <a:avLst>
                  <a:gd name="adj" fmla="val 30612"/>
                </a:avLst>
              </a:prstGeom>
              <a:solidFill>
                <a:srgbClr val="D6D6D6"/>
              </a:solidFill>
              <a:ln w="25400" cap="flat">
                <a:solidFill>
                  <a:srgbClr val="85888D"/>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lvl1pPr>
                  <a:defRPr sz="2400"/>
                </a:lvl1pPr>
              </a:lstStyle>
              <a:p>
                <a:pPr algn="ctr"/>
                <a:r>
                  <a:rPr sz="1687"/>
                  <a:t>RNN</a:t>
                </a:r>
              </a:p>
            </p:txBody>
          </p:sp>
          <p:grpSp>
            <p:nvGrpSpPr>
              <p:cNvPr id="237" name="Group">
                <a:extLst>
                  <a:ext uri="{FF2B5EF4-FFF2-40B4-BE49-F238E27FC236}">
                    <a16:creationId xmlns:a16="http://schemas.microsoft.com/office/drawing/2014/main" id="{FB21019B-83BE-7441-8E50-261C95B1FFAB}"/>
                  </a:ext>
                </a:extLst>
              </p:cNvPr>
              <p:cNvGrpSpPr/>
              <p:nvPr/>
            </p:nvGrpSpPr>
            <p:grpSpPr>
              <a:xfrm>
                <a:off x="1964521" y="189720"/>
                <a:ext cx="282338" cy="891051"/>
                <a:chOff x="0" y="0"/>
                <a:chExt cx="282336" cy="891050"/>
              </a:xfrm>
            </p:grpSpPr>
            <p:sp>
              <p:nvSpPr>
                <p:cNvPr id="238" name="Rectangle">
                  <a:extLst>
                    <a:ext uri="{FF2B5EF4-FFF2-40B4-BE49-F238E27FC236}">
                      <a16:creationId xmlns:a16="http://schemas.microsoft.com/office/drawing/2014/main" id="{AF9E8800-2D66-0445-B1EA-FBCC75B577FC}"/>
                    </a:ext>
                  </a:extLst>
                </p:cNvPr>
                <p:cNvSpPr/>
                <p:nvPr/>
              </p:nvSpPr>
              <p:spPr>
                <a:xfrm>
                  <a:off x="8630" y="0"/>
                  <a:ext cx="265077" cy="891051"/>
                </a:xfrm>
                <a:prstGeom prst="rect">
                  <a:avLst/>
                </a:prstGeom>
                <a:noFill/>
                <a:ln w="25400" cap="flat">
                  <a:solidFill>
                    <a:srgbClr val="85888D"/>
                  </a:solidFill>
                  <a:prstDash val="solid"/>
                  <a:miter lim="400000"/>
                </a:ln>
                <a:effectLst/>
              </p:spPr>
              <p:txBody>
                <a:bodyPr wrap="square" lIns="35719" tIns="35719" rIns="35719" bIns="35719" numCol="1" anchor="ctr">
                  <a:noAutofit/>
                </a:bodyPr>
                <a:lstStyle/>
                <a:p>
                  <a:pPr algn="ctr">
                    <a:defRPr sz="2400"/>
                  </a:pPr>
                  <a:endParaRPr sz="1687"/>
                </a:p>
              </p:txBody>
            </p:sp>
            <p:sp>
              <p:nvSpPr>
                <p:cNvPr id="239" name="Circle">
                  <a:extLst>
                    <a:ext uri="{FF2B5EF4-FFF2-40B4-BE49-F238E27FC236}">
                      <a16:creationId xmlns:a16="http://schemas.microsoft.com/office/drawing/2014/main" id="{B128330C-4034-2849-A35F-9942380F4CFC}"/>
                    </a:ext>
                  </a:extLst>
                </p:cNvPr>
                <p:cNvSpPr/>
                <p:nvPr/>
              </p:nvSpPr>
              <p:spPr>
                <a:xfrm>
                  <a:off x="0" y="9628"/>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240" name="Circle">
                  <a:extLst>
                    <a:ext uri="{FF2B5EF4-FFF2-40B4-BE49-F238E27FC236}">
                      <a16:creationId xmlns:a16="http://schemas.microsoft.com/office/drawing/2014/main" id="{FFE3125D-A55B-6942-A945-17274CF2A8F3}"/>
                    </a:ext>
                  </a:extLst>
                </p:cNvPr>
                <p:cNvSpPr/>
                <p:nvPr/>
              </p:nvSpPr>
              <p:spPr>
                <a:xfrm>
                  <a:off x="0" y="294420"/>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241" name="Circle">
                  <a:extLst>
                    <a:ext uri="{FF2B5EF4-FFF2-40B4-BE49-F238E27FC236}">
                      <a16:creationId xmlns:a16="http://schemas.microsoft.com/office/drawing/2014/main" id="{84E8F6F6-C4E9-CA40-9B1E-BADCF6B0E26D}"/>
                    </a:ext>
                  </a:extLst>
                </p:cNvPr>
                <p:cNvSpPr/>
                <p:nvPr/>
              </p:nvSpPr>
              <p:spPr>
                <a:xfrm>
                  <a:off x="0" y="579211"/>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400">
                      <a:solidFill>
                        <a:srgbClr val="FFFFFF"/>
                      </a:solidFill>
                    </a:defRPr>
                  </a:pPr>
                  <a:endParaRPr sz="1687"/>
                </a:p>
              </p:txBody>
            </p:sp>
          </p:grpSp>
        </p:grpSp>
        <p:grpSp>
          <p:nvGrpSpPr>
            <p:cNvPr id="128" name="Group">
              <a:extLst>
                <a:ext uri="{FF2B5EF4-FFF2-40B4-BE49-F238E27FC236}">
                  <a16:creationId xmlns:a16="http://schemas.microsoft.com/office/drawing/2014/main" id="{9F5B4973-31D1-3244-B238-F4585AD5F703}"/>
                </a:ext>
              </a:extLst>
            </p:cNvPr>
            <p:cNvGrpSpPr/>
            <p:nvPr/>
          </p:nvGrpSpPr>
          <p:grpSpPr>
            <a:xfrm>
              <a:off x="4856563" y="3582738"/>
              <a:ext cx="2246860" cy="1081741"/>
              <a:chOff x="0" y="0"/>
              <a:chExt cx="2246858" cy="1081740"/>
            </a:xfrm>
          </p:grpSpPr>
          <p:sp>
            <p:nvSpPr>
              <p:cNvPr id="226" name="Line">
                <a:extLst>
                  <a:ext uri="{FF2B5EF4-FFF2-40B4-BE49-F238E27FC236}">
                    <a16:creationId xmlns:a16="http://schemas.microsoft.com/office/drawing/2014/main" id="{311F4195-AB04-E047-A141-D7B31E24921C}"/>
                  </a:ext>
                </a:extLst>
              </p:cNvPr>
              <p:cNvSpPr/>
              <p:nvPr/>
            </p:nvSpPr>
            <p:spPr>
              <a:xfrm flipH="1">
                <a:off x="973354" y="-1"/>
                <a:ext cx="933088" cy="428117"/>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sp>
            <p:nvSpPr>
              <p:cNvPr id="227" name="Line">
                <a:extLst>
                  <a:ext uri="{FF2B5EF4-FFF2-40B4-BE49-F238E27FC236}">
                    <a16:creationId xmlns:a16="http://schemas.microsoft.com/office/drawing/2014/main" id="{1647E44E-3E2D-FC45-9B11-C94115E77F8B}"/>
                  </a:ext>
                </a:extLst>
              </p:cNvPr>
              <p:cNvSpPr/>
              <p:nvPr/>
            </p:nvSpPr>
            <p:spPr>
              <a:xfrm>
                <a:off x="0" y="635475"/>
                <a:ext cx="1910948" cy="1"/>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sp>
            <p:nvSpPr>
              <p:cNvPr id="228" name="RNN">
                <a:extLst>
                  <a:ext uri="{FF2B5EF4-FFF2-40B4-BE49-F238E27FC236}">
                    <a16:creationId xmlns:a16="http://schemas.microsoft.com/office/drawing/2014/main" id="{190C5601-A1F7-0746-B535-ADBDD078C059}"/>
                  </a:ext>
                </a:extLst>
              </p:cNvPr>
              <p:cNvSpPr/>
              <p:nvPr/>
            </p:nvSpPr>
            <p:spPr>
              <a:xfrm>
                <a:off x="410386" y="289489"/>
                <a:ext cx="1090176" cy="622301"/>
              </a:xfrm>
              <a:prstGeom prst="roundRect">
                <a:avLst>
                  <a:gd name="adj" fmla="val 30612"/>
                </a:avLst>
              </a:prstGeom>
              <a:solidFill>
                <a:srgbClr val="D6D6D6"/>
              </a:solidFill>
              <a:ln w="25400" cap="flat">
                <a:solidFill>
                  <a:srgbClr val="85888D"/>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lvl1pPr>
                  <a:defRPr sz="2400"/>
                </a:lvl1pPr>
              </a:lstStyle>
              <a:p>
                <a:pPr algn="ctr"/>
                <a:r>
                  <a:rPr sz="1687"/>
                  <a:t>RNN</a:t>
                </a:r>
              </a:p>
            </p:txBody>
          </p:sp>
          <p:grpSp>
            <p:nvGrpSpPr>
              <p:cNvPr id="229" name="Group">
                <a:extLst>
                  <a:ext uri="{FF2B5EF4-FFF2-40B4-BE49-F238E27FC236}">
                    <a16:creationId xmlns:a16="http://schemas.microsoft.com/office/drawing/2014/main" id="{0C25AF80-DDDC-1347-8773-C5362A8CE81E}"/>
                  </a:ext>
                </a:extLst>
              </p:cNvPr>
              <p:cNvGrpSpPr/>
              <p:nvPr/>
            </p:nvGrpSpPr>
            <p:grpSpPr>
              <a:xfrm>
                <a:off x="1964521" y="190690"/>
                <a:ext cx="282338" cy="891051"/>
                <a:chOff x="0" y="0"/>
                <a:chExt cx="282336" cy="891050"/>
              </a:xfrm>
            </p:grpSpPr>
            <p:sp>
              <p:nvSpPr>
                <p:cNvPr id="230" name="Rectangle">
                  <a:extLst>
                    <a:ext uri="{FF2B5EF4-FFF2-40B4-BE49-F238E27FC236}">
                      <a16:creationId xmlns:a16="http://schemas.microsoft.com/office/drawing/2014/main" id="{BB77BB2E-25AB-F64B-A937-2CB5770E46C7}"/>
                    </a:ext>
                  </a:extLst>
                </p:cNvPr>
                <p:cNvSpPr/>
                <p:nvPr/>
              </p:nvSpPr>
              <p:spPr>
                <a:xfrm>
                  <a:off x="8630" y="0"/>
                  <a:ext cx="265077" cy="891051"/>
                </a:xfrm>
                <a:prstGeom prst="rect">
                  <a:avLst/>
                </a:prstGeom>
                <a:noFill/>
                <a:ln w="25400" cap="flat">
                  <a:solidFill>
                    <a:srgbClr val="85888D"/>
                  </a:solidFill>
                  <a:prstDash val="solid"/>
                  <a:miter lim="400000"/>
                </a:ln>
                <a:effectLst/>
              </p:spPr>
              <p:txBody>
                <a:bodyPr wrap="square" lIns="35719" tIns="35719" rIns="35719" bIns="35719" numCol="1" anchor="ctr">
                  <a:noAutofit/>
                </a:bodyPr>
                <a:lstStyle/>
                <a:p>
                  <a:pPr algn="ctr">
                    <a:defRPr sz="2400"/>
                  </a:pPr>
                  <a:endParaRPr sz="1687"/>
                </a:p>
              </p:txBody>
            </p:sp>
            <p:sp>
              <p:nvSpPr>
                <p:cNvPr id="231" name="Circle">
                  <a:extLst>
                    <a:ext uri="{FF2B5EF4-FFF2-40B4-BE49-F238E27FC236}">
                      <a16:creationId xmlns:a16="http://schemas.microsoft.com/office/drawing/2014/main" id="{5592D589-5BBF-6141-B8BD-3BDDD6F3444B}"/>
                    </a:ext>
                  </a:extLst>
                </p:cNvPr>
                <p:cNvSpPr/>
                <p:nvPr/>
              </p:nvSpPr>
              <p:spPr>
                <a:xfrm>
                  <a:off x="0" y="9628"/>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232" name="Circle">
                  <a:extLst>
                    <a:ext uri="{FF2B5EF4-FFF2-40B4-BE49-F238E27FC236}">
                      <a16:creationId xmlns:a16="http://schemas.microsoft.com/office/drawing/2014/main" id="{60202E4E-D814-D840-8EF0-D7232AB37D57}"/>
                    </a:ext>
                  </a:extLst>
                </p:cNvPr>
                <p:cNvSpPr/>
                <p:nvPr/>
              </p:nvSpPr>
              <p:spPr>
                <a:xfrm>
                  <a:off x="0" y="294420"/>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233" name="Circle">
                  <a:extLst>
                    <a:ext uri="{FF2B5EF4-FFF2-40B4-BE49-F238E27FC236}">
                      <a16:creationId xmlns:a16="http://schemas.microsoft.com/office/drawing/2014/main" id="{A2F6D6F7-15F8-B344-A2A4-E3BB943D3541}"/>
                    </a:ext>
                  </a:extLst>
                </p:cNvPr>
                <p:cNvSpPr/>
                <p:nvPr/>
              </p:nvSpPr>
              <p:spPr>
                <a:xfrm>
                  <a:off x="0" y="579211"/>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400">
                      <a:solidFill>
                        <a:srgbClr val="FFFFFF"/>
                      </a:solidFill>
                    </a:defRPr>
                  </a:pPr>
                  <a:endParaRPr sz="1687"/>
                </a:p>
              </p:txBody>
            </p:sp>
          </p:grpSp>
        </p:grpSp>
        <p:grpSp>
          <p:nvGrpSpPr>
            <p:cNvPr id="129" name="Group">
              <a:extLst>
                <a:ext uri="{FF2B5EF4-FFF2-40B4-BE49-F238E27FC236}">
                  <a16:creationId xmlns:a16="http://schemas.microsoft.com/office/drawing/2014/main" id="{430E1F74-B1C0-5F40-9246-AC1A88068B87}"/>
                </a:ext>
              </a:extLst>
            </p:cNvPr>
            <p:cNvGrpSpPr/>
            <p:nvPr/>
          </p:nvGrpSpPr>
          <p:grpSpPr>
            <a:xfrm>
              <a:off x="7142563" y="3584732"/>
              <a:ext cx="2246860" cy="1079747"/>
              <a:chOff x="0" y="0"/>
              <a:chExt cx="2246858" cy="1079745"/>
            </a:xfrm>
          </p:grpSpPr>
          <p:sp>
            <p:nvSpPr>
              <p:cNvPr id="218" name="Line">
                <a:extLst>
                  <a:ext uri="{FF2B5EF4-FFF2-40B4-BE49-F238E27FC236}">
                    <a16:creationId xmlns:a16="http://schemas.microsoft.com/office/drawing/2014/main" id="{94E6D5C3-F170-8040-8C12-DF60C5210925}"/>
                  </a:ext>
                </a:extLst>
              </p:cNvPr>
              <p:cNvSpPr/>
              <p:nvPr/>
            </p:nvSpPr>
            <p:spPr>
              <a:xfrm flipH="1">
                <a:off x="973354" y="0"/>
                <a:ext cx="920061" cy="426121"/>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sp>
            <p:nvSpPr>
              <p:cNvPr id="219" name="Line">
                <a:extLst>
                  <a:ext uri="{FF2B5EF4-FFF2-40B4-BE49-F238E27FC236}">
                    <a16:creationId xmlns:a16="http://schemas.microsoft.com/office/drawing/2014/main" id="{20F89B6F-4A5A-DC48-B50F-3785979BAB0A}"/>
                  </a:ext>
                </a:extLst>
              </p:cNvPr>
              <p:cNvSpPr/>
              <p:nvPr/>
            </p:nvSpPr>
            <p:spPr>
              <a:xfrm>
                <a:off x="0" y="633481"/>
                <a:ext cx="1910948" cy="1"/>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sp>
            <p:nvSpPr>
              <p:cNvPr id="220" name="RNN">
                <a:extLst>
                  <a:ext uri="{FF2B5EF4-FFF2-40B4-BE49-F238E27FC236}">
                    <a16:creationId xmlns:a16="http://schemas.microsoft.com/office/drawing/2014/main" id="{1A7147A4-3BBE-874C-8169-C36C11DB2F23}"/>
                  </a:ext>
                </a:extLst>
              </p:cNvPr>
              <p:cNvSpPr/>
              <p:nvPr/>
            </p:nvSpPr>
            <p:spPr>
              <a:xfrm>
                <a:off x="410386" y="287494"/>
                <a:ext cx="1090176" cy="622301"/>
              </a:xfrm>
              <a:prstGeom prst="roundRect">
                <a:avLst>
                  <a:gd name="adj" fmla="val 30612"/>
                </a:avLst>
              </a:prstGeom>
              <a:solidFill>
                <a:srgbClr val="D6D6D6"/>
              </a:solidFill>
              <a:ln w="25400" cap="flat">
                <a:solidFill>
                  <a:srgbClr val="85888D"/>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lvl1pPr>
                  <a:defRPr sz="2400"/>
                </a:lvl1pPr>
              </a:lstStyle>
              <a:p>
                <a:pPr algn="ctr"/>
                <a:r>
                  <a:rPr sz="1687"/>
                  <a:t>RNN</a:t>
                </a:r>
              </a:p>
            </p:txBody>
          </p:sp>
          <p:grpSp>
            <p:nvGrpSpPr>
              <p:cNvPr id="221" name="Group">
                <a:extLst>
                  <a:ext uri="{FF2B5EF4-FFF2-40B4-BE49-F238E27FC236}">
                    <a16:creationId xmlns:a16="http://schemas.microsoft.com/office/drawing/2014/main" id="{294AC42A-9356-3847-A715-0E797E4B6788}"/>
                  </a:ext>
                </a:extLst>
              </p:cNvPr>
              <p:cNvGrpSpPr/>
              <p:nvPr/>
            </p:nvGrpSpPr>
            <p:grpSpPr>
              <a:xfrm>
                <a:off x="1964521" y="188695"/>
                <a:ext cx="282338" cy="891051"/>
                <a:chOff x="0" y="0"/>
                <a:chExt cx="282336" cy="891050"/>
              </a:xfrm>
            </p:grpSpPr>
            <p:sp>
              <p:nvSpPr>
                <p:cNvPr id="222" name="Rectangle">
                  <a:extLst>
                    <a:ext uri="{FF2B5EF4-FFF2-40B4-BE49-F238E27FC236}">
                      <a16:creationId xmlns:a16="http://schemas.microsoft.com/office/drawing/2014/main" id="{B35A460D-6AC2-D94F-AB3B-CAC3339DAE7B}"/>
                    </a:ext>
                  </a:extLst>
                </p:cNvPr>
                <p:cNvSpPr/>
                <p:nvPr/>
              </p:nvSpPr>
              <p:spPr>
                <a:xfrm>
                  <a:off x="8630" y="0"/>
                  <a:ext cx="265077" cy="891051"/>
                </a:xfrm>
                <a:prstGeom prst="rect">
                  <a:avLst/>
                </a:prstGeom>
                <a:noFill/>
                <a:ln w="25400" cap="flat">
                  <a:solidFill>
                    <a:srgbClr val="85888D"/>
                  </a:solidFill>
                  <a:prstDash val="solid"/>
                  <a:miter lim="400000"/>
                </a:ln>
                <a:effectLst/>
              </p:spPr>
              <p:txBody>
                <a:bodyPr wrap="square" lIns="35719" tIns="35719" rIns="35719" bIns="35719" numCol="1" anchor="ctr">
                  <a:noAutofit/>
                </a:bodyPr>
                <a:lstStyle/>
                <a:p>
                  <a:pPr algn="ctr">
                    <a:defRPr sz="2400"/>
                  </a:pPr>
                  <a:endParaRPr sz="1687"/>
                </a:p>
              </p:txBody>
            </p:sp>
            <p:sp>
              <p:nvSpPr>
                <p:cNvPr id="223" name="Circle">
                  <a:extLst>
                    <a:ext uri="{FF2B5EF4-FFF2-40B4-BE49-F238E27FC236}">
                      <a16:creationId xmlns:a16="http://schemas.microsoft.com/office/drawing/2014/main" id="{7F4896FA-07EC-2643-9677-1B62F2B2B50A}"/>
                    </a:ext>
                  </a:extLst>
                </p:cNvPr>
                <p:cNvSpPr/>
                <p:nvPr/>
              </p:nvSpPr>
              <p:spPr>
                <a:xfrm>
                  <a:off x="0" y="9628"/>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224" name="Circle">
                  <a:extLst>
                    <a:ext uri="{FF2B5EF4-FFF2-40B4-BE49-F238E27FC236}">
                      <a16:creationId xmlns:a16="http://schemas.microsoft.com/office/drawing/2014/main" id="{B65BD624-4DFD-9948-8458-B551740D40F1}"/>
                    </a:ext>
                  </a:extLst>
                </p:cNvPr>
                <p:cNvSpPr/>
                <p:nvPr/>
              </p:nvSpPr>
              <p:spPr>
                <a:xfrm>
                  <a:off x="0" y="294420"/>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225" name="Circle">
                  <a:extLst>
                    <a:ext uri="{FF2B5EF4-FFF2-40B4-BE49-F238E27FC236}">
                      <a16:creationId xmlns:a16="http://schemas.microsoft.com/office/drawing/2014/main" id="{7240EF21-62F8-7C42-8AFD-BAEA3272DE3D}"/>
                    </a:ext>
                  </a:extLst>
                </p:cNvPr>
                <p:cNvSpPr/>
                <p:nvPr/>
              </p:nvSpPr>
              <p:spPr>
                <a:xfrm>
                  <a:off x="0" y="579211"/>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400">
                      <a:solidFill>
                        <a:srgbClr val="FFFFFF"/>
                      </a:solidFill>
                    </a:defRPr>
                  </a:pPr>
                  <a:endParaRPr sz="1687"/>
                </a:p>
              </p:txBody>
            </p:sp>
          </p:grpSp>
        </p:grpSp>
        <p:grpSp>
          <p:nvGrpSpPr>
            <p:cNvPr id="130" name="Group">
              <a:extLst>
                <a:ext uri="{FF2B5EF4-FFF2-40B4-BE49-F238E27FC236}">
                  <a16:creationId xmlns:a16="http://schemas.microsoft.com/office/drawing/2014/main" id="{2645FA75-ADD3-E548-8FF7-471EBD4D9133}"/>
                </a:ext>
              </a:extLst>
            </p:cNvPr>
            <p:cNvGrpSpPr/>
            <p:nvPr/>
          </p:nvGrpSpPr>
          <p:grpSpPr>
            <a:xfrm>
              <a:off x="9415863" y="3584848"/>
              <a:ext cx="2246860" cy="1079631"/>
              <a:chOff x="0" y="0"/>
              <a:chExt cx="2246858" cy="1079630"/>
            </a:xfrm>
          </p:grpSpPr>
          <p:sp>
            <p:nvSpPr>
              <p:cNvPr id="210" name="Line">
                <a:extLst>
                  <a:ext uri="{FF2B5EF4-FFF2-40B4-BE49-F238E27FC236}">
                    <a16:creationId xmlns:a16="http://schemas.microsoft.com/office/drawing/2014/main" id="{AC19108F-89C6-2B4E-B294-B9D548ACF404}"/>
                  </a:ext>
                </a:extLst>
              </p:cNvPr>
              <p:cNvSpPr/>
              <p:nvPr/>
            </p:nvSpPr>
            <p:spPr>
              <a:xfrm flipH="1">
                <a:off x="973354" y="-1"/>
                <a:ext cx="938713" cy="426007"/>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sp>
            <p:nvSpPr>
              <p:cNvPr id="211" name="Line">
                <a:extLst>
                  <a:ext uri="{FF2B5EF4-FFF2-40B4-BE49-F238E27FC236}">
                    <a16:creationId xmlns:a16="http://schemas.microsoft.com/office/drawing/2014/main" id="{902F6CFC-A9CC-A442-8A0F-93840979F1FD}"/>
                  </a:ext>
                </a:extLst>
              </p:cNvPr>
              <p:cNvSpPr/>
              <p:nvPr/>
            </p:nvSpPr>
            <p:spPr>
              <a:xfrm>
                <a:off x="0" y="633365"/>
                <a:ext cx="1910948" cy="1"/>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sp>
            <p:nvSpPr>
              <p:cNvPr id="212" name="RNN">
                <a:extLst>
                  <a:ext uri="{FF2B5EF4-FFF2-40B4-BE49-F238E27FC236}">
                    <a16:creationId xmlns:a16="http://schemas.microsoft.com/office/drawing/2014/main" id="{674081B7-C469-E242-A525-5E0D613AE55C}"/>
                  </a:ext>
                </a:extLst>
              </p:cNvPr>
              <p:cNvSpPr/>
              <p:nvPr/>
            </p:nvSpPr>
            <p:spPr>
              <a:xfrm>
                <a:off x="410386" y="287379"/>
                <a:ext cx="1090176" cy="622301"/>
              </a:xfrm>
              <a:prstGeom prst="roundRect">
                <a:avLst>
                  <a:gd name="adj" fmla="val 30612"/>
                </a:avLst>
              </a:prstGeom>
              <a:solidFill>
                <a:srgbClr val="D6D6D6"/>
              </a:solidFill>
              <a:ln w="25400" cap="flat">
                <a:solidFill>
                  <a:srgbClr val="85888D"/>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lvl1pPr>
                  <a:defRPr sz="2400"/>
                </a:lvl1pPr>
              </a:lstStyle>
              <a:p>
                <a:pPr algn="ctr"/>
                <a:r>
                  <a:rPr sz="1687"/>
                  <a:t>RNN</a:t>
                </a:r>
              </a:p>
            </p:txBody>
          </p:sp>
          <p:grpSp>
            <p:nvGrpSpPr>
              <p:cNvPr id="213" name="Group">
                <a:extLst>
                  <a:ext uri="{FF2B5EF4-FFF2-40B4-BE49-F238E27FC236}">
                    <a16:creationId xmlns:a16="http://schemas.microsoft.com/office/drawing/2014/main" id="{F84E2F08-DC49-6549-BB90-115A8EF7691E}"/>
                  </a:ext>
                </a:extLst>
              </p:cNvPr>
              <p:cNvGrpSpPr/>
              <p:nvPr/>
            </p:nvGrpSpPr>
            <p:grpSpPr>
              <a:xfrm>
                <a:off x="1964521" y="188580"/>
                <a:ext cx="282338" cy="891051"/>
                <a:chOff x="0" y="0"/>
                <a:chExt cx="282336" cy="891050"/>
              </a:xfrm>
            </p:grpSpPr>
            <p:sp>
              <p:nvSpPr>
                <p:cNvPr id="214" name="Rectangle">
                  <a:extLst>
                    <a:ext uri="{FF2B5EF4-FFF2-40B4-BE49-F238E27FC236}">
                      <a16:creationId xmlns:a16="http://schemas.microsoft.com/office/drawing/2014/main" id="{E2221B19-139F-244A-81C5-806F7FE56B99}"/>
                    </a:ext>
                  </a:extLst>
                </p:cNvPr>
                <p:cNvSpPr/>
                <p:nvPr/>
              </p:nvSpPr>
              <p:spPr>
                <a:xfrm>
                  <a:off x="8630" y="0"/>
                  <a:ext cx="265077" cy="891051"/>
                </a:xfrm>
                <a:prstGeom prst="rect">
                  <a:avLst/>
                </a:prstGeom>
                <a:noFill/>
                <a:ln w="25400" cap="flat">
                  <a:solidFill>
                    <a:srgbClr val="85888D"/>
                  </a:solidFill>
                  <a:prstDash val="solid"/>
                  <a:miter lim="400000"/>
                </a:ln>
                <a:effectLst/>
              </p:spPr>
              <p:txBody>
                <a:bodyPr wrap="square" lIns="35719" tIns="35719" rIns="35719" bIns="35719" numCol="1" anchor="ctr">
                  <a:noAutofit/>
                </a:bodyPr>
                <a:lstStyle/>
                <a:p>
                  <a:pPr algn="ctr">
                    <a:defRPr sz="2400"/>
                  </a:pPr>
                  <a:endParaRPr sz="1687"/>
                </a:p>
              </p:txBody>
            </p:sp>
            <p:sp>
              <p:nvSpPr>
                <p:cNvPr id="215" name="Circle">
                  <a:extLst>
                    <a:ext uri="{FF2B5EF4-FFF2-40B4-BE49-F238E27FC236}">
                      <a16:creationId xmlns:a16="http://schemas.microsoft.com/office/drawing/2014/main" id="{978261ED-CE16-DE4C-AF27-89ED9202322A}"/>
                    </a:ext>
                  </a:extLst>
                </p:cNvPr>
                <p:cNvSpPr/>
                <p:nvPr/>
              </p:nvSpPr>
              <p:spPr>
                <a:xfrm>
                  <a:off x="0" y="9628"/>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216" name="Circle">
                  <a:extLst>
                    <a:ext uri="{FF2B5EF4-FFF2-40B4-BE49-F238E27FC236}">
                      <a16:creationId xmlns:a16="http://schemas.microsoft.com/office/drawing/2014/main" id="{224F54E5-255C-BD4C-8B85-C2D3545224A6}"/>
                    </a:ext>
                  </a:extLst>
                </p:cNvPr>
                <p:cNvSpPr/>
                <p:nvPr/>
              </p:nvSpPr>
              <p:spPr>
                <a:xfrm>
                  <a:off x="0" y="294420"/>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217" name="Circle">
                  <a:extLst>
                    <a:ext uri="{FF2B5EF4-FFF2-40B4-BE49-F238E27FC236}">
                      <a16:creationId xmlns:a16="http://schemas.microsoft.com/office/drawing/2014/main" id="{F56A4EF5-A0A1-F44C-9F13-44B04292DDA8}"/>
                    </a:ext>
                  </a:extLst>
                </p:cNvPr>
                <p:cNvSpPr/>
                <p:nvPr/>
              </p:nvSpPr>
              <p:spPr>
                <a:xfrm>
                  <a:off x="0" y="579211"/>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400">
                      <a:solidFill>
                        <a:srgbClr val="FFFFFF"/>
                      </a:solidFill>
                    </a:defRPr>
                  </a:pPr>
                  <a:endParaRPr sz="1687"/>
                </a:p>
              </p:txBody>
            </p:sp>
          </p:grpSp>
        </p:grpSp>
        <p:grpSp>
          <p:nvGrpSpPr>
            <p:cNvPr id="131" name="Group">
              <a:extLst>
                <a:ext uri="{FF2B5EF4-FFF2-40B4-BE49-F238E27FC236}">
                  <a16:creationId xmlns:a16="http://schemas.microsoft.com/office/drawing/2014/main" id="{81476E6D-8DF8-864C-B466-D595B5198417}"/>
                </a:ext>
              </a:extLst>
            </p:cNvPr>
            <p:cNvGrpSpPr/>
            <p:nvPr/>
          </p:nvGrpSpPr>
          <p:grpSpPr>
            <a:xfrm>
              <a:off x="10702565" y="2305040"/>
              <a:ext cx="1234251" cy="1269182"/>
              <a:chOff x="0" y="9919"/>
              <a:chExt cx="1234250" cy="1269181"/>
            </a:xfrm>
          </p:grpSpPr>
          <p:sp>
            <p:nvSpPr>
              <p:cNvPr id="201" name="movie">
                <a:extLst>
                  <a:ext uri="{FF2B5EF4-FFF2-40B4-BE49-F238E27FC236}">
                    <a16:creationId xmlns:a16="http://schemas.microsoft.com/office/drawing/2014/main" id="{9BE24B98-E6F0-6840-B74B-5B282F33059F}"/>
                  </a:ext>
                </a:extLst>
              </p:cNvPr>
              <p:cNvSpPr txBox="1"/>
              <p:nvPr/>
            </p:nvSpPr>
            <p:spPr>
              <a:xfrm>
                <a:off x="0" y="9919"/>
                <a:ext cx="1197274" cy="62786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numCol="1" anchor="ctr">
                <a:spAutoFit/>
              </a:bodyPr>
              <a:lstStyle/>
              <a:p>
                <a:pPr algn="ctr"/>
                <a:r>
                  <a:rPr sz="2400"/>
                  <a:t>movie</a:t>
                </a:r>
              </a:p>
            </p:txBody>
          </p:sp>
          <p:grpSp>
            <p:nvGrpSpPr>
              <p:cNvPr id="202" name="Group">
                <a:extLst>
                  <a:ext uri="{FF2B5EF4-FFF2-40B4-BE49-F238E27FC236}">
                    <a16:creationId xmlns:a16="http://schemas.microsoft.com/office/drawing/2014/main" id="{5E8B5967-6E1E-784D-9D15-FDAB82A71DB4}"/>
                  </a:ext>
                </a:extLst>
              </p:cNvPr>
              <p:cNvGrpSpPr/>
              <p:nvPr/>
            </p:nvGrpSpPr>
            <p:grpSpPr>
              <a:xfrm>
                <a:off x="63217" y="545414"/>
                <a:ext cx="1171033" cy="733686"/>
                <a:chOff x="0" y="0"/>
                <a:chExt cx="1171032" cy="733684"/>
              </a:xfrm>
            </p:grpSpPr>
            <p:grpSp>
              <p:nvGrpSpPr>
                <p:cNvPr id="203" name="Group">
                  <a:extLst>
                    <a:ext uri="{FF2B5EF4-FFF2-40B4-BE49-F238E27FC236}">
                      <a16:creationId xmlns:a16="http://schemas.microsoft.com/office/drawing/2014/main" id="{1162FE33-8F48-3941-9AB0-1A7D538D08CC}"/>
                    </a:ext>
                  </a:extLst>
                </p:cNvPr>
                <p:cNvGrpSpPr/>
                <p:nvPr/>
              </p:nvGrpSpPr>
              <p:grpSpPr>
                <a:xfrm rot="16200000">
                  <a:off x="444347" y="7000"/>
                  <a:ext cx="282338" cy="1171033"/>
                  <a:chOff x="0" y="0"/>
                  <a:chExt cx="282336" cy="1171032"/>
                </a:xfrm>
              </p:grpSpPr>
              <p:sp>
                <p:nvSpPr>
                  <p:cNvPr id="205" name="Rectangle">
                    <a:extLst>
                      <a:ext uri="{FF2B5EF4-FFF2-40B4-BE49-F238E27FC236}">
                        <a16:creationId xmlns:a16="http://schemas.microsoft.com/office/drawing/2014/main" id="{FC7BEAF0-4573-3C4D-8B82-C8B633C30E18}"/>
                      </a:ext>
                    </a:extLst>
                  </p:cNvPr>
                  <p:cNvSpPr/>
                  <p:nvPr/>
                </p:nvSpPr>
                <p:spPr>
                  <a:xfrm>
                    <a:off x="8630" y="0"/>
                    <a:ext cx="265077" cy="1171033"/>
                  </a:xfrm>
                  <a:prstGeom prst="rect">
                    <a:avLst/>
                  </a:prstGeom>
                  <a:noFill/>
                  <a:ln w="25400" cap="flat">
                    <a:solidFill>
                      <a:srgbClr val="85888D"/>
                    </a:solidFill>
                    <a:prstDash val="solid"/>
                    <a:miter lim="400000"/>
                  </a:ln>
                  <a:effectLst/>
                </p:spPr>
                <p:txBody>
                  <a:bodyPr wrap="square" lIns="35719" tIns="35719" rIns="35719" bIns="35719" numCol="1" anchor="ctr">
                    <a:noAutofit/>
                  </a:bodyPr>
                  <a:lstStyle/>
                  <a:p>
                    <a:pPr algn="ctr">
                      <a:defRPr sz="2400"/>
                    </a:pPr>
                    <a:endParaRPr sz="1687"/>
                  </a:p>
                </p:txBody>
              </p:sp>
              <p:sp>
                <p:nvSpPr>
                  <p:cNvPr id="206" name="Circle">
                    <a:extLst>
                      <a:ext uri="{FF2B5EF4-FFF2-40B4-BE49-F238E27FC236}">
                        <a16:creationId xmlns:a16="http://schemas.microsoft.com/office/drawing/2014/main" id="{AA33E3F8-D226-4E42-B1DD-F0FB52449ABC}"/>
                      </a:ext>
                    </a:extLst>
                  </p:cNvPr>
                  <p:cNvSpPr/>
                  <p:nvPr/>
                </p:nvSpPr>
                <p:spPr>
                  <a:xfrm>
                    <a:off x="0" y="9628"/>
                    <a:ext cx="282337" cy="282338"/>
                  </a:xfrm>
                  <a:prstGeom prst="ellipse">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207" name="Circle">
                    <a:extLst>
                      <a:ext uri="{FF2B5EF4-FFF2-40B4-BE49-F238E27FC236}">
                        <a16:creationId xmlns:a16="http://schemas.microsoft.com/office/drawing/2014/main" id="{6F59B7BB-CB6E-7A46-888B-886C7F823468}"/>
                      </a:ext>
                    </a:extLst>
                  </p:cNvPr>
                  <p:cNvSpPr/>
                  <p:nvPr/>
                </p:nvSpPr>
                <p:spPr>
                  <a:xfrm>
                    <a:off x="0" y="294420"/>
                    <a:ext cx="282337" cy="282338"/>
                  </a:xfrm>
                  <a:prstGeom prst="ellipse">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208" name="Circle">
                    <a:extLst>
                      <a:ext uri="{FF2B5EF4-FFF2-40B4-BE49-F238E27FC236}">
                        <a16:creationId xmlns:a16="http://schemas.microsoft.com/office/drawing/2014/main" id="{686E16B7-8845-0642-B58D-A00F2A2A4BEA}"/>
                      </a:ext>
                    </a:extLst>
                  </p:cNvPr>
                  <p:cNvSpPr/>
                  <p:nvPr/>
                </p:nvSpPr>
                <p:spPr>
                  <a:xfrm>
                    <a:off x="0" y="579211"/>
                    <a:ext cx="282337" cy="282338"/>
                  </a:xfrm>
                  <a:prstGeom prst="ellipse">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209" name="Circle">
                    <a:extLst>
                      <a:ext uri="{FF2B5EF4-FFF2-40B4-BE49-F238E27FC236}">
                        <a16:creationId xmlns:a16="http://schemas.microsoft.com/office/drawing/2014/main" id="{4E4ECCAB-21CA-0E4B-9331-C6A6B1DCC5E7}"/>
                      </a:ext>
                    </a:extLst>
                  </p:cNvPr>
                  <p:cNvSpPr/>
                  <p:nvPr/>
                </p:nvSpPr>
                <p:spPr>
                  <a:xfrm>
                    <a:off x="0" y="864003"/>
                    <a:ext cx="282337" cy="282338"/>
                  </a:xfrm>
                  <a:prstGeom prst="ellipse">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lgn="ctr">
                      <a:defRPr sz="2400">
                        <a:solidFill>
                          <a:srgbClr val="FFFFFF"/>
                        </a:solidFill>
                      </a:defRPr>
                    </a:pPr>
                    <a:endParaRPr sz="1687"/>
                  </a:p>
                </p:txBody>
              </p:sp>
            </p:grpSp>
            <p:sp>
              <p:nvSpPr>
                <p:cNvPr id="204" name="Line">
                  <a:extLst>
                    <a:ext uri="{FF2B5EF4-FFF2-40B4-BE49-F238E27FC236}">
                      <a16:creationId xmlns:a16="http://schemas.microsoft.com/office/drawing/2014/main" id="{7CD03058-BB2C-C947-8696-67CFD58FDF84}"/>
                    </a:ext>
                  </a:extLst>
                </p:cNvPr>
                <p:cNvSpPr/>
                <p:nvPr/>
              </p:nvSpPr>
              <p:spPr>
                <a:xfrm flipH="1">
                  <a:off x="585516" y="0"/>
                  <a:ext cx="1" cy="438278"/>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grpSp>
        </p:grpSp>
        <p:grpSp>
          <p:nvGrpSpPr>
            <p:cNvPr id="132" name="Group">
              <a:extLst>
                <a:ext uri="{FF2B5EF4-FFF2-40B4-BE49-F238E27FC236}">
                  <a16:creationId xmlns:a16="http://schemas.microsoft.com/office/drawing/2014/main" id="{7EBB482D-464F-1D4E-9E50-8CFA903F0307}"/>
                </a:ext>
              </a:extLst>
            </p:cNvPr>
            <p:cNvGrpSpPr/>
            <p:nvPr/>
          </p:nvGrpSpPr>
          <p:grpSpPr>
            <a:xfrm>
              <a:off x="8479781" y="2305040"/>
              <a:ext cx="1171035" cy="1269182"/>
              <a:chOff x="-1" y="9919"/>
              <a:chExt cx="1171034" cy="1269181"/>
            </a:xfrm>
          </p:grpSpPr>
          <p:sp>
            <p:nvSpPr>
              <p:cNvPr id="192" name="this">
                <a:extLst>
                  <a:ext uri="{FF2B5EF4-FFF2-40B4-BE49-F238E27FC236}">
                    <a16:creationId xmlns:a16="http://schemas.microsoft.com/office/drawing/2014/main" id="{AD444753-BF7D-D543-A6DB-C4F318EC3D20}"/>
                  </a:ext>
                </a:extLst>
              </p:cNvPr>
              <p:cNvSpPr txBox="1"/>
              <p:nvPr/>
            </p:nvSpPr>
            <p:spPr>
              <a:xfrm>
                <a:off x="190757" y="9919"/>
                <a:ext cx="750062" cy="62786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numCol="1" anchor="ctr">
                <a:spAutoFit/>
              </a:bodyPr>
              <a:lstStyle/>
              <a:p>
                <a:pPr algn="ctr"/>
                <a:r>
                  <a:rPr sz="2400"/>
                  <a:t>this</a:t>
                </a:r>
              </a:p>
            </p:txBody>
          </p:sp>
          <p:grpSp>
            <p:nvGrpSpPr>
              <p:cNvPr id="193" name="Group">
                <a:extLst>
                  <a:ext uri="{FF2B5EF4-FFF2-40B4-BE49-F238E27FC236}">
                    <a16:creationId xmlns:a16="http://schemas.microsoft.com/office/drawing/2014/main" id="{2A66C952-AF75-4E47-A882-16CC651E7563}"/>
                  </a:ext>
                </a:extLst>
              </p:cNvPr>
              <p:cNvGrpSpPr/>
              <p:nvPr/>
            </p:nvGrpSpPr>
            <p:grpSpPr>
              <a:xfrm>
                <a:off x="-1" y="545414"/>
                <a:ext cx="1171034" cy="733686"/>
                <a:chOff x="0" y="0"/>
                <a:chExt cx="1171032" cy="733684"/>
              </a:xfrm>
            </p:grpSpPr>
            <p:grpSp>
              <p:nvGrpSpPr>
                <p:cNvPr id="194" name="Group">
                  <a:extLst>
                    <a:ext uri="{FF2B5EF4-FFF2-40B4-BE49-F238E27FC236}">
                      <a16:creationId xmlns:a16="http://schemas.microsoft.com/office/drawing/2014/main" id="{B5C272EF-409E-6C4C-996A-F3F6E1968328}"/>
                    </a:ext>
                  </a:extLst>
                </p:cNvPr>
                <p:cNvGrpSpPr/>
                <p:nvPr/>
              </p:nvGrpSpPr>
              <p:grpSpPr>
                <a:xfrm rot="16200000">
                  <a:off x="444347" y="7000"/>
                  <a:ext cx="282338" cy="1171033"/>
                  <a:chOff x="0" y="0"/>
                  <a:chExt cx="282336" cy="1171032"/>
                </a:xfrm>
              </p:grpSpPr>
              <p:sp>
                <p:nvSpPr>
                  <p:cNvPr id="196" name="Rectangle">
                    <a:extLst>
                      <a:ext uri="{FF2B5EF4-FFF2-40B4-BE49-F238E27FC236}">
                        <a16:creationId xmlns:a16="http://schemas.microsoft.com/office/drawing/2014/main" id="{4B863E7A-A0E4-3143-AE7F-576258121C93}"/>
                      </a:ext>
                    </a:extLst>
                  </p:cNvPr>
                  <p:cNvSpPr/>
                  <p:nvPr/>
                </p:nvSpPr>
                <p:spPr>
                  <a:xfrm>
                    <a:off x="8630" y="0"/>
                    <a:ext cx="265077" cy="1171033"/>
                  </a:xfrm>
                  <a:prstGeom prst="rect">
                    <a:avLst/>
                  </a:prstGeom>
                  <a:noFill/>
                  <a:ln w="25400" cap="flat">
                    <a:solidFill>
                      <a:srgbClr val="85888D"/>
                    </a:solidFill>
                    <a:prstDash val="solid"/>
                    <a:miter lim="400000"/>
                  </a:ln>
                  <a:effectLst/>
                </p:spPr>
                <p:txBody>
                  <a:bodyPr wrap="square" lIns="35719" tIns="35719" rIns="35719" bIns="35719" numCol="1" anchor="ctr">
                    <a:noAutofit/>
                  </a:bodyPr>
                  <a:lstStyle/>
                  <a:p>
                    <a:pPr algn="ctr">
                      <a:defRPr sz="2400"/>
                    </a:pPr>
                    <a:endParaRPr sz="1687"/>
                  </a:p>
                </p:txBody>
              </p:sp>
              <p:sp>
                <p:nvSpPr>
                  <p:cNvPr id="197" name="Circle">
                    <a:extLst>
                      <a:ext uri="{FF2B5EF4-FFF2-40B4-BE49-F238E27FC236}">
                        <a16:creationId xmlns:a16="http://schemas.microsoft.com/office/drawing/2014/main" id="{3DE533A9-0C91-6D44-B939-9F5FC39DAE5C}"/>
                      </a:ext>
                    </a:extLst>
                  </p:cNvPr>
                  <p:cNvSpPr/>
                  <p:nvPr/>
                </p:nvSpPr>
                <p:spPr>
                  <a:xfrm>
                    <a:off x="0" y="9628"/>
                    <a:ext cx="282337" cy="282338"/>
                  </a:xfrm>
                  <a:prstGeom prst="ellipse">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198" name="Circle">
                    <a:extLst>
                      <a:ext uri="{FF2B5EF4-FFF2-40B4-BE49-F238E27FC236}">
                        <a16:creationId xmlns:a16="http://schemas.microsoft.com/office/drawing/2014/main" id="{76B62B40-0150-CB46-BA24-7DDBF26D9A1F}"/>
                      </a:ext>
                    </a:extLst>
                  </p:cNvPr>
                  <p:cNvSpPr/>
                  <p:nvPr/>
                </p:nvSpPr>
                <p:spPr>
                  <a:xfrm>
                    <a:off x="0" y="294420"/>
                    <a:ext cx="282337" cy="282338"/>
                  </a:xfrm>
                  <a:prstGeom prst="ellipse">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199" name="Circle">
                    <a:extLst>
                      <a:ext uri="{FF2B5EF4-FFF2-40B4-BE49-F238E27FC236}">
                        <a16:creationId xmlns:a16="http://schemas.microsoft.com/office/drawing/2014/main" id="{71B12C5C-8AE4-8943-94D2-7CD3346F3E32}"/>
                      </a:ext>
                    </a:extLst>
                  </p:cNvPr>
                  <p:cNvSpPr/>
                  <p:nvPr/>
                </p:nvSpPr>
                <p:spPr>
                  <a:xfrm>
                    <a:off x="0" y="579211"/>
                    <a:ext cx="282337" cy="282338"/>
                  </a:xfrm>
                  <a:prstGeom prst="ellipse">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200" name="Circle">
                    <a:extLst>
                      <a:ext uri="{FF2B5EF4-FFF2-40B4-BE49-F238E27FC236}">
                        <a16:creationId xmlns:a16="http://schemas.microsoft.com/office/drawing/2014/main" id="{E1AE3CF8-5739-7C4D-B9E9-20A7A00FFBC5}"/>
                      </a:ext>
                    </a:extLst>
                  </p:cNvPr>
                  <p:cNvSpPr/>
                  <p:nvPr/>
                </p:nvSpPr>
                <p:spPr>
                  <a:xfrm>
                    <a:off x="0" y="864003"/>
                    <a:ext cx="282337" cy="282338"/>
                  </a:xfrm>
                  <a:prstGeom prst="ellipse">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lgn="ctr">
                      <a:defRPr sz="2400">
                        <a:solidFill>
                          <a:srgbClr val="FFFFFF"/>
                        </a:solidFill>
                      </a:defRPr>
                    </a:pPr>
                    <a:endParaRPr sz="1687"/>
                  </a:p>
                </p:txBody>
              </p:sp>
            </p:grpSp>
            <p:sp>
              <p:nvSpPr>
                <p:cNvPr id="195" name="Line">
                  <a:extLst>
                    <a:ext uri="{FF2B5EF4-FFF2-40B4-BE49-F238E27FC236}">
                      <a16:creationId xmlns:a16="http://schemas.microsoft.com/office/drawing/2014/main" id="{DAA3D359-DA7E-0744-97FE-6F3B18AA9EE5}"/>
                    </a:ext>
                  </a:extLst>
                </p:cNvPr>
                <p:cNvSpPr/>
                <p:nvPr/>
              </p:nvSpPr>
              <p:spPr>
                <a:xfrm flipH="1">
                  <a:off x="585516" y="0"/>
                  <a:ext cx="1" cy="438278"/>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grpSp>
        </p:grpSp>
        <p:grpSp>
          <p:nvGrpSpPr>
            <p:cNvPr id="133" name="Group">
              <a:extLst>
                <a:ext uri="{FF2B5EF4-FFF2-40B4-BE49-F238E27FC236}">
                  <a16:creationId xmlns:a16="http://schemas.microsoft.com/office/drawing/2014/main" id="{B38D8707-CAAB-A243-8552-CCCC28EA922E}"/>
                </a:ext>
              </a:extLst>
            </p:cNvPr>
            <p:cNvGrpSpPr/>
            <p:nvPr/>
          </p:nvGrpSpPr>
          <p:grpSpPr>
            <a:xfrm>
              <a:off x="6193781" y="2305040"/>
              <a:ext cx="1171035" cy="1269182"/>
              <a:chOff x="-1" y="9919"/>
              <a:chExt cx="1171034" cy="1269181"/>
            </a:xfrm>
          </p:grpSpPr>
          <p:sp>
            <p:nvSpPr>
              <p:cNvPr id="183" name="hate">
                <a:extLst>
                  <a:ext uri="{FF2B5EF4-FFF2-40B4-BE49-F238E27FC236}">
                    <a16:creationId xmlns:a16="http://schemas.microsoft.com/office/drawing/2014/main" id="{1CB3AB69-18B4-EE44-BA1D-95B78BE588B6}"/>
                  </a:ext>
                </a:extLst>
              </p:cNvPr>
              <p:cNvSpPr txBox="1"/>
              <p:nvPr/>
            </p:nvSpPr>
            <p:spPr>
              <a:xfrm>
                <a:off x="101602" y="9919"/>
                <a:ext cx="898525" cy="62786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numCol="1" anchor="ctr">
                <a:spAutoFit/>
              </a:bodyPr>
              <a:lstStyle/>
              <a:p>
                <a:pPr algn="ctr"/>
                <a:r>
                  <a:rPr sz="2400" dirty="0"/>
                  <a:t>hate</a:t>
                </a:r>
              </a:p>
            </p:txBody>
          </p:sp>
          <p:grpSp>
            <p:nvGrpSpPr>
              <p:cNvPr id="184" name="Group">
                <a:extLst>
                  <a:ext uri="{FF2B5EF4-FFF2-40B4-BE49-F238E27FC236}">
                    <a16:creationId xmlns:a16="http://schemas.microsoft.com/office/drawing/2014/main" id="{117059E2-0C68-514B-BB45-DDAA689E6153}"/>
                  </a:ext>
                </a:extLst>
              </p:cNvPr>
              <p:cNvGrpSpPr/>
              <p:nvPr/>
            </p:nvGrpSpPr>
            <p:grpSpPr>
              <a:xfrm>
                <a:off x="-1" y="545414"/>
                <a:ext cx="1171034" cy="733686"/>
                <a:chOff x="0" y="0"/>
                <a:chExt cx="1171032" cy="733684"/>
              </a:xfrm>
            </p:grpSpPr>
            <p:grpSp>
              <p:nvGrpSpPr>
                <p:cNvPr id="185" name="Group">
                  <a:extLst>
                    <a:ext uri="{FF2B5EF4-FFF2-40B4-BE49-F238E27FC236}">
                      <a16:creationId xmlns:a16="http://schemas.microsoft.com/office/drawing/2014/main" id="{DD3A55E3-9A41-FF42-B526-F35E751117A0}"/>
                    </a:ext>
                  </a:extLst>
                </p:cNvPr>
                <p:cNvGrpSpPr/>
                <p:nvPr/>
              </p:nvGrpSpPr>
              <p:grpSpPr>
                <a:xfrm rot="16200000">
                  <a:off x="444347" y="7000"/>
                  <a:ext cx="282338" cy="1171033"/>
                  <a:chOff x="0" y="0"/>
                  <a:chExt cx="282336" cy="1171032"/>
                </a:xfrm>
              </p:grpSpPr>
              <p:sp>
                <p:nvSpPr>
                  <p:cNvPr id="187" name="Rectangle">
                    <a:extLst>
                      <a:ext uri="{FF2B5EF4-FFF2-40B4-BE49-F238E27FC236}">
                        <a16:creationId xmlns:a16="http://schemas.microsoft.com/office/drawing/2014/main" id="{297F50E5-640D-5944-AD67-63A8B808922E}"/>
                      </a:ext>
                    </a:extLst>
                  </p:cNvPr>
                  <p:cNvSpPr/>
                  <p:nvPr/>
                </p:nvSpPr>
                <p:spPr>
                  <a:xfrm>
                    <a:off x="8630" y="0"/>
                    <a:ext cx="265077" cy="1171033"/>
                  </a:xfrm>
                  <a:prstGeom prst="rect">
                    <a:avLst/>
                  </a:prstGeom>
                  <a:noFill/>
                  <a:ln w="25400" cap="flat">
                    <a:solidFill>
                      <a:srgbClr val="85888D"/>
                    </a:solidFill>
                    <a:prstDash val="solid"/>
                    <a:miter lim="400000"/>
                  </a:ln>
                  <a:effectLst/>
                </p:spPr>
                <p:txBody>
                  <a:bodyPr wrap="square" lIns="35719" tIns="35719" rIns="35719" bIns="35719" numCol="1" anchor="ctr">
                    <a:noAutofit/>
                  </a:bodyPr>
                  <a:lstStyle/>
                  <a:p>
                    <a:pPr algn="ctr">
                      <a:defRPr sz="2400"/>
                    </a:pPr>
                    <a:endParaRPr sz="1687"/>
                  </a:p>
                </p:txBody>
              </p:sp>
              <p:sp>
                <p:nvSpPr>
                  <p:cNvPr id="188" name="Circle">
                    <a:extLst>
                      <a:ext uri="{FF2B5EF4-FFF2-40B4-BE49-F238E27FC236}">
                        <a16:creationId xmlns:a16="http://schemas.microsoft.com/office/drawing/2014/main" id="{4A902904-7487-2442-A0CB-165BE032AEB1}"/>
                      </a:ext>
                    </a:extLst>
                  </p:cNvPr>
                  <p:cNvSpPr/>
                  <p:nvPr/>
                </p:nvSpPr>
                <p:spPr>
                  <a:xfrm>
                    <a:off x="0" y="9628"/>
                    <a:ext cx="282337" cy="282338"/>
                  </a:xfrm>
                  <a:prstGeom prst="ellipse">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189" name="Circle">
                    <a:extLst>
                      <a:ext uri="{FF2B5EF4-FFF2-40B4-BE49-F238E27FC236}">
                        <a16:creationId xmlns:a16="http://schemas.microsoft.com/office/drawing/2014/main" id="{1D3BF8E1-67E4-0A43-80AF-2EAD1F218728}"/>
                      </a:ext>
                    </a:extLst>
                  </p:cNvPr>
                  <p:cNvSpPr/>
                  <p:nvPr/>
                </p:nvSpPr>
                <p:spPr>
                  <a:xfrm>
                    <a:off x="0" y="294420"/>
                    <a:ext cx="282337" cy="282338"/>
                  </a:xfrm>
                  <a:prstGeom prst="ellipse">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190" name="Circle">
                    <a:extLst>
                      <a:ext uri="{FF2B5EF4-FFF2-40B4-BE49-F238E27FC236}">
                        <a16:creationId xmlns:a16="http://schemas.microsoft.com/office/drawing/2014/main" id="{86659A50-B816-C243-B2AB-BFF4474FE299}"/>
                      </a:ext>
                    </a:extLst>
                  </p:cNvPr>
                  <p:cNvSpPr/>
                  <p:nvPr/>
                </p:nvSpPr>
                <p:spPr>
                  <a:xfrm>
                    <a:off x="0" y="579211"/>
                    <a:ext cx="282337" cy="282338"/>
                  </a:xfrm>
                  <a:prstGeom prst="ellipse">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191" name="Circle">
                    <a:extLst>
                      <a:ext uri="{FF2B5EF4-FFF2-40B4-BE49-F238E27FC236}">
                        <a16:creationId xmlns:a16="http://schemas.microsoft.com/office/drawing/2014/main" id="{C076431D-BF57-E146-B160-C546D920882B}"/>
                      </a:ext>
                    </a:extLst>
                  </p:cNvPr>
                  <p:cNvSpPr/>
                  <p:nvPr/>
                </p:nvSpPr>
                <p:spPr>
                  <a:xfrm>
                    <a:off x="0" y="864003"/>
                    <a:ext cx="282337" cy="282338"/>
                  </a:xfrm>
                  <a:prstGeom prst="ellipse">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lgn="ctr">
                      <a:defRPr sz="2400">
                        <a:solidFill>
                          <a:srgbClr val="FFFFFF"/>
                        </a:solidFill>
                      </a:defRPr>
                    </a:pPr>
                    <a:endParaRPr sz="1687"/>
                  </a:p>
                </p:txBody>
              </p:sp>
            </p:grpSp>
            <p:sp>
              <p:nvSpPr>
                <p:cNvPr id="186" name="Line">
                  <a:extLst>
                    <a:ext uri="{FF2B5EF4-FFF2-40B4-BE49-F238E27FC236}">
                      <a16:creationId xmlns:a16="http://schemas.microsoft.com/office/drawing/2014/main" id="{5AE88BB3-1AD0-4A4F-9CA5-88304EBD2273}"/>
                    </a:ext>
                  </a:extLst>
                </p:cNvPr>
                <p:cNvSpPr/>
                <p:nvPr/>
              </p:nvSpPr>
              <p:spPr>
                <a:xfrm flipH="1">
                  <a:off x="585516" y="0"/>
                  <a:ext cx="1" cy="438278"/>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grpSp>
        </p:grpSp>
        <p:grpSp>
          <p:nvGrpSpPr>
            <p:cNvPr id="134" name="Group">
              <a:extLst>
                <a:ext uri="{FF2B5EF4-FFF2-40B4-BE49-F238E27FC236}">
                  <a16:creationId xmlns:a16="http://schemas.microsoft.com/office/drawing/2014/main" id="{E4DB5458-A98B-B342-8E68-A2E168C8AC37}"/>
                </a:ext>
              </a:extLst>
            </p:cNvPr>
            <p:cNvGrpSpPr/>
            <p:nvPr/>
          </p:nvGrpSpPr>
          <p:grpSpPr>
            <a:xfrm>
              <a:off x="4034781" y="2305040"/>
              <a:ext cx="1171035" cy="1269182"/>
              <a:chOff x="-1" y="9919"/>
              <a:chExt cx="1171034" cy="1269181"/>
            </a:xfrm>
          </p:grpSpPr>
          <p:sp>
            <p:nvSpPr>
              <p:cNvPr id="174" name="I">
                <a:extLst>
                  <a:ext uri="{FF2B5EF4-FFF2-40B4-BE49-F238E27FC236}">
                    <a16:creationId xmlns:a16="http://schemas.microsoft.com/office/drawing/2014/main" id="{C9881723-650B-8A42-BC98-9679DD19632A}"/>
                  </a:ext>
                </a:extLst>
              </p:cNvPr>
              <p:cNvSpPr txBox="1"/>
              <p:nvPr/>
            </p:nvSpPr>
            <p:spPr>
              <a:xfrm>
                <a:off x="482907" y="9919"/>
                <a:ext cx="212025" cy="62786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numCol="1" anchor="ctr">
                <a:spAutoFit/>
              </a:bodyPr>
              <a:lstStyle/>
              <a:p>
                <a:pPr algn="ctr"/>
                <a:r>
                  <a:rPr sz="2400"/>
                  <a:t>I</a:t>
                </a:r>
              </a:p>
            </p:txBody>
          </p:sp>
          <p:grpSp>
            <p:nvGrpSpPr>
              <p:cNvPr id="175" name="Group">
                <a:extLst>
                  <a:ext uri="{FF2B5EF4-FFF2-40B4-BE49-F238E27FC236}">
                    <a16:creationId xmlns:a16="http://schemas.microsoft.com/office/drawing/2014/main" id="{10DD2BE9-829D-B843-8BEB-C0409375521F}"/>
                  </a:ext>
                </a:extLst>
              </p:cNvPr>
              <p:cNvGrpSpPr/>
              <p:nvPr/>
            </p:nvGrpSpPr>
            <p:grpSpPr>
              <a:xfrm>
                <a:off x="-1" y="545414"/>
                <a:ext cx="1171034" cy="733686"/>
                <a:chOff x="0" y="0"/>
                <a:chExt cx="1171032" cy="733684"/>
              </a:xfrm>
            </p:grpSpPr>
            <p:grpSp>
              <p:nvGrpSpPr>
                <p:cNvPr id="176" name="Group">
                  <a:extLst>
                    <a:ext uri="{FF2B5EF4-FFF2-40B4-BE49-F238E27FC236}">
                      <a16:creationId xmlns:a16="http://schemas.microsoft.com/office/drawing/2014/main" id="{85700708-C48B-8346-8E7C-AB4250AC97B2}"/>
                    </a:ext>
                  </a:extLst>
                </p:cNvPr>
                <p:cNvGrpSpPr/>
                <p:nvPr/>
              </p:nvGrpSpPr>
              <p:grpSpPr>
                <a:xfrm rot="16200000">
                  <a:off x="444347" y="7000"/>
                  <a:ext cx="282338" cy="1171033"/>
                  <a:chOff x="0" y="0"/>
                  <a:chExt cx="282336" cy="1171032"/>
                </a:xfrm>
              </p:grpSpPr>
              <p:sp>
                <p:nvSpPr>
                  <p:cNvPr id="178" name="Rectangle">
                    <a:extLst>
                      <a:ext uri="{FF2B5EF4-FFF2-40B4-BE49-F238E27FC236}">
                        <a16:creationId xmlns:a16="http://schemas.microsoft.com/office/drawing/2014/main" id="{E0F888FB-BC2A-6A45-87A2-D88BBABD5158}"/>
                      </a:ext>
                    </a:extLst>
                  </p:cNvPr>
                  <p:cNvSpPr/>
                  <p:nvPr/>
                </p:nvSpPr>
                <p:spPr>
                  <a:xfrm>
                    <a:off x="8630" y="0"/>
                    <a:ext cx="265077" cy="1171033"/>
                  </a:xfrm>
                  <a:prstGeom prst="rect">
                    <a:avLst/>
                  </a:prstGeom>
                  <a:noFill/>
                  <a:ln w="25400" cap="flat">
                    <a:solidFill>
                      <a:srgbClr val="85888D"/>
                    </a:solidFill>
                    <a:prstDash val="solid"/>
                    <a:miter lim="400000"/>
                  </a:ln>
                  <a:effectLst/>
                </p:spPr>
                <p:txBody>
                  <a:bodyPr wrap="square" lIns="35719" tIns="35719" rIns="35719" bIns="35719" numCol="1" anchor="ctr">
                    <a:noAutofit/>
                  </a:bodyPr>
                  <a:lstStyle/>
                  <a:p>
                    <a:pPr algn="ctr">
                      <a:defRPr sz="2400"/>
                    </a:pPr>
                    <a:endParaRPr sz="1687"/>
                  </a:p>
                </p:txBody>
              </p:sp>
              <p:sp>
                <p:nvSpPr>
                  <p:cNvPr id="179" name="Circle">
                    <a:extLst>
                      <a:ext uri="{FF2B5EF4-FFF2-40B4-BE49-F238E27FC236}">
                        <a16:creationId xmlns:a16="http://schemas.microsoft.com/office/drawing/2014/main" id="{3991CCA1-559E-6243-BDFA-709E483A5EBC}"/>
                      </a:ext>
                    </a:extLst>
                  </p:cNvPr>
                  <p:cNvSpPr/>
                  <p:nvPr/>
                </p:nvSpPr>
                <p:spPr>
                  <a:xfrm>
                    <a:off x="0" y="9628"/>
                    <a:ext cx="282337" cy="282338"/>
                  </a:xfrm>
                  <a:prstGeom prst="ellipse">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180" name="Circle">
                    <a:extLst>
                      <a:ext uri="{FF2B5EF4-FFF2-40B4-BE49-F238E27FC236}">
                        <a16:creationId xmlns:a16="http://schemas.microsoft.com/office/drawing/2014/main" id="{B58F6F55-CF1F-9A49-A699-808DD19C31D1}"/>
                      </a:ext>
                    </a:extLst>
                  </p:cNvPr>
                  <p:cNvSpPr/>
                  <p:nvPr/>
                </p:nvSpPr>
                <p:spPr>
                  <a:xfrm>
                    <a:off x="0" y="294420"/>
                    <a:ext cx="282337" cy="282338"/>
                  </a:xfrm>
                  <a:prstGeom prst="ellipse">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181" name="Circle">
                    <a:extLst>
                      <a:ext uri="{FF2B5EF4-FFF2-40B4-BE49-F238E27FC236}">
                        <a16:creationId xmlns:a16="http://schemas.microsoft.com/office/drawing/2014/main" id="{FD85E3B2-26F5-E740-8929-61DD03C65CF8}"/>
                      </a:ext>
                    </a:extLst>
                  </p:cNvPr>
                  <p:cNvSpPr/>
                  <p:nvPr/>
                </p:nvSpPr>
                <p:spPr>
                  <a:xfrm>
                    <a:off x="0" y="579211"/>
                    <a:ext cx="282337" cy="282338"/>
                  </a:xfrm>
                  <a:prstGeom prst="ellipse">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182" name="Circle">
                    <a:extLst>
                      <a:ext uri="{FF2B5EF4-FFF2-40B4-BE49-F238E27FC236}">
                        <a16:creationId xmlns:a16="http://schemas.microsoft.com/office/drawing/2014/main" id="{15E15F34-6FF6-D943-93AC-DC719178DBCB}"/>
                      </a:ext>
                    </a:extLst>
                  </p:cNvPr>
                  <p:cNvSpPr/>
                  <p:nvPr/>
                </p:nvSpPr>
                <p:spPr>
                  <a:xfrm>
                    <a:off x="0" y="864003"/>
                    <a:ext cx="282337" cy="282338"/>
                  </a:xfrm>
                  <a:prstGeom prst="ellipse">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lgn="ctr">
                      <a:defRPr sz="2400">
                        <a:solidFill>
                          <a:srgbClr val="FFFFFF"/>
                        </a:solidFill>
                      </a:defRPr>
                    </a:pPr>
                    <a:endParaRPr sz="1687"/>
                  </a:p>
                </p:txBody>
              </p:sp>
            </p:grpSp>
            <p:sp>
              <p:nvSpPr>
                <p:cNvPr id="177" name="Line">
                  <a:extLst>
                    <a:ext uri="{FF2B5EF4-FFF2-40B4-BE49-F238E27FC236}">
                      <a16:creationId xmlns:a16="http://schemas.microsoft.com/office/drawing/2014/main" id="{5E6E1969-0729-AA43-AE5E-D48E3DB274FC}"/>
                    </a:ext>
                  </a:extLst>
                </p:cNvPr>
                <p:cNvSpPr/>
                <p:nvPr/>
              </p:nvSpPr>
              <p:spPr>
                <a:xfrm flipH="1">
                  <a:off x="585516" y="0"/>
                  <a:ext cx="1" cy="438278"/>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grpSp>
        </p:grpSp>
        <p:grpSp>
          <p:nvGrpSpPr>
            <p:cNvPr id="135" name="Group">
              <a:extLst>
                <a:ext uri="{FF2B5EF4-FFF2-40B4-BE49-F238E27FC236}">
                  <a16:creationId xmlns:a16="http://schemas.microsoft.com/office/drawing/2014/main" id="{9A2CDE4B-7110-AD4E-93F1-7C4AB596C5E3}"/>
                </a:ext>
              </a:extLst>
            </p:cNvPr>
            <p:cNvGrpSpPr/>
            <p:nvPr/>
          </p:nvGrpSpPr>
          <p:grpSpPr>
            <a:xfrm>
              <a:off x="4049531" y="4653994"/>
              <a:ext cx="1394026" cy="1478548"/>
              <a:chOff x="0" y="0"/>
              <a:chExt cx="1394025" cy="1478546"/>
            </a:xfrm>
          </p:grpSpPr>
          <p:sp>
            <p:nvSpPr>
              <p:cNvPr id="171" name="Line">
                <a:extLst>
                  <a:ext uri="{FF2B5EF4-FFF2-40B4-BE49-F238E27FC236}">
                    <a16:creationId xmlns:a16="http://schemas.microsoft.com/office/drawing/2014/main" id="{E93E0E1C-F2F0-364C-B518-18CBA04CC590}"/>
                  </a:ext>
                </a:extLst>
              </p:cNvPr>
              <p:cNvSpPr/>
              <p:nvPr/>
            </p:nvSpPr>
            <p:spPr>
              <a:xfrm flipH="1">
                <a:off x="689986" y="0"/>
                <a:ext cx="1" cy="970957"/>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sp>
            <p:nvSpPr>
              <p:cNvPr id="172" name="predict">
                <a:extLst>
                  <a:ext uri="{FF2B5EF4-FFF2-40B4-BE49-F238E27FC236}">
                    <a16:creationId xmlns:a16="http://schemas.microsoft.com/office/drawing/2014/main" id="{6DC253F3-0544-A74D-86B2-8C8396017492}"/>
                  </a:ext>
                </a:extLst>
              </p:cNvPr>
              <p:cNvSpPr/>
              <p:nvPr/>
            </p:nvSpPr>
            <p:spPr>
              <a:xfrm>
                <a:off x="0" y="140456"/>
                <a:ext cx="1394025" cy="614418"/>
              </a:xfrm>
              <a:prstGeom prst="roundRect">
                <a:avLst>
                  <a:gd name="adj" fmla="val 30612"/>
                </a:avLst>
              </a:prstGeom>
              <a:solidFill>
                <a:srgbClr val="D6D6D6"/>
              </a:solidFill>
              <a:ln w="25400" cap="flat">
                <a:solidFill>
                  <a:srgbClr val="85888D"/>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lvl1pPr>
                  <a:defRPr sz="2400"/>
                </a:lvl1pPr>
              </a:lstStyle>
              <a:p>
                <a:pPr algn="ctr"/>
                <a:r>
                  <a:rPr sz="1687"/>
                  <a:t>predict</a:t>
                </a:r>
              </a:p>
            </p:txBody>
          </p:sp>
          <p:sp>
            <p:nvSpPr>
              <p:cNvPr id="173" name="hate">
                <a:extLst>
                  <a:ext uri="{FF2B5EF4-FFF2-40B4-BE49-F238E27FC236}">
                    <a16:creationId xmlns:a16="http://schemas.microsoft.com/office/drawing/2014/main" id="{9092EDE8-D0DC-E44A-AB88-227BBF4BFC57}"/>
                  </a:ext>
                </a:extLst>
              </p:cNvPr>
              <p:cNvSpPr txBox="1"/>
              <p:nvPr/>
            </p:nvSpPr>
            <p:spPr>
              <a:xfrm>
                <a:off x="240927" y="850682"/>
                <a:ext cx="898525" cy="62786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numCol="1" anchor="ctr">
                <a:spAutoFit/>
              </a:bodyPr>
              <a:lstStyle>
                <a:lvl1pPr>
                  <a:defRPr sz="2400"/>
                </a:lvl1pPr>
              </a:lstStyle>
              <a:p>
                <a:pPr algn="ctr"/>
                <a:r>
                  <a:t>hate</a:t>
                </a:r>
              </a:p>
            </p:txBody>
          </p:sp>
        </p:grpSp>
        <p:grpSp>
          <p:nvGrpSpPr>
            <p:cNvPr id="136" name="Group">
              <a:extLst>
                <a:ext uri="{FF2B5EF4-FFF2-40B4-BE49-F238E27FC236}">
                  <a16:creationId xmlns:a16="http://schemas.microsoft.com/office/drawing/2014/main" id="{341B2F38-1EAF-AE4A-B92C-5EF298064014}"/>
                </a:ext>
              </a:extLst>
            </p:cNvPr>
            <p:cNvGrpSpPr/>
            <p:nvPr/>
          </p:nvGrpSpPr>
          <p:grpSpPr>
            <a:xfrm>
              <a:off x="6272031" y="4653994"/>
              <a:ext cx="1394026" cy="1478548"/>
              <a:chOff x="0" y="0"/>
              <a:chExt cx="1394025" cy="1478546"/>
            </a:xfrm>
          </p:grpSpPr>
          <p:sp>
            <p:nvSpPr>
              <p:cNvPr id="168" name="Line">
                <a:extLst>
                  <a:ext uri="{FF2B5EF4-FFF2-40B4-BE49-F238E27FC236}">
                    <a16:creationId xmlns:a16="http://schemas.microsoft.com/office/drawing/2014/main" id="{12D42089-347C-3F43-99AC-97C49A4B7BAF}"/>
                  </a:ext>
                </a:extLst>
              </p:cNvPr>
              <p:cNvSpPr/>
              <p:nvPr/>
            </p:nvSpPr>
            <p:spPr>
              <a:xfrm flipH="1">
                <a:off x="689986" y="0"/>
                <a:ext cx="1" cy="970957"/>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sp>
            <p:nvSpPr>
              <p:cNvPr id="169" name="predict">
                <a:extLst>
                  <a:ext uri="{FF2B5EF4-FFF2-40B4-BE49-F238E27FC236}">
                    <a16:creationId xmlns:a16="http://schemas.microsoft.com/office/drawing/2014/main" id="{94AD24B9-EB92-0E41-9324-5049BE415E2A}"/>
                  </a:ext>
                </a:extLst>
              </p:cNvPr>
              <p:cNvSpPr/>
              <p:nvPr/>
            </p:nvSpPr>
            <p:spPr>
              <a:xfrm>
                <a:off x="0" y="140456"/>
                <a:ext cx="1394025" cy="614418"/>
              </a:xfrm>
              <a:prstGeom prst="roundRect">
                <a:avLst>
                  <a:gd name="adj" fmla="val 30612"/>
                </a:avLst>
              </a:prstGeom>
              <a:solidFill>
                <a:srgbClr val="D6D6D6"/>
              </a:solidFill>
              <a:ln w="25400" cap="flat">
                <a:solidFill>
                  <a:srgbClr val="85888D"/>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lvl1pPr>
                  <a:defRPr sz="2400"/>
                </a:lvl1pPr>
              </a:lstStyle>
              <a:p>
                <a:pPr algn="ctr"/>
                <a:r>
                  <a:rPr sz="1687"/>
                  <a:t>predict</a:t>
                </a:r>
              </a:p>
            </p:txBody>
          </p:sp>
          <p:sp>
            <p:nvSpPr>
              <p:cNvPr id="170" name="this">
                <a:extLst>
                  <a:ext uri="{FF2B5EF4-FFF2-40B4-BE49-F238E27FC236}">
                    <a16:creationId xmlns:a16="http://schemas.microsoft.com/office/drawing/2014/main" id="{25FD6A0A-21E0-7C4D-97B1-E881A2F55AC2}"/>
                  </a:ext>
                </a:extLst>
              </p:cNvPr>
              <p:cNvSpPr txBox="1"/>
              <p:nvPr/>
            </p:nvSpPr>
            <p:spPr>
              <a:xfrm>
                <a:off x="322932" y="850682"/>
                <a:ext cx="750063" cy="62786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numCol="1" anchor="ctr">
                <a:spAutoFit/>
              </a:bodyPr>
              <a:lstStyle>
                <a:lvl1pPr>
                  <a:defRPr sz="2400"/>
                </a:lvl1pPr>
              </a:lstStyle>
              <a:p>
                <a:pPr algn="ctr"/>
                <a:r>
                  <a:t>this</a:t>
                </a:r>
              </a:p>
            </p:txBody>
          </p:sp>
        </p:grpSp>
        <p:grpSp>
          <p:nvGrpSpPr>
            <p:cNvPr id="137" name="Group">
              <a:extLst>
                <a:ext uri="{FF2B5EF4-FFF2-40B4-BE49-F238E27FC236}">
                  <a16:creationId xmlns:a16="http://schemas.microsoft.com/office/drawing/2014/main" id="{04CB15CD-E5F8-FB45-BCF4-EA5E6A4E0A49}"/>
                </a:ext>
              </a:extLst>
            </p:cNvPr>
            <p:cNvGrpSpPr/>
            <p:nvPr/>
          </p:nvGrpSpPr>
          <p:grpSpPr>
            <a:xfrm>
              <a:off x="8558031" y="4653994"/>
              <a:ext cx="1394026" cy="1478548"/>
              <a:chOff x="0" y="0"/>
              <a:chExt cx="1394025" cy="1478546"/>
            </a:xfrm>
          </p:grpSpPr>
          <p:sp>
            <p:nvSpPr>
              <p:cNvPr id="165" name="Line">
                <a:extLst>
                  <a:ext uri="{FF2B5EF4-FFF2-40B4-BE49-F238E27FC236}">
                    <a16:creationId xmlns:a16="http://schemas.microsoft.com/office/drawing/2014/main" id="{3570F919-13E8-5943-A09D-A227E5A5CB25}"/>
                  </a:ext>
                </a:extLst>
              </p:cNvPr>
              <p:cNvSpPr/>
              <p:nvPr/>
            </p:nvSpPr>
            <p:spPr>
              <a:xfrm flipH="1">
                <a:off x="689986" y="0"/>
                <a:ext cx="1" cy="970957"/>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sp>
            <p:nvSpPr>
              <p:cNvPr id="166" name="predict">
                <a:extLst>
                  <a:ext uri="{FF2B5EF4-FFF2-40B4-BE49-F238E27FC236}">
                    <a16:creationId xmlns:a16="http://schemas.microsoft.com/office/drawing/2014/main" id="{A971E5F7-BC9E-4F42-A86F-A9350DB95927}"/>
                  </a:ext>
                </a:extLst>
              </p:cNvPr>
              <p:cNvSpPr/>
              <p:nvPr/>
            </p:nvSpPr>
            <p:spPr>
              <a:xfrm>
                <a:off x="0" y="140456"/>
                <a:ext cx="1394025" cy="614418"/>
              </a:xfrm>
              <a:prstGeom prst="roundRect">
                <a:avLst>
                  <a:gd name="adj" fmla="val 30612"/>
                </a:avLst>
              </a:prstGeom>
              <a:solidFill>
                <a:srgbClr val="D6D6D6"/>
              </a:solidFill>
              <a:ln w="25400" cap="flat">
                <a:solidFill>
                  <a:srgbClr val="85888D"/>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lvl1pPr>
                  <a:defRPr sz="2400"/>
                </a:lvl1pPr>
              </a:lstStyle>
              <a:p>
                <a:pPr algn="ctr"/>
                <a:r>
                  <a:rPr sz="1687"/>
                  <a:t>predict</a:t>
                </a:r>
              </a:p>
            </p:txBody>
          </p:sp>
          <p:sp>
            <p:nvSpPr>
              <p:cNvPr id="167" name="movie">
                <a:extLst>
                  <a:ext uri="{FF2B5EF4-FFF2-40B4-BE49-F238E27FC236}">
                    <a16:creationId xmlns:a16="http://schemas.microsoft.com/office/drawing/2014/main" id="{BC66A764-9C08-A442-A3C1-1620DEDD124C}"/>
                  </a:ext>
                </a:extLst>
              </p:cNvPr>
              <p:cNvSpPr txBox="1"/>
              <p:nvPr/>
            </p:nvSpPr>
            <p:spPr>
              <a:xfrm>
                <a:off x="86635" y="850682"/>
                <a:ext cx="1197274" cy="62786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numCol="1" anchor="ctr">
                <a:spAutoFit/>
              </a:bodyPr>
              <a:lstStyle>
                <a:lvl1pPr>
                  <a:defRPr sz="2400"/>
                </a:lvl1pPr>
              </a:lstStyle>
              <a:p>
                <a:pPr algn="ctr"/>
                <a:r>
                  <a:t>movie</a:t>
                </a:r>
              </a:p>
            </p:txBody>
          </p:sp>
        </p:grpSp>
        <p:grpSp>
          <p:nvGrpSpPr>
            <p:cNvPr id="138" name="Group">
              <a:extLst>
                <a:ext uri="{FF2B5EF4-FFF2-40B4-BE49-F238E27FC236}">
                  <a16:creationId xmlns:a16="http://schemas.microsoft.com/office/drawing/2014/main" id="{1BA59F3B-1093-3A49-BDB9-690400E8B3DD}"/>
                </a:ext>
              </a:extLst>
            </p:cNvPr>
            <p:cNvGrpSpPr/>
            <p:nvPr/>
          </p:nvGrpSpPr>
          <p:grpSpPr>
            <a:xfrm>
              <a:off x="10844031" y="4653994"/>
              <a:ext cx="1394026" cy="1478548"/>
              <a:chOff x="0" y="0"/>
              <a:chExt cx="1394025" cy="1478546"/>
            </a:xfrm>
          </p:grpSpPr>
          <p:sp>
            <p:nvSpPr>
              <p:cNvPr id="162" name="Line">
                <a:extLst>
                  <a:ext uri="{FF2B5EF4-FFF2-40B4-BE49-F238E27FC236}">
                    <a16:creationId xmlns:a16="http://schemas.microsoft.com/office/drawing/2014/main" id="{58F1963E-D68A-9747-976E-889525E43792}"/>
                  </a:ext>
                </a:extLst>
              </p:cNvPr>
              <p:cNvSpPr/>
              <p:nvPr/>
            </p:nvSpPr>
            <p:spPr>
              <a:xfrm flipH="1">
                <a:off x="689986" y="0"/>
                <a:ext cx="1" cy="970957"/>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sp>
            <p:nvSpPr>
              <p:cNvPr id="163" name="predict">
                <a:extLst>
                  <a:ext uri="{FF2B5EF4-FFF2-40B4-BE49-F238E27FC236}">
                    <a16:creationId xmlns:a16="http://schemas.microsoft.com/office/drawing/2014/main" id="{09529A83-3D90-8544-A677-AC8375A4ECFF}"/>
                  </a:ext>
                </a:extLst>
              </p:cNvPr>
              <p:cNvSpPr/>
              <p:nvPr/>
            </p:nvSpPr>
            <p:spPr>
              <a:xfrm>
                <a:off x="0" y="140456"/>
                <a:ext cx="1394025" cy="614418"/>
              </a:xfrm>
              <a:prstGeom prst="roundRect">
                <a:avLst>
                  <a:gd name="adj" fmla="val 30612"/>
                </a:avLst>
              </a:prstGeom>
              <a:solidFill>
                <a:srgbClr val="D6D6D6"/>
              </a:solidFill>
              <a:ln w="25400" cap="flat">
                <a:solidFill>
                  <a:srgbClr val="85888D"/>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lvl1pPr>
                  <a:defRPr sz="2400"/>
                </a:lvl1pPr>
              </a:lstStyle>
              <a:p>
                <a:pPr algn="ctr"/>
                <a:r>
                  <a:rPr sz="1687"/>
                  <a:t>predict</a:t>
                </a:r>
              </a:p>
            </p:txBody>
          </p:sp>
          <p:sp>
            <p:nvSpPr>
              <p:cNvPr id="164" name="&lt;/s&gt;">
                <a:extLst>
                  <a:ext uri="{FF2B5EF4-FFF2-40B4-BE49-F238E27FC236}">
                    <a16:creationId xmlns:a16="http://schemas.microsoft.com/office/drawing/2014/main" id="{4AFA98FE-7466-544B-8B3B-4FD0A21E08A3}"/>
                  </a:ext>
                </a:extLst>
              </p:cNvPr>
              <p:cNvSpPr txBox="1"/>
              <p:nvPr/>
            </p:nvSpPr>
            <p:spPr>
              <a:xfrm>
                <a:off x="221044" y="850682"/>
                <a:ext cx="871715" cy="62786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numCol="1" anchor="ctr">
                <a:spAutoFit/>
              </a:bodyPr>
              <a:lstStyle>
                <a:lvl1pPr>
                  <a:defRPr sz="2400"/>
                </a:lvl1pPr>
              </a:lstStyle>
              <a:p>
                <a:pPr algn="ctr"/>
                <a:r>
                  <a:t>&lt;/s&gt;</a:t>
                </a:r>
              </a:p>
            </p:txBody>
          </p:sp>
        </p:grpSp>
        <p:grpSp>
          <p:nvGrpSpPr>
            <p:cNvPr id="139" name="Group">
              <a:extLst>
                <a:ext uri="{FF2B5EF4-FFF2-40B4-BE49-F238E27FC236}">
                  <a16:creationId xmlns:a16="http://schemas.microsoft.com/office/drawing/2014/main" id="{B9A62DBD-579A-F244-A2D8-E1562C22241C}"/>
                </a:ext>
              </a:extLst>
            </p:cNvPr>
            <p:cNvGrpSpPr/>
            <p:nvPr/>
          </p:nvGrpSpPr>
          <p:grpSpPr>
            <a:xfrm>
              <a:off x="411563" y="3583708"/>
              <a:ext cx="2246860" cy="1080771"/>
              <a:chOff x="0" y="0"/>
              <a:chExt cx="2246858" cy="1080770"/>
            </a:xfrm>
          </p:grpSpPr>
          <p:sp>
            <p:nvSpPr>
              <p:cNvPr id="154" name="Line">
                <a:extLst>
                  <a:ext uri="{FF2B5EF4-FFF2-40B4-BE49-F238E27FC236}">
                    <a16:creationId xmlns:a16="http://schemas.microsoft.com/office/drawing/2014/main" id="{4B9C9BE8-9D7E-3243-8D84-D580E37C185A}"/>
                  </a:ext>
                </a:extLst>
              </p:cNvPr>
              <p:cNvSpPr/>
              <p:nvPr/>
            </p:nvSpPr>
            <p:spPr>
              <a:xfrm flipH="1">
                <a:off x="973354" y="0"/>
                <a:ext cx="882294" cy="427147"/>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sp>
            <p:nvSpPr>
              <p:cNvPr id="155" name="Line">
                <a:extLst>
                  <a:ext uri="{FF2B5EF4-FFF2-40B4-BE49-F238E27FC236}">
                    <a16:creationId xmlns:a16="http://schemas.microsoft.com/office/drawing/2014/main" id="{CF7B4858-AB4C-0C4F-9F86-7E3F07F9193F}"/>
                  </a:ext>
                </a:extLst>
              </p:cNvPr>
              <p:cNvSpPr/>
              <p:nvPr/>
            </p:nvSpPr>
            <p:spPr>
              <a:xfrm>
                <a:off x="0" y="634506"/>
                <a:ext cx="1910948" cy="1"/>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sp>
            <p:nvSpPr>
              <p:cNvPr id="156" name="RNN">
                <a:extLst>
                  <a:ext uri="{FF2B5EF4-FFF2-40B4-BE49-F238E27FC236}">
                    <a16:creationId xmlns:a16="http://schemas.microsoft.com/office/drawing/2014/main" id="{D8115215-59C2-2043-BBE3-2C1506D531A4}"/>
                  </a:ext>
                </a:extLst>
              </p:cNvPr>
              <p:cNvSpPr/>
              <p:nvPr/>
            </p:nvSpPr>
            <p:spPr>
              <a:xfrm>
                <a:off x="410386" y="288519"/>
                <a:ext cx="1090176" cy="622301"/>
              </a:xfrm>
              <a:prstGeom prst="roundRect">
                <a:avLst>
                  <a:gd name="adj" fmla="val 30612"/>
                </a:avLst>
              </a:prstGeom>
              <a:solidFill>
                <a:srgbClr val="D6D6D6"/>
              </a:solidFill>
              <a:ln w="25400" cap="flat">
                <a:solidFill>
                  <a:srgbClr val="85888D"/>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lvl1pPr>
                  <a:defRPr sz="2400"/>
                </a:lvl1pPr>
              </a:lstStyle>
              <a:p>
                <a:pPr algn="ctr"/>
                <a:r>
                  <a:rPr sz="1687"/>
                  <a:t>RNN</a:t>
                </a:r>
              </a:p>
            </p:txBody>
          </p:sp>
          <p:grpSp>
            <p:nvGrpSpPr>
              <p:cNvPr id="157" name="Group">
                <a:extLst>
                  <a:ext uri="{FF2B5EF4-FFF2-40B4-BE49-F238E27FC236}">
                    <a16:creationId xmlns:a16="http://schemas.microsoft.com/office/drawing/2014/main" id="{5EC37888-0B38-A342-B4AA-2C7D03662BA9}"/>
                  </a:ext>
                </a:extLst>
              </p:cNvPr>
              <p:cNvGrpSpPr/>
              <p:nvPr/>
            </p:nvGrpSpPr>
            <p:grpSpPr>
              <a:xfrm>
                <a:off x="1964521" y="189720"/>
                <a:ext cx="282338" cy="891051"/>
                <a:chOff x="0" y="0"/>
                <a:chExt cx="282336" cy="891050"/>
              </a:xfrm>
            </p:grpSpPr>
            <p:sp>
              <p:nvSpPr>
                <p:cNvPr id="158" name="Rectangle">
                  <a:extLst>
                    <a:ext uri="{FF2B5EF4-FFF2-40B4-BE49-F238E27FC236}">
                      <a16:creationId xmlns:a16="http://schemas.microsoft.com/office/drawing/2014/main" id="{F21C9A71-CF3B-9440-9180-518598287973}"/>
                    </a:ext>
                  </a:extLst>
                </p:cNvPr>
                <p:cNvSpPr/>
                <p:nvPr/>
              </p:nvSpPr>
              <p:spPr>
                <a:xfrm>
                  <a:off x="8630" y="0"/>
                  <a:ext cx="265077" cy="891051"/>
                </a:xfrm>
                <a:prstGeom prst="rect">
                  <a:avLst/>
                </a:prstGeom>
                <a:noFill/>
                <a:ln w="25400" cap="flat">
                  <a:solidFill>
                    <a:srgbClr val="85888D"/>
                  </a:solidFill>
                  <a:prstDash val="solid"/>
                  <a:miter lim="400000"/>
                </a:ln>
                <a:effectLst/>
              </p:spPr>
              <p:txBody>
                <a:bodyPr wrap="square" lIns="35719" tIns="35719" rIns="35719" bIns="35719" numCol="1" anchor="ctr">
                  <a:noAutofit/>
                </a:bodyPr>
                <a:lstStyle/>
                <a:p>
                  <a:pPr algn="ctr">
                    <a:defRPr sz="2400"/>
                  </a:pPr>
                  <a:endParaRPr sz="1687"/>
                </a:p>
              </p:txBody>
            </p:sp>
            <p:sp>
              <p:nvSpPr>
                <p:cNvPr id="159" name="Circle">
                  <a:extLst>
                    <a:ext uri="{FF2B5EF4-FFF2-40B4-BE49-F238E27FC236}">
                      <a16:creationId xmlns:a16="http://schemas.microsoft.com/office/drawing/2014/main" id="{808DA7A5-367C-174F-A840-CBFA819C4841}"/>
                    </a:ext>
                  </a:extLst>
                </p:cNvPr>
                <p:cNvSpPr/>
                <p:nvPr/>
              </p:nvSpPr>
              <p:spPr>
                <a:xfrm>
                  <a:off x="0" y="9628"/>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160" name="Circle">
                  <a:extLst>
                    <a:ext uri="{FF2B5EF4-FFF2-40B4-BE49-F238E27FC236}">
                      <a16:creationId xmlns:a16="http://schemas.microsoft.com/office/drawing/2014/main" id="{141909E6-DC47-5A44-979E-256AE9611399}"/>
                    </a:ext>
                  </a:extLst>
                </p:cNvPr>
                <p:cNvSpPr/>
                <p:nvPr/>
              </p:nvSpPr>
              <p:spPr>
                <a:xfrm>
                  <a:off x="0" y="294420"/>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161" name="Circle">
                  <a:extLst>
                    <a:ext uri="{FF2B5EF4-FFF2-40B4-BE49-F238E27FC236}">
                      <a16:creationId xmlns:a16="http://schemas.microsoft.com/office/drawing/2014/main" id="{4EA0ABB6-7242-4549-B3BD-DB46807A1B70}"/>
                    </a:ext>
                  </a:extLst>
                </p:cNvPr>
                <p:cNvSpPr/>
                <p:nvPr/>
              </p:nvSpPr>
              <p:spPr>
                <a:xfrm>
                  <a:off x="0" y="579211"/>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400">
                      <a:solidFill>
                        <a:srgbClr val="FFFFFF"/>
                      </a:solidFill>
                    </a:defRPr>
                  </a:pPr>
                  <a:endParaRPr sz="1687"/>
                </a:p>
              </p:txBody>
            </p:sp>
          </p:grpSp>
        </p:grpSp>
        <p:grpSp>
          <p:nvGrpSpPr>
            <p:cNvPr id="140" name="Group">
              <a:extLst>
                <a:ext uri="{FF2B5EF4-FFF2-40B4-BE49-F238E27FC236}">
                  <a16:creationId xmlns:a16="http://schemas.microsoft.com/office/drawing/2014/main" id="{0BE28F4F-7AA0-A543-985F-24BCE270F378}"/>
                </a:ext>
              </a:extLst>
            </p:cNvPr>
            <p:cNvGrpSpPr/>
            <p:nvPr/>
          </p:nvGrpSpPr>
          <p:grpSpPr>
            <a:xfrm>
              <a:off x="1799581" y="2305040"/>
              <a:ext cx="1171035" cy="1269182"/>
              <a:chOff x="-1" y="9919"/>
              <a:chExt cx="1171034" cy="1269181"/>
            </a:xfrm>
          </p:grpSpPr>
          <p:sp>
            <p:nvSpPr>
              <p:cNvPr id="145" name="&lt;s&gt;">
                <a:extLst>
                  <a:ext uri="{FF2B5EF4-FFF2-40B4-BE49-F238E27FC236}">
                    <a16:creationId xmlns:a16="http://schemas.microsoft.com/office/drawing/2014/main" id="{7060ED83-C455-3A49-A619-CE095131CE94}"/>
                  </a:ext>
                </a:extLst>
              </p:cNvPr>
              <p:cNvSpPr txBox="1"/>
              <p:nvPr/>
            </p:nvSpPr>
            <p:spPr>
              <a:xfrm>
                <a:off x="130407" y="9919"/>
                <a:ext cx="711307" cy="62786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numCol="1" anchor="ctr">
                <a:spAutoFit/>
              </a:bodyPr>
              <a:lstStyle/>
              <a:p>
                <a:pPr algn="ctr"/>
                <a:r>
                  <a:rPr sz="2400"/>
                  <a:t>&lt;s&gt;</a:t>
                </a:r>
              </a:p>
            </p:txBody>
          </p:sp>
          <p:grpSp>
            <p:nvGrpSpPr>
              <p:cNvPr id="146" name="Group">
                <a:extLst>
                  <a:ext uri="{FF2B5EF4-FFF2-40B4-BE49-F238E27FC236}">
                    <a16:creationId xmlns:a16="http://schemas.microsoft.com/office/drawing/2014/main" id="{C1D8BDBF-138E-4949-8310-CF77C63A4ADB}"/>
                  </a:ext>
                </a:extLst>
              </p:cNvPr>
              <p:cNvGrpSpPr/>
              <p:nvPr/>
            </p:nvGrpSpPr>
            <p:grpSpPr>
              <a:xfrm>
                <a:off x="-1" y="545414"/>
                <a:ext cx="1171034" cy="733686"/>
                <a:chOff x="0" y="0"/>
                <a:chExt cx="1171032" cy="733684"/>
              </a:xfrm>
            </p:grpSpPr>
            <p:grpSp>
              <p:nvGrpSpPr>
                <p:cNvPr id="147" name="Group">
                  <a:extLst>
                    <a:ext uri="{FF2B5EF4-FFF2-40B4-BE49-F238E27FC236}">
                      <a16:creationId xmlns:a16="http://schemas.microsoft.com/office/drawing/2014/main" id="{23B90DF8-D670-FD43-8BB0-C1467036D89B}"/>
                    </a:ext>
                  </a:extLst>
                </p:cNvPr>
                <p:cNvGrpSpPr/>
                <p:nvPr/>
              </p:nvGrpSpPr>
              <p:grpSpPr>
                <a:xfrm rot="16200000">
                  <a:off x="444347" y="7000"/>
                  <a:ext cx="282338" cy="1171033"/>
                  <a:chOff x="0" y="0"/>
                  <a:chExt cx="282336" cy="1171032"/>
                </a:xfrm>
              </p:grpSpPr>
              <p:sp>
                <p:nvSpPr>
                  <p:cNvPr id="149" name="Rectangle">
                    <a:extLst>
                      <a:ext uri="{FF2B5EF4-FFF2-40B4-BE49-F238E27FC236}">
                        <a16:creationId xmlns:a16="http://schemas.microsoft.com/office/drawing/2014/main" id="{B1CF6F8E-8B2C-3945-94C3-A7CF64151A63}"/>
                      </a:ext>
                    </a:extLst>
                  </p:cNvPr>
                  <p:cNvSpPr/>
                  <p:nvPr/>
                </p:nvSpPr>
                <p:spPr>
                  <a:xfrm>
                    <a:off x="8630" y="0"/>
                    <a:ext cx="265077" cy="1171033"/>
                  </a:xfrm>
                  <a:prstGeom prst="rect">
                    <a:avLst/>
                  </a:prstGeom>
                  <a:noFill/>
                  <a:ln w="25400" cap="flat">
                    <a:solidFill>
                      <a:srgbClr val="85888D"/>
                    </a:solidFill>
                    <a:prstDash val="solid"/>
                    <a:miter lim="400000"/>
                  </a:ln>
                  <a:effectLst/>
                </p:spPr>
                <p:txBody>
                  <a:bodyPr wrap="square" lIns="35719" tIns="35719" rIns="35719" bIns="35719" numCol="1" anchor="ctr">
                    <a:noAutofit/>
                  </a:bodyPr>
                  <a:lstStyle/>
                  <a:p>
                    <a:pPr algn="ctr">
                      <a:defRPr sz="2400"/>
                    </a:pPr>
                    <a:endParaRPr sz="1687"/>
                  </a:p>
                </p:txBody>
              </p:sp>
              <p:sp>
                <p:nvSpPr>
                  <p:cNvPr id="150" name="Circle">
                    <a:extLst>
                      <a:ext uri="{FF2B5EF4-FFF2-40B4-BE49-F238E27FC236}">
                        <a16:creationId xmlns:a16="http://schemas.microsoft.com/office/drawing/2014/main" id="{8B92B3EB-28A5-6443-822E-DDB36E5FCF7C}"/>
                      </a:ext>
                    </a:extLst>
                  </p:cNvPr>
                  <p:cNvSpPr/>
                  <p:nvPr/>
                </p:nvSpPr>
                <p:spPr>
                  <a:xfrm>
                    <a:off x="0" y="9628"/>
                    <a:ext cx="282337" cy="282338"/>
                  </a:xfrm>
                  <a:prstGeom prst="ellipse">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151" name="Circle">
                    <a:extLst>
                      <a:ext uri="{FF2B5EF4-FFF2-40B4-BE49-F238E27FC236}">
                        <a16:creationId xmlns:a16="http://schemas.microsoft.com/office/drawing/2014/main" id="{64156378-DBDD-7B4D-BF04-73416AD2F824}"/>
                      </a:ext>
                    </a:extLst>
                  </p:cNvPr>
                  <p:cNvSpPr/>
                  <p:nvPr/>
                </p:nvSpPr>
                <p:spPr>
                  <a:xfrm>
                    <a:off x="0" y="294420"/>
                    <a:ext cx="282337" cy="282338"/>
                  </a:xfrm>
                  <a:prstGeom prst="ellipse">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152" name="Circle">
                    <a:extLst>
                      <a:ext uri="{FF2B5EF4-FFF2-40B4-BE49-F238E27FC236}">
                        <a16:creationId xmlns:a16="http://schemas.microsoft.com/office/drawing/2014/main" id="{B6C59415-7740-EF4D-BB13-62C80D22D00F}"/>
                      </a:ext>
                    </a:extLst>
                  </p:cNvPr>
                  <p:cNvSpPr/>
                  <p:nvPr/>
                </p:nvSpPr>
                <p:spPr>
                  <a:xfrm>
                    <a:off x="0" y="579211"/>
                    <a:ext cx="282337" cy="282338"/>
                  </a:xfrm>
                  <a:prstGeom prst="ellipse">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153" name="Circle">
                    <a:extLst>
                      <a:ext uri="{FF2B5EF4-FFF2-40B4-BE49-F238E27FC236}">
                        <a16:creationId xmlns:a16="http://schemas.microsoft.com/office/drawing/2014/main" id="{2B7718FD-1032-9A40-9F7B-72572038CE0B}"/>
                      </a:ext>
                    </a:extLst>
                  </p:cNvPr>
                  <p:cNvSpPr/>
                  <p:nvPr/>
                </p:nvSpPr>
                <p:spPr>
                  <a:xfrm>
                    <a:off x="0" y="864003"/>
                    <a:ext cx="282337" cy="282338"/>
                  </a:xfrm>
                  <a:prstGeom prst="ellipse">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lgn="ctr">
                      <a:defRPr sz="2400">
                        <a:solidFill>
                          <a:srgbClr val="FFFFFF"/>
                        </a:solidFill>
                      </a:defRPr>
                    </a:pPr>
                    <a:endParaRPr sz="1687"/>
                  </a:p>
                </p:txBody>
              </p:sp>
            </p:grpSp>
            <p:sp>
              <p:nvSpPr>
                <p:cNvPr id="148" name="Line">
                  <a:extLst>
                    <a:ext uri="{FF2B5EF4-FFF2-40B4-BE49-F238E27FC236}">
                      <a16:creationId xmlns:a16="http://schemas.microsoft.com/office/drawing/2014/main" id="{1112F169-D664-F34F-8261-E73ADCAFA1BB}"/>
                    </a:ext>
                  </a:extLst>
                </p:cNvPr>
                <p:cNvSpPr/>
                <p:nvPr/>
              </p:nvSpPr>
              <p:spPr>
                <a:xfrm flipH="1">
                  <a:off x="585516" y="0"/>
                  <a:ext cx="1" cy="438278"/>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grpSp>
        </p:grpSp>
        <p:grpSp>
          <p:nvGrpSpPr>
            <p:cNvPr id="141" name="Group">
              <a:extLst>
                <a:ext uri="{FF2B5EF4-FFF2-40B4-BE49-F238E27FC236}">
                  <a16:creationId xmlns:a16="http://schemas.microsoft.com/office/drawing/2014/main" id="{B5F7C03F-F240-D84F-B329-01382B941131}"/>
                </a:ext>
              </a:extLst>
            </p:cNvPr>
            <p:cNvGrpSpPr/>
            <p:nvPr/>
          </p:nvGrpSpPr>
          <p:grpSpPr>
            <a:xfrm>
              <a:off x="1814331" y="4653994"/>
              <a:ext cx="1394026" cy="1478548"/>
              <a:chOff x="0" y="0"/>
              <a:chExt cx="1394025" cy="1478546"/>
            </a:xfrm>
          </p:grpSpPr>
          <p:sp>
            <p:nvSpPr>
              <p:cNvPr id="142" name="Line">
                <a:extLst>
                  <a:ext uri="{FF2B5EF4-FFF2-40B4-BE49-F238E27FC236}">
                    <a16:creationId xmlns:a16="http://schemas.microsoft.com/office/drawing/2014/main" id="{06787AE4-761D-1F41-81CD-AB4701CBD836}"/>
                  </a:ext>
                </a:extLst>
              </p:cNvPr>
              <p:cNvSpPr/>
              <p:nvPr/>
            </p:nvSpPr>
            <p:spPr>
              <a:xfrm flipH="1">
                <a:off x="689986" y="0"/>
                <a:ext cx="1" cy="970957"/>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sp>
            <p:nvSpPr>
              <p:cNvPr id="143" name="predict">
                <a:extLst>
                  <a:ext uri="{FF2B5EF4-FFF2-40B4-BE49-F238E27FC236}">
                    <a16:creationId xmlns:a16="http://schemas.microsoft.com/office/drawing/2014/main" id="{5F5B8C61-8015-5B46-8C4E-39C55B4414CE}"/>
                  </a:ext>
                </a:extLst>
              </p:cNvPr>
              <p:cNvSpPr/>
              <p:nvPr/>
            </p:nvSpPr>
            <p:spPr>
              <a:xfrm>
                <a:off x="0" y="140456"/>
                <a:ext cx="1394025" cy="614418"/>
              </a:xfrm>
              <a:prstGeom prst="roundRect">
                <a:avLst>
                  <a:gd name="adj" fmla="val 30612"/>
                </a:avLst>
              </a:prstGeom>
              <a:solidFill>
                <a:srgbClr val="D6D6D6"/>
              </a:solidFill>
              <a:ln w="25400" cap="flat">
                <a:solidFill>
                  <a:srgbClr val="85888D"/>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lvl1pPr>
                  <a:defRPr sz="2400"/>
                </a:lvl1pPr>
              </a:lstStyle>
              <a:p>
                <a:pPr algn="ctr"/>
                <a:r>
                  <a:rPr sz="1687" dirty="0"/>
                  <a:t>predict</a:t>
                </a:r>
              </a:p>
            </p:txBody>
          </p:sp>
          <p:sp>
            <p:nvSpPr>
              <p:cNvPr id="144" name="I">
                <a:extLst>
                  <a:ext uri="{FF2B5EF4-FFF2-40B4-BE49-F238E27FC236}">
                    <a16:creationId xmlns:a16="http://schemas.microsoft.com/office/drawing/2014/main" id="{64969535-A89E-254D-9E1D-39A9BAE7B2B5}"/>
                  </a:ext>
                </a:extLst>
              </p:cNvPr>
              <p:cNvSpPr txBox="1"/>
              <p:nvPr/>
            </p:nvSpPr>
            <p:spPr>
              <a:xfrm>
                <a:off x="597493" y="850682"/>
                <a:ext cx="212025" cy="62786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numCol="1" anchor="ctr">
                <a:spAutoFit/>
              </a:bodyPr>
              <a:lstStyle>
                <a:lvl1pPr>
                  <a:defRPr sz="2400"/>
                </a:lvl1pPr>
              </a:lstStyle>
              <a:p>
                <a:pPr algn="ctr"/>
                <a:r>
                  <a:t>I</a:t>
                </a:r>
              </a:p>
            </p:txBody>
          </p:sp>
        </p:grpSp>
      </p:grpSp>
    </p:spTree>
    <p:extLst>
      <p:ext uri="{BB962C8B-B14F-4D97-AF65-F5344CB8AC3E}">
        <p14:creationId xmlns:p14="http://schemas.microsoft.com/office/powerpoint/2010/main" val="166575715"/>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EB17CE-57FE-054F-8FA8-EB438EE361B5}"/>
              </a:ext>
            </a:extLst>
          </p:cNvPr>
          <p:cNvSpPr>
            <a:spLocks noGrp="1"/>
          </p:cNvSpPr>
          <p:nvPr>
            <p:ph type="title"/>
          </p:nvPr>
        </p:nvSpPr>
        <p:spPr/>
        <p:txBody>
          <a:bodyPr/>
          <a:lstStyle/>
          <a:p>
            <a:r>
              <a:rPr lang="en-US" dirty="0"/>
              <a:t>Bi-directional RNNs</a:t>
            </a:r>
          </a:p>
        </p:txBody>
      </p:sp>
      <p:sp>
        <p:nvSpPr>
          <p:cNvPr id="3" name="Text Placeholder 2">
            <a:extLst>
              <a:ext uri="{FF2B5EF4-FFF2-40B4-BE49-F238E27FC236}">
                <a16:creationId xmlns:a16="http://schemas.microsoft.com/office/drawing/2014/main" id="{7BD3DFDF-C704-3843-8957-C37604CF3EA7}"/>
              </a:ext>
            </a:extLst>
          </p:cNvPr>
          <p:cNvSpPr>
            <a:spLocks noGrp="1"/>
          </p:cNvSpPr>
          <p:nvPr>
            <p:ph type="body" idx="1"/>
          </p:nvPr>
        </p:nvSpPr>
        <p:spPr>
          <a:xfrm>
            <a:off x="822960" y="1677893"/>
            <a:ext cx="7406640" cy="349257"/>
          </a:xfrm>
        </p:spPr>
        <p:txBody>
          <a:bodyPr>
            <a:normAutofit lnSpcReduction="10000"/>
          </a:bodyPr>
          <a:lstStyle/>
          <a:p>
            <a:r>
              <a:rPr lang="en-US" dirty="0"/>
              <a:t>A simple extension, run the RNN in both directions</a:t>
            </a:r>
          </a:p>
        </p:txBody>
      </p:sp>
      <p:grpSp>
        <p:nvGrpSpPr>
          <p:cNvPr id="4" name="Group 3">
            <a:extLst>
              <a:ext uri="{FF2B5EF4-FFF2-40B4-BE49-F238E27FC236}">
                <a16:creationId xmlns:a16="http://schemas.microsoft.com/office/drawing/2014/main" id="{6B65FEB3-BFFF-B04E-B4E6-E0445A36C5B1}"/>
              </a:ext>
            </a:extLst>
          </p:cNvPr>
          <p:cNvGrpSpPr/>
          <p:nvPr/>
        </p:nvGrpSpPr>
        <p:grpSpPr>
          <a:xfrm>
            <a:off x="488856" y="2039352"/>
            <a:ext cx="7878050" cy="4735775"/>
            <a:chOff x="695262" y="2900411"/>
            <a:chExt cx="11204338" cy="6735325"/>
          </a:xfrm>
        </p:grpSpPr>
        <p:sp>
          <p:nvSpPr>
            <p:cNvPr id="5" name="I">
              <a:extLst>
                <a:ext uri="{FF2B5EF4-FFF2-40B4-BE49-F238E27FC236}">
                  <a16:creationId xmlns:a16="http://schemas.microsoft.com/office/drawing/2014/main" id="{BBEB5183-03DA-8144-8DF6-01B570729F21}"/>
                </a:ext>
              </a:extLst>
            </p:cNvPr>
            <p:cNvSpPr txBox="1"/>
            <p:nvPr/>
          </p:nvSpPr>
          <p:spPr>
            <a:xfrm>
              <a:off x="2887667" y="2900411"/>
              <a:ext cx="212025" cy="6278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pPr algn="ctr"/>
              <a:r>
                <a:rPr sz="2400" dirty="0"/>
                <a:t>I</a:t>
              </a:r>
            </a:p>
          </p:txBody>
        </p:sp>
        <p:sp>
          <p:nvSpPr>
            <p:cNvPr id="6" name="hate">
              <a:extLst>
                <a:ext uri="{FF2B5EF4-FFF2-40B4-BE49-F238E27FC236}">
                  <a16:creationId xmlns:a16="http://schemas.microsoft.com/office/drawing/2014/main" id="{5A56DE16-9296-BC45-9017-9218F3022CC3}"/>
                </a:ext>
              </a:extLst>
            </p:cNvPr>
            <p:cNvSpPr txBox="1"/>
            <p:nvPr/>
          </p:nvSpPr>
          <p:spPr>
            <a:xfrm>
              <a:off x="4665363" y="2900411"/>
              <a:ext cx="898526" cy="6278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pPr algn="ctr"/>
              <a:r>
                <a:rPr sz="2400" dirty="0"/>
                <a:t>hate</a:t>
              </a:r>
            </a:p>
          </p:txBody>
        </p:sp>
        <p:sp>
          <p:nvSpPr>
            <p:cNvPr id="7" name="this">
              <a:extLst>
                <a:ext uri="{FF2B5EF4-FFF2-40B4-BE49-F238E27FC236}">
                  <a16:creationId xmlns:a16="http://schemas.microsoft.com/office/drawing/2014/main" id="{9C7E3B5C-BE4B-9143-9190-02E691D34C34}"/>
                </a:ext>
              </a:extLst>
            </p:cNvPr>
            <p:cNvSpPr txBox="1"/>
            <p:nvPr/>
          </p:nvSpPr>
          <p:spPr>
            <a:xfrm>
              <a:off x="7040517" y="2900411"/>
              <a:ext cx="750063" cy="6278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pPr algn="ctr"/>
              <a:r>
                <a:rPr sz="2400"/>
                <a:t>this</a:t>
              </a:r>
            </a:p>
          </p:txBody>
        </p:sp>
        <p:sp>
          <p:nvSpPr>
            <p:cNvPr id="8" name="movie">
              <a:extLst>
                <a:ext uri="{FF2B5EF4-FFF2-40B4-BE49-F238E27FC236}">
                  <a16:creationId xmlns:a16="http://schemas.microsoft.com/office/drawing/2014/main" id="{F7A84FA2-FFC5-284D-8DA7-7B0CF6631762}"/>
                </a:ext>
              </a:extLst>
            </p:cNvPr>
            <p:cNvSpPr txBox="1"/>
            <p:nvPr/>
          </p:nvSpPr>
          <p:spPr>
            <a:xfrm>
              <a:off x="9072542" y="2900411"/>
              <a:ext cx="1197275" cy="6278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pPr algn="ctr"/>
              <a:r>
                <a:rPr sz="2400"/>
                <a:t>movie</a:t>
              </a:r>
            </a:p>
          </p:txBody>
        </p:sp>
        <p:grpSp>
          <p:nvGrpSpPr>
            <p:cNvPr id="9" name="Group">
              <a:extLst>
                <a:ext uri="{FF2B5EF4-FFF2-40B4-BE49-F238E27FC236}">
                  <a16:creationId xmlns:a16="http://schemas.microsoft.com/office/drawing/2014/main" id="{AB9EC138-15F6-1542-B06D-510069DF522A}"/>
                </a:ext>
              </a:extLst>
            </p:cNvPr>
            <p:cNvGrpSpPr/>
            <p:nvPr/>
          </p:nvGrpSpPr>
          <p:grpSpPr>
            <a:xfrm>
              <a:off x="2879662" y="3461307"/>
              <a:ext cx="7013338" cy="1697526"/>
              <a:chOff x="0" y="0"/>
              <a:chExt cx="7013336" cy="1697524"/>
            </a:xfrm>
          </p:grpSpPr>
          <p:grpSp>
            <p:nvGrpSpPr>
              <p:cNvPr id="124" name="Group">
                <a:extLst>
                  <a:ext uri="{FF2B5EF4-FFF2-40B4-BE49-F238E27FC236}">
                    <a16:creationId xmlns:a16="http://schemas.microsoft.com/office/drawing/2014/main" id="{73BEFD68-4111-E143-A6B8-698D28720809}"/>
                  </a:ext>
                </a:extLst>
              </p:cNvPr>
              <p:cNvGrpSpPr/>
              <p:nvPr/>
            </p:nvGrpSpPr>
            <p:grpSpPr>
              <a:xfrm>
                <a:off x="6731000" y="526492"/>
                <a:ext cx="282337" cy="1171033"/>
                <a:chOff x="0" y="0"/>
                <a:chExt cx="282336" cy="1171032"/>
              </a:xfrm>
            </p:grpSpPr>
            <p:sp>
              <p:nvSpPr>
                <p:cNvPr id="147" name="Rectangle">
                  <a:extLst>
                    <a:ext uri="{FF2B5EF4-FFF2-40B4-BE49-F238E27FC236}">
                      <a16:creationId xmlns:a16="http://schemas.microsoft.com/office/drawing/2014/main" id="{666C4032-C553-6D4D-A7DB-15517F8CAD13}"/>
                    </a:ext>
                  </a:extLst>
                </p:cNvPr>
                <p:cNvSpPr/>
                <p:nvPr/>
              </p:nvSpPr>
              <p:spPr>
                <a:xfrm>
                  <a:off x="8630" y="0"/>
                  <a:ext cx="265077" cy="1171033"/>
                </a:xfrm>
                <a:prstGeom prst="rect">
                  <a:avLst/>
                </a:prstGeom>
                <a:noFill/>
                <a:ln w="25400" cap="flat">
                  <a:solidFill>
                    <a:srgbClr val="85888D"/>
                  </a:solidFill>
                  <a:prstDash val="solid"/>
                  <a:miter lim="400000"/>
                </a:ln>
                <a:effectLst/>
              </p:spPr>
              <p:txBody>
                <a:bodyPr wrap="square" lIns="35719" tIns="35719" rIns="35719" bIns="35719" numCol="1" anchor="ctr">
                  <a:noAutofit/>
                </a:bodyPr>
                <a:lstStyle/>
                <a:p>
                  <a:pPr algn="ctr">
                    <a:defRPr sz="2400"/>
                  </a:pPr>
                  <a:endParaRPr sz="1687"/>
                </a:p>
              </p:txBody>
            </p:sp>
            <p:sp>
              <p:nvSpPr>
                <p:cNvPr id="148" name="Circle">
                  <a:extLst>
                    <a:ext uri="{FF2B5EF4-FFF2-40B4-BE49-F238E27FC236}">
                      <a16:creationId xmlns:a16="http://schemas.microsoft.com/office/drawing/2014/main" id="{7A470EDA-EDA3-DA4A-A890-7EB03230F613}"/>
                    </a:ext>
                  </a:extLst>
                </p:cNvPr>
                <p:cNvSpPr/>
                <p:nvPr/>
              </p:nvSpPr>
              <p:spPr>
                <a:xfrm>
                  <a:off x="0" y="9628"/>
                  <a:ext cx="282337" cy="282338"/>
                </a:xfrm>
                <a:prstGeom prst="ellipse">
                  <a:avLst/>
                </a:prstGeom>
                <a:blipFill rotWithShape="1">
                  <a:blip r:embed="rId2"/>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149" name="Circle">
                  <a:extLst>
                    <a:ext uri="{FF2B5EF4-FFF2-40B4-BE49-F238E27FC236}">
                      <a16:creationId xmlns:a16="http://schemas.microsoft.com/office/drawing/2014/main" id="{2F54D4B6-4496-C742-9DD3-6D3992D27E2E}"/>
                    </a:ext>
                  </a:extLst>
                </p:cNvPr>
                <p:cNvSpPr/>
                <p:nvPr/>
              </p:nvSpPr>
              <p:spPr>
                <a:xfrm>
                  <a:off x="0" y="294420"/>
                  <a:ext cx="282337" cy="282338"/>
                </a:xfrm>
                <a:prstGeom prst="ellipse">
                  <a:avLst/>
                </a:prstGeom>
                <a:blipFill rotWithShape="1">
                  <a:blip r:embed="rId2"/>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150" name="Circle">
                  <a:extLst>
                    <a:ext uri="{FF2B5EF4-FFF2-40B4-BE49-F238E27FC236}">
                      <a16:creationId xmlns:a16="http://schemas.microsoft.com/office/drawing/2014/main" id="{14536041-6896-664A-9A45-46F74E2B612D}"/>
                    </a:ext>
                  </a:extLst>
                </p:cNvPr>
                <p:cNvSpPr/>
                <p:nvPr/>
              </p:nvSpPr>
              <p:spPr>
                <a:xfrm>
                  <a:off x="0" y="579211"/>
                  <a:ext cx="282337" cy="282338"/>
                </a:xfrm>
                <a:prstGeom prst="ellipse">
                  <a:avLst/>
                </a:prstGeom>
                <a:blipFill rotWithShape="1">
                  <a:blip r:embed="rId2"/>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151" name="Circle">
                  <a:extLst>
                    <a:ext uri="{FF2B5EF4-FFF2-40B4-BE49-F238E27FC236}">
                      <a16:creationId xmlns:a16="http://schemas.microsoft.com/office/drawing/2014/main" id="{3625101F-0FEE-F847-AD50-490F1AF3943C}"/>
                    </a:ext>
                  </a:extLst>
                </p:cNvPr>
                <p:cNvSpPr/>
                <p:nvPr/>
              </p:nvSpPr>
              <p:spPr>
                <a:xfrm>
                  <a:off x="0" y="864003"/>
                  <a:ext cx="282337" cy="282338"/>
                </a:xfrm>
                <a:prstGeom prst="ellipse">
                  <a:avLst/>
                </a:prstGeom>
                <a:blipFill rotWithShape="1">
                  <a:blip r:embed="rId2"/>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lgn="ctr">
                    <a:defRPr sz="2400">
                      <a:solidFill>
                        <a:srgbClr val="FFFFFF"/>
                      </a:solidFill>
                    </a:defRPr>
                  </a:pPr>
                  <a:endParaRPr sz="1687"/>
                </a:p>
              </p:txBody>
            </p:sp>
          </p:grpSp>
          <p:grpSp>
            <p:nvGrpSpPr>
              <p:cNvPr id="125" name="Group">
                <a:extLst>
                  <a:ext uri="{FF2B5EF4-FFF2-40B4-BE49-F238E27FC236}">
                    <a16:creationId xmlns:a16="http://schemas.microsoft.com/office/drawing/2014/main" id="{38062228-4EEB-EA4B-8A00-BA34CDF14595}"/>
                  </a:ext>
                </a:extLst>
              </p:cNvPr>
              <p:cNvGrpSpPr/>
              <p:nvPr/>
            </p:nvGrpSpPr>
            <p:grpSpPr>
              <a:xfrm>
                <a:off x="4445000" y="526492"/>
                <a:ext cx="282337" cy="1171033"/>
                <a:chOff x="0" y="0"/>
                <a:chExt cx="282336" cy="1171032"/>
              </a:xfrm>
            </p:grpSpPr>
            <p:sp>
              <p:nvSpPr>
                <p:cNvPr id="142" name="Rectangle">
                  <a:extLst>
                    <a:ext uri="{FF2B5EF4-FFF2-40B4-BE49-F238E27FC236}">
                      <a16:creationId xmlns:a16="http://schemas.microsoft.com/office/drawing/2014/main" id="{B64606A0-C3DE-364E-A964-F8A0D8E364E6}"/>
                    </a:ext>
                  </a:extLst>
                </p:cNvPr>
                <p:cNvSpPr/>
                <p:nvPr/>
              </p:nvSpPr>
              <p:spPr>
                <a:xfrm>
                  <a:off x="8630" y="0"/>
                  <a:ext cx="265077" cy="1171033"/>
                </a:xfrm>
                <a:prstGeom prst="rect">
                  <a:avLst/>
                </a:prstGeom>
                <a:noFill/>
                <a:ln w="25400" cap="flat">
                  <a:solidFill>
                    <a:srgbClr val="85888D"/>
                  </a:solidFill>
                  <a:prstDash val="solid"/>
                  <a:miter lim="400000"/>
                </a:ln>
                <a:effectLst/>
              </p:spPr>
              <p:txBody>
                <a:bodyPr wrap="square" lIns="35719" tIns="35719" rIns="35719" bIns="35719" numCol="1" anchor="ctr">
                  <a:noAutofit/>
                </a:bodyPr>
                <a:lstStyle/>
                <a:p>
                  <a:pPr algn="ctr">
                    <a:defRPr sz="2400"/>
                  </a:pPr>
                  <a:endParaRPr sz="1687"/>
                </a:p>
              </p:txBody>
            </p:sp>
            <p:sp>
              <p:nvSpPr>
                <p:cNvPr id="143" name="Circle">
                  <a:extLst>
                    <a:ext uri="{FF2B5EF4-FFF2-40B4-BE49-F238E27FC236}">
                      <a16:creationId xmlns:a16="http://schemas.microsoft.com/office/drawing/2014/main" id="{0DB1D142-96DF-3043-AD5E-063F44D90CCD}"/>
                    </a:ext>
                  </a:extLst>
                </p:cNvPr>
                <p:cNvSpPr/>
                <p:nvPr/>
              </p:nvSpPr>
              <p:spPr>
                <a:xfrm>
                  <a:off x="0" y="9628"/>
                  <a:ext cx="282337" cy="282338"/>
                </a:xfrm>
                <a:prstGeom prst="ellipse">
                  <a:avLst/>
                </a:prstGeom>
                <a:blipFill rotWithShape="1">
                  <a:blip r:embed="rId2"/>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144" name="Circle">
                  <a:extLst>
                    <a:ext uri="{FF2B5EF4-FFF2-40B4-BE49-F238E27FC236}">
                      <a16:creationId xmlns:a16="http://schemas.microsoft.com/office/drawing/2014/main" id="{6DF582E7-A61F-9948-8D78-D6BADA092ADF}"/>
                    </a:ext>
                  </a:extLst>
                </p:cNvPr>
                <p:cNvSpPr/>
                <p:nvPr/>
              </p:nvSpPr>
              <p:spPr>
                <a:xfrm>
                  <a:off x="0" y="294420"/>
                  <a:ext cx="282337" cy="282338"/>
                </a:xfrm>
                <a:prstGeom prst="ellipse">
                  <a:avLst/>
                </a:prstGeom>
                <a:blipFill rotWithShape="1">
                  <a:blip r:embed="rId2"/>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145" name="Circle">
                  <a:extLst>
                    <a:ext uri="{FF2B5EF4-FFF2-40B4-BE49-F238E27FC236}">
                      <a16:creationId xmlns:a16="http://schemas.microsoft.com/office/drawing/2014/main" id="{A4375FEF-8DB1-6348-B77B-67D378594E12}"/>
                    </a:ext>
                  </a:extLst>
                </p:cNvPr>
                <p:cNvSpPr/>
                <p:nvPr/>
              </p:nvSpPr>
              <p:spPr>
                <a:xfrm>
                  <a:off x="0" y="579211"/>
                  <a:ext cx="282337" cy="282338"/>
                </a:xfrm>
                <a:prstGeom prst="ellipse">
                  <a:avLst/>
                </a:prstGeom>
                <a:blipFill rotWithShape="1">
                  <a:blip r:embed="rId2"/>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146" name="Circle">
                  <a:extLst>
                    <a:ext uri="{FF2B5EF4-FFF2-40B4-BE49-F238E27FC236}">
                      <a16:creationId xmlns:a16="http://schemas.microsoft.com/office/drawing/2014/main" id="{83CAC825-2E7C-474D-9D82-7078904ABFEB}"/>
                    </a:ext>
                  </a:extLst>
                </p:cNvPr>
                <p:cNvSpPr/>
                <p:nvPr/>
              </p:nvSpPr>
              <p:spPr>
                <a:xfrm>
                  <a:off x="0" y="864003"/>
                  <a:ext cx="282337" cy="282338"/>
                </a:xfrm>
                <a:prstGeom prst="ellipse">
                  <a:avLst/>
                </a:prstGeom>
                <a:blipFill rotWithShape="1">
                  <a:blip r:embed="rId2"/>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lgn="ctr">
                    <a:defRPr sz="2400">
                      <a:solidFill>
                        <a:srgbClr val="FFFFFF"/>
                      </a:solidFill>
                    </a:defRPr>
                  </a:pPr>
                  <a:endParaRPr sz="1687"/>
                </a:p>
              </p:txBody>
            </p:sp>
          </p:grpSp>
          <p:grpSp>
            <p:nvGrpSpPr>
              <p:cNvPr id="126" name="Group">
                <a:extLst>
                  <a:ext uri="{FF2B5EF4-FFF2-40B4-BE49-F238E27FC236}">
                    <a16:creationId xmlns:a16="http://schemas.microsoft.com/office/drawing/2014/main" id="{33F2C47F-A759-4346-85BE-8A6C397DE04F}"/>
                  </a:ext>
                </a:extLst>
              </p:cNvPr>
              <p:cNvGrpSpPr/>
              <p:nvPr/>
            </p:nvGrpSpPr>
            <p:grpSpPr>
              <a:xfrm>
                <a:off x="2159000" y="526492"/>
                <a:ext cx="282337" cy="1171033"/>
                <a:chOff x="0" y="0"/>
                <a:chExt cx="282336" cy="1171032"/>
              </a:xfrm>
            </p:grpSpPr>
            <p:sp>
              <p:nvSpPr>
                <p:cNvPr id="137" name="Rectangle">
                  <a:extLst>
                    <a:ext uri="{FF2B5EF4-FFF2-40B4-BE49-F238E27FC236}">
                      <a16:creationId xmlns:a16="http://schemas.microsoft.com/office/drawing/2014/main" id="{894C9992-7882-8F45-BC6E-D5DAE3FE2AE0}"/>
                    </a:ext>
                  </a:extLst>
                </p:cNvPr>
                <p:cNvSpPr/>
                <p:nvPr/>
              </p:nvSpPr>
              <p:spPr>
                <a:xfrm>
                  <a:off x="8630" y="0"/>
                  <a:ext cx="265077" cy="1171033"/>
                </a:xfrm>
                <a:prstGeom prst="rect">
                  <a:avLst/>
                </a:prstGeom>
                <a:noFill/>
                <a:ln w="25400" cap="flat">
                  <a:solidFill>
                    <a:srgbClr val="85888D"/>
                  </a:solidFill>
                  <a:prstDash val="solid"/>
                  <a:miter lim="400000"/>
                </a:ln>
                <a:effectLst/>
              </p:spPr>
              <p:txBody>
                <a:bodyPr wrap="square" lIns="35719" tIns="35719" rIns="35719" bIns="35719" numCol="1" anchor="ctr">
                  <a:noAutofit/>
                </a:bodyPr>
                <a:lstStyle/>
                <a:p>
                  <a:pPr algn="ctr">
                    <a:defRPr sz="2400"/>
                  </a:pPr>
                  <a:endParaRPr sz="1687"/>
                </a:p>
              </p:txBody>
            </p:sp>
            <p:sp>
              <p:nvSpPr>
                <p:cNvPr id="138" name="Circle">
                  <a:extLst>
                    <a:ext uri="{FF2B5EF4-FFF2-40B4-BE49-F238E27FC236}">
                      <a16:creationId xmlns:a16="http://schemas.microsoft.com/office/drawing/2014/main" id="{D83BC8F9-9256-704C-8059-CC647F572F68}"/>
                    </a:ext>
                  </a:extLst>
                </p:cNvPr>
                <p:cNvSpPr/>
                <p:nvPr/>
              </p:nvSpPr>
              <p:spPr>
                <a:xfrm>
                  <a:off x="0" y="9628"/>
                  <a:ext cx="282337" cy="282338"/>
                </a:xfrm>
                <a:prstGeom prst="ellipse">
                  <a:avLst/>
                </a:prstGeom>
                <a:blipFill rotWithShape="1">
                  <a:blip r:embed="rId2"/>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139" name="Circle">
                  <a:extLst>
                    <a:ext uri="{FF2B5EF4-FFF2-40B4-BE49-F238E27FC236}">
                      <a16:creationId xmlns:a16="http://schemas.microsoft.com/office/drawing/2014/main" id="{667651EE-E8A3-2741-824B-8EB1FBAAB7DE}"/>
                    </a:ext>
                  </a:extLst>
                </p:cNvPr>
                <p:cNvSpPr/>
                <p:nvPr/>
              </p:nvSpPr>
              <p:spPr>
                <a:xfrm>
                  <a:off x="0" y="294420"/>
                  <a:ext cx="282337" cy="282338"/>
                </a:xfrm>
                <a:prstGeom prst="ellipse">
                  <a:avLst/>
                </a:prstGeom>
                <a:blipFill rotWithShape="1">
                  <a:blip r:embed="rId2"/>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140" name="Circle">
                  <a:extLst>
                    <a:ext uri="{FF2B5EF4-FFF2-40B4-BE49-F238E27FC236}">
                      <a16:creationId xmlns:a16="http://schemas.microsoft.com/office/drawing/2014/main" id="{04ADD465-877C-E940-AA43-0A676E560DB3}"/>
                    </a:ext>
                  </a:extLst>
                </p:cNvPr>
                <p:cNvSpPr/>
                <p:nvPr/>
              </p:nvSpPr>
              <p:spPr>
                <a:xfrm>
                  <a:off x="0" y="579211"/>
                  <a:ext cx="282337" cy="282338"/>
                </a:xfrm>
                <a:prstGeom prst="ellipse">
                  <a:avLst/>
                </a:prstGeom>
                <a:blipFill rotWithShape="1">
                  <a:blip r:embed="rId2"/>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141" name="Circle">
                  <a:extLst>
                    <a:ext uri="{FF2B5EF4-FFF2-40B4-BE49-F238E27FC236}">
                      <a16:creationId xmlns:a16="http://schemas.microsoft.com/office/drawing/2014/main" id="{262B5BF2-D408-2242-804B-4048989CDBCA}"/>
                    </a:ext>
                  </a:extLst>
                </p:cNvPr>
                <p:cNvSpPr/>
                <p:nvPr/>
              </p:nvSpPr>
              <p:spPr>
                <a:xfrm>
                  <a:off x="0" y="864003"/>
                  <a:ext cx="282337" cy="282338"/>
                </a:xfrm>
                <a:prstGeom prst="ellipse">
                  <a:avLst/>
                </a:prstGeom>
                <a:blipFill rotWithShape="1">
                  <a:blip r:embed="rId2"/>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lgn="ctr">
                    <a:defRPr sz="2400">
                      <a:solidFill>
                        <a:srgbClr val="FFFFFF"/>
                      </a:solidFill>
                    </a:defRPr>
                  </a:pPr>
                  <a:endParaRPr sz="1687"/>
                </a:p>
              </p:txBody>
            </p:sp>
          </p:grpSp>
          <p:grpSp>
            <p:nvGrpSpPr>
              <p:cNvPr id="127" name="Group">
                <a:extLst>
                  <a:ext uri="{FF2B5EF4-FFF2-40B4-BE49-F238E27FC236}">
                    <a16:creationId xmlns:a16="http://schemas.microsoft.com/office/drawing/2014/main" id="{38A978E9-897F-454C-B07F-03BCE036220B}"/>
                  </a:ext>
                </a:extLst>
              </p:cNvPr>
              <p:cNvGrpSpPr/>
              <p:nvPr/>
            </p:nvGrpSpPr>
            <p:grpSpPr>
              <a:xfrm>
                <a:off x="0" y="526492"/>
                <a:ext cx="282337" cy="1171033"/>
                <a:chOff x="0" y="0"/>
                <a:chExt cx="282336" cy="1171032"/>
              </a:xfrm>
            </p:grpSpPr>
            <p:sp>
              <p:nvSpPr>
                <p:cNvPr id="132" name="Rectangle">
                  <a:extLst>
                    <a:ext uri="{FF2B5EF4-FFF2-40B4-BE49-F238E27FC236}">
                      <a16:creationId xmlns:a16="http://schemas.microsoft.com/office/drawing/2014/main" id="{44E9D3F0-81AE-AC4B-A339-7327DD1A98DC}"/>
                    </a:ext>
                  </a:extLst>
                </p:cNvPr>
                <p:cNvSpPr/>
                <p:nvPr/>
              </p:nvSpPr>
              <p:spPr>
                <a:xfrm>
                  <a:off x="8630" y="0"/>
                  <a:ext cx="265077" cy="1171033"/>
                </a:xfrm>
                <a:prstGeom prst="rect">
                  <a:avLst/>
                </a:prstGeom>
                <a:noFill/>
                <a:ln w="25400" cap="flat">
                  <a:solidFill>
                    <a:srgbClr val="85888D"/>
                  </a:solidFill>
                  <a:prstDash val="solid"/>
                  <a:miter lim="400000"/>
                </a:ln>
                <a:effectLst/>
              </p:spPr>
              <p:txBody>
                <a:bodyPr wrap="square" lIns="35719" tIns="35719" rIns="35719" bIns="35719" numCol="1" anchor="ctr">
                  <a:noAutofit/>
                </a:bodyPr>
                <a:lstStyle/>
                <a:p>
                  <a:pPr algn="ctr">
                    <a:defRPr sz="2400"/>
                  </a:pPr>
                  <a:endParaRPr sz="1687"/>
                </a:p>
              </p:txBody>
            </p:sp>
            <p:sp>
              <p:nvSpPr>
                <p:cNvPr id="133" name="Circle">
                  <a:extLst>
                    <a:ext uri="{FF2B5EF4-FFF2-40B4-BE49-F238E27FC236}">
                      <a16:creationId xmlns:a16="http://schemas.microsoft.com/office/drawing/2014/main" id="{AA8C4C66-ED41-C44B-934F-E8B7B2F69F9D}"/>
                    </a:ext>
                  </a:extLst>
                </p:cNvPr>
                <p:cNvSpPr/>
                <p:nvPr/>
              </p:nvSpPr>
              <p:spPr>
                <a:xfrm>
                  <a:off x="0" y="9628"/>
                  <a:ext cx="282337" cy="282338"/>
                </a:xfrm>
                <a:prstGeom prst="ellipse">
                  <a:avLst/>
                </a:prstGeom>
                <a:blipFill rotWithShape="1">
                  <a:blip r:embed="rId2"/>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134" name="Circle">
                  <a:extLst>
                    <a:ext uri="{FF2B5EF4-FFF2-40B4-BE49-F238E27FC236}">
                      <a16:creationId xmlns:a16="http://schemas.microsoft.com/office/drawing/2014/main" id="{42C5AF11-EB0D-5B4F-9C85-C9B64FE631A4}"/>
                    </a:ext>
                  </a:extLst>
                </p:cNvPr>
                <p:cNvSpPr/>
                <p:nvPr/>
              </p:nvSpPr>
              <p:spPr>
                <a:xfrm>
                  <a:off x="0" y="294420"/>
                  <a:ext cx="282337" cy="282338"/>
                </a:xfrm>
                <a:prstGeom prst="ellipse">
                  <a:avLst/>
                </a:prstGeom>
                <a:blipFill rotWithShape="1">
                  <a:blip r:embed="rId2"/>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135" name="Circle">
                  <a:extLst>
                    <a:ext uri="{FF2B5EF4-FFF2-40B4-BE49-F238E27FC236}">
                      <a16:creationId xmlns:a16="http://schemas.microsoft.com/office/drawing/2014/main" id="{D6512F2F-01B8-7A4C-A971-9B044FEBF94B}"/>
                    </a:ext>
                  </a:extLst>
                </p:cNvPr>
                <p:cNvSpPr/>
                <p:nvPr/>
              </p:nvSpPr>
              <p:spPr>
                <a:xfrm>
                  <a:off x="0" y="579211"/>
                  <a:ext cx="282337" cy="282338"/>
                </a:xfrm>
                <a:prstGeom prst="ellipse">
                  <a:avLst/>
                </a:prstGeom>
                <a:blipFill rotWithShape="1">
                  <a:blip r:embed="rId2"/>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136" name="Circle">
                  <a:extLst>
                    <a:ext uri="{FF2B5EF4-FFF2-40B4-BE49-F238E27FC236}">
                      <a16:creationId xmlns:a16="http://schemas.microsoft.com/office/drawing/2014/main" id="{1CF676E9-2D5C-7C40-B692-6672351C04F7}"/>
                    </a:ext>
                  </a:extLst>
                </p:cNvPr>
                <p:cNvSpPr/>
                <p:nvPr/>
              </p:nvSpPr>
              <p:spPr>
                <a:xfrm>
                  <a:off x="0" y="864003"/>
                  <a:ext cx="282337" cy="282338"/>
                </a:xfrm>
                <a:prstGeom prst="ellipse">
                  <a:avLst/>
                </a:prstGeom>
                <a:blipFill rotWithShape="1">
                  <a:blip r:embed="rId2"/>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lgn="ctr">
                    <a:defRPr sz="2400">
                      <a:solidFill>
                        <a:srgbClr val="FFFFFF"/>
                      </a:solidFill>
                    </a:defRPr>
                  </a:pPr>
                  <a:endParaRPr sz="1687"/>
                </a:p>
              </p:txBody>
            </p:sp>
          </p:grpSp>
          <p:sp>
            <p:nvSpPr>
              <p:cNvPr id="128" name="Line">
                <a:extLst>
                  <a:ext uri="{FF2B5EF4-FFF2-40B4-BE49-F238E27FC236}">
                    <a16:creationId xmlns:a16="http://schemas.microsoft.com/office/drawing/2014/main" id="{6A2D8AC6-E737-184D-A816-5227C6267E3C}"/>
                  </a:ext>
                </a:extLst>
              </p:cNvPr>
              <p:cNvSpPr/>
              <p:nvPr/>
            </p:nvSpPr>
            <p:spPr>
              <a:xfrm flipH="1">
                <a:off x="135839" y="0"/>
                <a:ext cx="1" cy="438278"/>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sp>
            <p:nvSpPr>
              <p:cNvPr id="129" name="Line">
                <a:extLst>
                  <a:ext uri="{FF2B5EF4-FFF2-40B4-BE49-F238E27FC236}">
                    <a16:creationId xmlns:a16="http://schemas.microsoft.com/office/drawing/2014/main" id="{52539AA1-634E-4643-B2D7-5479DE269D07}"/>
                  </a:ext>
                </a:extLst>
              </p:cNvPr>
              <p:cNvSpPr/>
              <p:nvPr/>
            </p:nvSpPr>
            <p:spPr>
              <a:xfrm>
                <a:off x="2320297" y="0"/>
                <a:ext cx="1" cy="438278"/>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sp>
            <p:nvSpPr>
              <p:cNvPr id="130" name="Line">
                <a:extLst>
                  <a:ext uri="{FF2B5EF4-FFF2-40B4-BE49-F238E27FC236}">
                    <a16:creationId xmlns:a16="http://schemas.microsoft.com/office/drawing/2014/main" id="{EEB83F9B-C306-9344-BA72-18D1325076A3}"/>
                  </a:ext>
                </a:extLst>
              </p:cNvPr>
              <p:cNvSpPr/>
              <p:nvPr/>
            </p:nvSpPr>
            <p:spPr>
              <a:xfrm>
                <a:off x="4580955" y="0"/>
                <a:ext cx="1" cy="438278"/>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sp>
            <p:nvSpPr>
              <p:cNvPr id="131" name="Line">
                <a:extLst>
                  <a:ext uri="{FF2B5EF4-FFF2-40B4-BE49-F238E27FC236}">
                    <a16:creationId xmlns:a16="http://schemas.microsoft.com/office/drawing/2014/main" id="{8634FBEB-F8ED-7342-A45C-B8B04B317EF9}"/>
                  </a:ext>
                </a:extLst>
              </p:cNvPr>
              <p:cNvSpPr/>
              <p:nvPr/>
            </p:nvSpPr>
            <p:spPr>
              <a:xfrm>
                <a:off x="6867013" y="0"/>
                <a:ext cx="1" cy="438278"/>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grpSp>
        <p:grpSp>
          <p:nvGrpSpPr>
            <p:cNvPr id="10" name="Group">
              <a:extLst>
                <a:ext uri="{FF2B5EF4-FFF2-40B4-BE49-F238E27FC236}">
                  <a16:creationId xmlns:a16="http://schemas.microsoft.com/office/drawing/2014/main" id="{793DC154-7F00-194C-9180-FB303D2D0B6E}"/>
                </a:ext>
              </a:extLst>
            </p:cNvPr>
            <p:cNvGrpSpPr/>
            <p:nvPr/>
          </p:nvGrpSpPr>
          <p:grpSpPr>
            <a:xfrm>
              <a:off x="695262" y="5384800"/>
              <a:ext cx="282338" cy="891051"/>
              <a:chOff x="0" y="0"/>
              <a:chExt cx="282336" cy="891050"/>
            </a:xfrm>
          </p:grpSpPr>
          <p:sp>
            <p:nvSpPr>
              <p:cNvPr id="120" name="Rectangle">
                <a:extLst>
                  <a:ext uri="{FF2B5EF4-FFF2-40B4-BE49-F238E27FC236}">
                    <a16:creationId xmlns:a16="http://schemas.microsoft.com/office/drawing/2014/main" id="{1A43C77F-1501-0B41-A933-F6CC6DBCD4E2}"/>
                  </a:ext>
                </a:extLst>
              </p:cNvPr>
              <p:cNvSpPr/>
              <p:nvPr/>
            </p:nvSpPr>
            <p:spPr>
              <a:xfrm>
                <a:off x="8630" y="0"/>
                <a:ext cx="265077" cy="891051"/>
              </a:xfrm>
              <a:prstGeom prst="rect">
                <a:avLst/>
              </a:prstGeom>
              <a:noFill/>
              <a:ln w="25400" cap="flat">
                <a:solidFill>
                  <a:srgbClr val="85888D"/>
                </a:solidFill>
                <a:prstDash val="solid"/>
                <a:miter lim="400000"/>
              </a:ln>
              <a:effectLst/>
            </p:spPr>
            <p:txBody>
              <a:bodyPr wrap="square" lIns="35719" tIns="35719" rIns="35719" bIns="35719" numCol="1" anchor="ctr">
                <a:noAutofit/>
              </a:bodyPr>
              <a:lstStyle/>
              <a:p>
                <a:pPr algn="ctr">
                  <a:defRPr sz="2400"/>
                </a:pPr>
                <a:endParaRPr sz="1687"/>
              </a:p>
            </p:txBody>
          </p:sp>
          <p:sp>
            <p:nvSpPr>
              <p:cNvPr id="121" name="Circle">
                <a:extLst>
                  <a:ext uri="{FF2B5EF4-FFF2-40B4-BE49-F238E27FC236}">
                    <a16:creationId xmlns:a16="http://schemas.microsoft.com/office/drawing/2014/main" id="{9D142955-B66B-924F-8F9C-2FDEBF1FAFFC}"/>
                  </a:ext>
                </a:extLst>
              </p:cNvPr>
              <p:cNvSpPr/>
              <p:nvPr/>
            </p:nvSpPr>
            <p:spPr>
              <a:xfrm>
                <a:off x="0" y="9628"/>
                <a:ext cx="282337" cy="282338"/>
              </a:xfrm>
              <a:prstGeom prst="ellipse">
                <a:avLst/>
              </a:prstGeom>
              <a:blipFill rotWithShape="1">
                <a:blip r:embed="rId3"/>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122" name="Circle">
                <a:extLst>
                  <a:ext uri="{FF2B5EF4-FFF2-40B4-BE49-F238E27FC236}">
                    <a16:creationId xmlns:a16="http://schemas.microsoft.com/office/drawing/2014/main" id="{79F96CA4-7790-2A4E-A58C-BF11CEAA9E1A}"/>
                  </a:ext>
                </a:extLst>
              </p:cNvPr>
              <p:cNvSpPr/>
              <p:nvPr/>
            </p:nvSpPr>
            <p:spPr>
              <a:xfrm>
                <a:off x="0" y="294420"/>
                <a:ext cx="282337" cy="282338"/>
              </a:xfrm>
              <a:prstGeom prst="ellipse">
                <a:avLst/>
              </a:prstGeom>
              <a:blipFill rotWithShape="1">
                <a:blip r:embed="rId3"/>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123" name="Circle">
                <a:extLst>
                  <a:ext uri="{FF2B5EF4-FFF2-40B4-BE49-F238E27FC236}">
                    <a16:creationId xmlns:a16="http://schemas.microsoft.com/office/drawing/2014/main" id="{A9FA7CE3-19BB-9C43-A7C3-38BE7CFFC208}"/>
                  </a:ext>
                </a:extLst>
              </p:cNvPr>
              <p:cNvSpPr/>
              <p:nvPr/>
            </p:nvSpPr>
            <p:spPr>
              <a:xfrm>
                <a:off x="0" y="579211"/>
                <a:ext cx="282337" cy="282338"/>
              </a:xfrm>
              <a:prstGeom prst="ellipse">
                <a:avLst/>
              </a:prstGeom>
              <a:blipFill rotWithShape="1">
                <a:blip r:embed="rId3"/>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400">
                    <a:solidFill>
                      <a:srgbClr val="FFFFFF"/>
                    </a:solidFill>
                  </a:defRPr>
                </a:pPr>
                <a:endParaRPr sz="1687"/>
              </a:p>
            </p:txBody>
          </p:sp>
        </p:grpSp>
        <p:grpSp>
          <p:nvGrpSpPr>
            <p:cNvPr id="11" name="Group">
              <a:extLst>
                <a:ext uri="{FF2B5EF4-FFF2-40B4-BE49-F238E27FC236}">
                  <a16:creationId xmlns:a16="http://schemas.microsoft.com/office/drawing/2014/main" id="{4A39AC55-FF5B-5448-B3B2-B356288F1A0D}"/>
                </a:ext>
              </a:extLst>
            </p:cNvPr>
            <p:cNvGrpSpPr/>
            <p:nvPr/>
          </p:nvGrpSpPr>
          <p:grpSpPr>
            <a:xfrm>
              <a:off x="1016741" y="5195079"/>
              <a:ext cx="2246860" cy="1080772"/>
              <a:chOff x="0" y="0"/>
              <a:chExt cx="2246858" cy="1080770"/>
            </a:xfrm>
          </p:grpSpPr>
          <p:sp>
            <p:nvSpPr>
              <p:cNvPr id="112" name="Line">
                <a:extLst>
                  <a:ext uri="{FF2B5EF4-FFF2-40B4-BE49-F238E27FC236}">
                    <a16:creationId xmlns:a16="http://schemas.microsoft.com/office/drawing/2014/main" id="{78A634C1-0173-4D4B-8278-8B00AD79443D}"/>
                  </a:ext>
                </a:extLst>
              </p:cNvPr>
              <p:cNvSpPr/>
              <p:nvPr/>
            </p:nvSpPr>
            <p:spPr>
              <a:xfrm flipH="1">
                <a:off x="973354" y="0"/>
                <a:ext cx="882294" cy="427147"/>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sp>
            <p:nvSpPr>
              <p:cNvPr id="113" name="Line">
                <a:extLst>
                  <a:ext uri="{FF2B5EF4-FFF2-40B4-BE49-F238E27FC236}">
                    <a16:creationId xmlns:a16="http://schemas.microsoft.com/office/drawing/2014/main" id="{5B8F2888-6B37-8743-A4D4-3888AFF923E9}"/>
                  </a:ext>
                </a:extLst>
              </p:cNvPr>
              <p:cNvSpPr/>
              <p:nvPr/>
            </p:nvSpPr>
            <p:spPr>
              <a:xfrm>
                <a:off x="0" y="634506"/>
                <a:ext cx="1910948" cy="1"/>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sp>
            <p:nvSpPr>
              <p:cNvPr id="114" name="RNN">
                <a:extLst>
                  <a:ext uri="{FF2B5EF4-FFF2-40B4-BE49-F238E27FC236}">
                    <a16:creationId xmlns:a16="http://schemas.microsoft.com/office/drawing/2014/main" id="{CD90DB29-166C-9247-B8E7-17B2CECA4F8C}"/>
                  </a:ext>
                </a:extLst>
              </p:cNvPr>
              <p:cNvSpPr/>
              <p:nvPr/>
            </p:nvSpPr>
            <p:spPr>
              <a:xfrm>
                <a:off x="410386" y="288519"/>
                <a:ext cx="1090176" cy="622301"/>
              </a:xfrm>
              <a:prstGeom prst="roundRect">
                <a:avLst>
                  <a:gd name="adj" fmla="val 30612"/>
                </a:avLst>
              </a:prstGeom>
              <a:solidFill>
                <a:srgbClr val="D6D6D6"/>
              </a:solidFill>
              <a:ln w="25400" cap="flat">
                <a:solidFill>
                  <a:srgbClr val="85888D"/>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lvl1pPr>
                  <a:defRPr sz="2400"/>
                </a:lvl1pPr>
              </a:lstStyle>
              <a:p>
                <a:pPr algn="ctr"/>
                <a:r>
                  <a:rPr sz="1687"/>
                  <a:t>RNN</a:t>
                </a:r>
              </a:p>
            </p:txBody>
          </p:sp>
          <p:grpSp>
            <p:nvGrpSpPr>
              <p:cNvPr id="115" name="Group">
                <a:extLst>
                  <a:ext uri="{FF2B5EF4-FFF2-40B4-BE49-F238E27FC236}">
                    <a16:creationId xmlns:a16="http://schemas.microsoft.com/office/drawing/2014/main" id="{068C9681-E49C-9F4A-A3E6-87618D630EFD}"/>
                  </a:ext>
                </a:extLst>
              </p:cNvPr>
              <p:cNvGrpSpPr/>
              <p:nvPr/>
            </p:nvGrpSpPr>
            <p:grpSpPr>
              <a:xfrm>
                <a:off x="1964521" y="189720"/>
                <a:ext cx="282338" cy="891051"/>
                <a:chOff x="0" y="0"/>
                <a:chExt cx="282336" cy="891050"/>
              </a:xfrm>
            </p:grpSpPr>
            <p:sp>
              <p:nvSpPr>
                <p:cNvPr id="116" name="Rectangle">
                  <a:extLst>
                    <a:ext uri="{FF2B5EF4-FFF2-40B4-BE49-F238E27FC236}">
                      <a16:creationId xmlns:a16="http://schemas.microsoft.com/office/drawing/2014/main" id="{69997E45-512E-8949-9BD9-448947510EDB}"/>
                    </a:ext>
                  </a:extLst>
                </p:cNvPr>
                <p:cNvSpPr/>
                <p:nvPr/>
              </p:nvSpPr>
              <p:spPr>
                <a:xfrm>
                  <a:off x="8630" y="0"/>
                  <a:ext cx="265077" cy="891051"/>
                </a:xfrm>
                <a:prstGeom prst="rect">
                  <a:avLst/>
                </a:prstGeom>
                <a:noFill/>
                <a:ln w="25400" cap="flat">
                  <a:solidFill>
                    <a:srgbClr val="85888D"/>
                  </a:solidFill>
                  <a:prstDash val="solid"/>
                  <a:miter lim="400000"/>
                </a:ln>
                <a:effectLst/>
              </p:spPr>
              <p:txBody>
                <a:bodyPr wrap="square" lIns="35719" tIns="35719" rIns="35719" bIns="35719" numCol="1" anchor="ctr">
                  <a:noAutofit/>
                </a:bodyPr>
                <a:lstStyle/>
                <a:p>
                  <a:pPr algn="ctr">
                    <a:defRPr sz="2400"/>
                  </a:pPr>
                  <a:endParaRPr sz="1687"/>
                </a:p>
              </p:txBody>
            </p:sp>
            <p:sp>
              <p:nvSpPr>
                <p:cNvPr id="117" name="Circle">
                  <a:extLst>
                    <a:ext uri="{FF2B5EF4-FFF2-40B4-BE49-F238E27FC236}">
                      <a16:creationId xmlns:a16="http://schemas.microsoft.com/office/drawing/2014/main" id="{8B2DD13B-5269-3A4C-9E1C-10DFC5029EA5}"/>
                    </a:ext>
                  </a:extLst>
                </p:cNvPr>
                <p:cNvSpPr/>
                <p:nvPr/>
              </p:nvSpPr>
              <p:spPr>
                <a:xfrm>
                  <a:off x="0" y="9628"/>
                  <a:ext cx="282337" cy="282338"/>
                </a:xfrm>
                <a:prstGeom prst="ellipse">
                  <a:avLst/>
                </a:prstGeom>
                <a:blipFill rotWithShape="1">
                  <a:blip r:embed="rId3"/>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118" name="Circle">
                  <a:extLst>
                    <a:ext uri="{FF2B5EF4-FFF2-40B4-BE49-F238E27FC236}">
                      <a16:creationId xmlns:a16="http://schemas.microsoft.com/office/drawing/2014/main" id="{AC5E7C40-3867-6748-B5DF-A09523129ABF}"/>
                    </a:ext>
                  </a:extLst>
                </p:cNvPr>
                <p:cNvSpPr/>
                <p:nvPr/>
              </p:nvSpPr>
              <p:spPr>
                <a:xfrm>
                  <a:off x="0" y="294420"/>
                  <a:ext cx="282337" cy="282338"/>
                </a:xfrm>
                <a:prstGeom prst="ellipse">
                  <a:avLst/>
                </a:prstGeom>
                <a:blipFill rotWithShape="1">
                  <a:blip r:embed="rId3"/>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119" name="Circle">
                  <a:extLst>
                    <a:ext uri="{FF2B5EF4-FFF2-40B4-BE49-F238E27FC236}">
                      <a16:creationId xmlns:a16="http://schemas.microsoft.com/office/drawing/2014/main" id="{711A0123-FD6D-E64B-BE5C-B5A2339B0E39}"/>
                    </a:ext>
                  </a:extLst>
                </p:cNvPr>
                <p:cNvSpPr/>
                <p:nvPr/>
              </p:nvSpPr>
              <p:spPr>
                <a:xfrm>
                  <a:off x="0" y="579211"/>
                  <a:ext cx="282337" cy="282338"/>
                </a:xfrm>
                <a:prstGeom prst="ellipse">
                  <a:avLst/>
                </a:prstGeom>
                <a:blipFill rotWithShape="1">
                  <a:blip r:embed="rId3"/>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400">
                      <a:solidFill>
                        <a:srgbClr val="FFFFFF"/>
                      </a:solidFill>
                    </a:defRPr>
                  </a:pPr>
                  <a:endParaRPr sz="1687"/>
                </a:p>
              </p:txBody>
            </p:sp>
          </p:grpSp>
        </p:grpSp>
        <p:grpSp>
          <p:nvGrpSpPr>
            <p:cNvPr id="12" name="Group">
              <a:extLst>
                <a:ext uri="{FF2B5EF4-FFF2-40B4-BE49-F238E27FC236}">
                  <a16:creationId xmlns:a16="http://schemas.microsoft.com/office/drawing/2014/main" id="{EACA655C-C6B5-0A41-B69A-3382D13B766F}"/>
                </a:ext>
              </a:extLst>
            </p:cNvPr>
            <p:cNvGrpSpPr/>
            <p:nvPr/>
          </p:nvGrpSpPr>
          <p:grpSpPr>
            <a:xfrm>
              <a:off x="3226541" y="5194109"/>
              <a:ext cx="2246860" cy="1081741"/>
              <a:chOff x="0" y="0"/>
              <a:chExt cx="2246858" cy="1081740"/>
            </a:xfrm>
          </p:grpSpPr>
          <p:sp>
            <p:nvSpPr>
              <p:cNvPr id="104" name="Line">
                <a:extLst>
                  <a:ext uri="{FF2B5EF4-FFF2-40B4-BE49-F238E27FC236}">
                    <a16:creationId xmlns:a16="http://schemas.microsoft.com/office/drawing/2014/main" id="{F44137A0-BAB1-1B44-914F-475DD2B67FC0}"/>
                  </a:ext>
                </a:extLst>
              </p:cNvPr>
              <p:cNvSpPr/>
              <p:nvPr/>
            </p:nvSpPr>
            <p:spPr>
              <a:xfrm flipH="1">
                <a:off x="973354" y="-1"/>
                <a:ext cx="933088" cy="428117"/>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sp>
            <p:nvSpPr>
              <p:cNvPr id="105" name="Line">
                <a:extLst>
                  <a:ext uri="{FF2B5EF4-FFF2-40B4-BE49-F238E27FC236}">
                    <a16:creationId xmlns:a16="http://schemas.microsoft.com/office/drawing/2014/main" id="{58CE2A53-0E58-6246-B5D0-76DBE91990E8}"/>
                  </a:ext>
                </a:extLst>
              </p:cNvPr>
              <p:cNvSpPr/>
              <p:nvPr/>
            </p:nvSpPr>
            <p:spPr>
              <a:xfrm>
                <a:off x="0" y="635475"/>
                <a:ext cx="1910948" cy="1"/>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sp>
            <p:nvSpPr>
              <p:cNvPr id="106" name="RNN">
                <a:extLst>
                  <a:ext uri="{FF2B5EF4-FFF2-40B4-BE49-F238E27FC236}">
                    <a16:creationId xmlns:a16="http://schemas.microsoft.com/office/drawing/2014/main" id="{F19F17A7-77A8-154A-9FFA-E284A9038838}"/>
                  </a:ext>
                </a:extLst>
              </p:cNvPr>
              <p:cNvSpPr/>
              <p:nvPr/>
            </p:nvSpPr>
            <p:spPr>
              <a:xfrm>
                <a:off x="410386" y="289489"/>
                <a:ext cx="1090176" cy="622301"/>
              </a:xfrm>
              <a:prstGeom prst="roundRect">
                <a:avLst>
                  <a:gd name="adj" fmla="val 30612"/>
                </a:avLst>
              </a:prstGeom>
              <a:solidFill>
                <a:srgbClr val="D6D6D6"/>
              </a:solidFill>
              <a:ln w="25400" cap="flat">
                <a:solidFill>
                  <a:srgbClr val="85888D"/>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lvl1pPr>
                  <a:defRPr sz="2400"/>
                </a:lvl1pPr>
              </a:lstStyle>
              <a:p>
                <a:pPr algn="ctr"/>
                <a:r>
                  <a:rPr sz="1687"/>
                  <a:t>RNN</a:t>
                </a:r>
              </a:p>
            </p:txBody>
          </p:sp>
          <p:grpSp>
            <p:nvGrpSpPr>
              <p:cNvPr id="107" name="Group">
                <a:extLst>
                  <a:ext uri="{FF2B5EF4-FFF2-40B4-BE49-F238E27FC236}">
                    <a16:creationId xmlns:a16="http://schemas.microsoft.com/office/drawing/2014/main" id="{68B0F4D7-39A7-2243-9F9E-C0267E0A2829}"/>
                  </a:ext>
                </a:extLst>
              </p:cNvPr>
              <p:cNvGrpSpPr/>
              <p:nvPr/>
            </p:nvGrpSpPr>
            <p:grpSpPr>
              <a:xfrm>
                <a:off x="1964521" y="190690"/>
                <a:ext cx="282338" cy="891051"/>
                <a:chOff x="0" y="0"/>
                <a:chExt cx="282336" cy="891050"/>
              </a:xfrm>
            </p:grpSpPr>
            <p:sp>
              <p:nvSpPr>
                <p:cNvPr id="108" name="Rectangle">
                  <a:extLst>
                    <a:ext uri="{FF2B5EF4-FFF2-40B4-BE49-F238E27FC236}">
                      <a16:creationId xmlns:a16="http://schemas.microsoft.com/office/drawing/2014/main" id="{535987AE-4E2C-AA45-BC73-8B72A20C8B29}"/>
                    </a:ext>
                  </a:extLst>
                </p:cNvPr>
                <p:cNvSpPr/>
                <p:nvPr/>
              </p:nvSpPr>
              <p:spPr>
                <a:xfrm>
                  <a:off x="8630" y="0"/>
                  <a:ext cx="265077" cy="891051"/>
                </a:xfrm>
                <a:prstGeom prst="rect">
                  <a:avLst/>
                </a:prstGeom>
                <a:noFill/>
                <a:ln w="25400" cap="flat">
                  <a:solidFill>
                    <a:srgbClr val="85888D"/>
                  </a:solidFill>
                  <a:prstDash val="solid"/>
                  <a:miter lim="400000"/>
                </a:ln>
                <a:effectLst/>
              </p:spPr>
              <p:txBody>
                <a:bodyPr wrap="square" lIns="35719" tIns="35719" rIns="35719" bIns="35719" numCol="1" anchor="ctr">
                  <a:noAutofit/>
                </a:bodyPr>
                <a:lstStyle/>
                <a:p>
                  <a:pPr algn="ctr">
                    <a:defRPr sz="2400"/>
                  </a:pPr>
                  <a:endParaRPr sz="1687"/>
                </a:p>
              </p:txBody>
            </p:sp>
            <p:sp>
              <p:nvSpPr>
                <p:cNvPr id="109" name="Circle">
                  <a:extLst>
                    <a:ext uri="{FF2B5EF4-FFF2-40B4-BE49-F238E27FC236}">
                      <a16:creationId xmlns:a16="http://schemas.microsoft.com/office/drawing/2014/main" id="{8F8AE078-0628-3C40-9857-4308532988BB}"/>
                    </a:ext>
                  </a:extLst>
                </p:cNvPr>
                <p:cNvSpPr/>
                <p:nvPr/>
              </p:nvSpPr>
              <p:spPr>
                <a:xfrm>
                  <a:off x="0" y="9628"/>
                  <a:ext cx="282337" cy="282338"/>
                </a:xfrm>
                <a:prstGeom prst="ellipse">
                  <a:avLst/>
                </a:prstGeom>
                <a:blipFill rotWithShape="1">
                  <a:blip r:embed="rId3"/>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110" name="Circle">
                  <a:extLst>
                    <a:ext uri="{FF2B5EF4-FFF2-40B4-BE49-F238E27FC236}">
                      <a16:creationId xmlns:a16="http://schemas.microsoft.com/office/drawing/2014/main" id="{E104FFBF-AF29-9B46-A3F3-1AA686969040}"/>
                    </a:ext>
                  </a:extLst>
                </p:cNvPr>
                <p:cNvSpPr/>
                <p:nvPr/>
              </p:nvSpPr>
              <p:spPr>
                <a:xfrm>
                  <a:off x="0" y="294420"/>
                  <a:ext cx="282337" cy="282338"/>
                </a:xfrm>
                <a:prstGeom prst="ellipse">
                  <a:avLst/>
                </a:prstGeom>
                <a:blipFill rotWithShape="1">
                  <a:blip r:embed="rId3"/>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111" name="Circle">
                  <a:extLst>
                    <a:ext uri="{FF2B5EF4-FFF2-40B4-BE49-F238E27FC236}">
                      <a16:creationId xmlns:a16="http://schemas.microsoft.com/office/drawing/2014/main" id="{87D99C0E-DBD2-0348-A36C-9AB7B24361BC}"/>
                    </a:ext>
                  </a:extLst>
                </p:cNvPr>
                <p:cNvSpPr/>
                <p:nvPr/>
              </p:nvSpPr>
              <p:spPr>
                <a:xfrm>
                  <a:off x="0" y="579211"/>
                  <a:ext cx="282337" cy="282338"/>
                </a:xfrm>
                <a:prstGeom prst="ellipse">
                  <a:avLst/>
                </a:prstGeom>
                <a:blipFill rotWithShape="1">
                  <a:blip r:embed="rId3"/>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400">
                      <a:solidFill>
                        <a:srgbClr val="FFFFFF"/>
                      </a:solidFill>
                    </a:defRPr>
                  </a:pPr>
                  <a:endParaRPr sz="1687"/>
                </a:p>
              </p:txBody>
            </p:sp>
          </p:grpSp>
        </p:grpSp>
        <p:grpSp>
          <p:nvGrpSpPr>
            <p:cNvPr id="13" name="Group">
              <a:extLst>
                <a:ext uri="{FF2B5EF4-FFF2-40B4-BE49-F238E27FC236}">
                  <a16:creationId xmlns:a16="http://schemas.microsoft.com/office/drawing/2014/main" id="{09ADC9BE-2408-5642-9E72-70338445E935}"/>
                </a:ext>
              </a:extLst>
            </p:cNvPr>
            <p:cNvGrpSpPr/>
            <p:nvPr/>
          </p:nvGrpSpPr>
          <p:grpSpPr>
            <a:xfrm>
              <a:off x="5512541" y="5196104"/>
              <a:ext cx="2246860" cy="1079746"/>
              <a:chOff x="0" y="0"/>
              <a:chExt cx="2246858" cy="1079745"/>
            </a:xfrm>
          </p:grpSpPr>
          <p:sp>
            <p:nvSpPr>
              <p:cNvPr id="96" name="Line">
                <a:extLst>
                  <a:ext uri="{FF2B5EF4-FFF2-40B4-BE49-F238E27FC236}">
                    <a16:creationId xmlns:a16="http://schemas.microsoft.com/office/drawing/2014/main" id="{1DFE1A91-329B-0B48-AD04-0CD07AB353D9}"/>
                  </a:ext>
                </a:extLst>
              </p:cNvPr>
              <p:cNvSpPr/>
              <p:nvPr/>
            </p:nvSpPr>
            <p:spPr>
              <a:xfrm flipH="1">
                <a:off x="973354" y="0"/>
                <a:ext cx="920061" cy="426121"/>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sp>
            <p:nvSpPr>
              <p:cNvPr id="97" name="Line">
                <a:extLst>
                  <a:ext uri="{FF2B5EF4-FFF2-40B4-BE49-F238E27FC236}">
                    <a16:creationId xmlns:a16="http://schemas.microsoft.com/office/drawing/2014/main" id="{54857CDC-CC1C-C84D-9F0B-690316240B66}"/>
                  </a:ext>
                </a:extLst>
              </p:cNvPr>
              <p:cNvSpPr/>
              <p:nvPr/>
            </p:nvSpPr>
            <p:spPr>
              <a:xfrm>
                <a:off x="0" y="633481"/>
                <a:ext cx="1910948" cy="1"/>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sp>
            <p:nvSpPr>
              <p:cNvPr id="98" name="RNN">
                <a:extLst>
                  <a:ext uri="{FF2B5EF4-FFF2-40B4-BE49-F238E27FC236}">
                    <a16:creationId xmlns:a16="http://schemas.microsoft.com/office/drawing/2014/main" id="{8552697D-4EDE-5B49-81AB-F0D6B6235C4C}"/>
                  </a:ext>
                </a:extLst>
              </p:cNvPr>
              <p:cNvSpPr/>
              <p:nvPr/>
            </p:nvSpPr>
            <p:spPr>
              <a:xfrm>
                <a:off x="410386" y="287494"/>
                <a:ext cx="1090176" cy="622301"/>
              </a:xfrm>
              <a:prstGeom prst="roundRect">
                <a:avLst>
                  <a:gd name="adj" fmla="val 30612"/>
                </a:avLst>
              </a:prstGeom>
              <a:solidFill>
                <a:srgbClr val="D6D6D6"/>
              </a:solidFill>
              <a:ln w="25400" cap="flat">
                <a:solidFill>
                  <a:srgbClr val="85888D"/>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lvl1pPr>
                  <a:defRPr sz="2400"/>
                </a:lvl1pPr>
              </a:lstStyle>
              <a:p>
                <a:pPr algn="ctr"/>
                <a:r>
                  <a:rPr sz="1687"/>
                  <a:t>RNN</a:t>
                </a:r>
              </a:p>
            </p:txBody>
          </p:sp>
          <p:grpSp>
            <p:nvGrpSpPr>
              <p:cNvPr id="99" name="Group">
                <a:extLst>
                  <a:ext uri="{FF2B5EF4-FFF2-40B4-BE49-F238E27FC236}">
                    <a16:creationId xmlns:a16="http://schemas.microsoft.com/office/drawing/2014/main" id="{D1D2FC83-37AC-B24C-A942-B123F009D766}"/>
                  </a:ext>
                </a:extLst>
              </p:cNvPr>
              <p:cNvGrpSpPr/>
              <p:nvPr/>
            </p:nvGrpSpPr>
            <p:grpSpPr>
              <a:xfrm>
                <a:off x="1964521" y="188695"/>
                <a:ext cx="282338" cy="891051"/>
                <a:chOff x="0" y="0"/>
                <a:chExt cx="282336" cy="891050"/>
              </a:xfrm>
            </p:grpSpPr>
            <p:sp>
              <p:nvSpPr>
                <p:cNvPr id="100" name="Rectangle">
                  <a:extLst>
                    <a:ext uri="{FF2B5EF4-FFF2-40B4-BE49-F238E27FC236}">
                      <a16:creationId xmlns:a16="http://schemas.microsoft.com/office/drawing/2014/main" id="{1BC88789-BC48-DD45-8753-F5B03DC459FC}"/>
                    </a:ext>
                  </a:extLst>
                </p:cNvPr>
                <p:cNvSpPr/>
                <p:nvPr/>
              </p:nvSpPr>
              <p:spPr>
                <a:xfrm>
                  <a:off x="8630" y="0"/>
                  <a:ext cx="265077" cy="891051"/>
                </a:xfrm>
                <a:prstGeom prst="rect">
                  <a:avLst/>
                </a:prstGeom>
                <a:noFill/>
                <a:ln w="25400" cap="flat">
                  <a:solidFill>
                    <a:srgbClr val="85888D"/>
                  </a:solidFill>
                  <a:prstDash val="solid"/>
                  <a:miter lim="400000"/>
                </a:ln>
                <a:effectLst/>
              </p:spPr>
              <p:txBody>
                <a:bodyPr wrap="square" lIns="35719" tIns="35719" rIns="35719" bIns="35719" numCol="1" anchor="ctr">
                  <a:noAutofit/>
                </a:bodyPr>
                <a:lstStyle/>
                <a:p>
                  <a:pPr algn="ctr">
                    <a:defRPr sz="2400"/>
                  </a:pPr>
                  <a:endParaRPr sz="1687"/>
                </a:p>
              </p:txBody>
            </p:sp>
            <p:sp>
              <p:nvSpPr>
                <p:cNvPr id="101" name="Circle">
                  <a:extLst>
                    <a:ext uri="{FF2B5EF4-FFF2-40B4-BE49-F238E27FC236}">
                      <a16:creationId xmlns:a16="http://schemas.microsoft.com/office/drawing/2014/main" id="{04875EB2-1E07-F142-96C3-443CA958817F}"/>
                    </a:ext>
                  </a:extLst>
                </p:cNvPr>
                <p:cNvSpPr/>
                <p:nvPr/>
              </p:nvSpPr>
              <p:spPr>
                <a:xfrm>
                  <a:off x="0" y="9628"/>
                  <a:ext cx="282337" cy="282338"/>
                </a:xfrm>
                <a:prstGeom prst="ellipse">
                  <a:avLst/>
                </a:prstGeom>
                <a:blipFill rotWithShape="1">
                  <a:blip r:embed="rId3"/>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102" name="Circle">
                  <a:extLst>
                    <a:ext uri="{FF2B5EF4-FFF2-40B4-BE49-F238E27FC236}">
                      <a16:creationId xmlns:a16="http://schemas.microsoft.com/office/drawing/2014/main" id="{FC0CFAB4-0CEA-114D-A6B7-D71707A86E93}"/>
                    </a:ext>
                  </a:extLst>
                </p:cNvPr>
                <p:cNvSpPr/>
                <p:nvPr/>
              </p:nvSpPr>
              <p:spPr>
                <a:xfrm>
                  <a:off x="0" y="294420"/>
                  <a:ext cx="282337" cy="282338"/>
                </a:xfrm>
                <a:prstGeom prst="ellipse">
                  <a:avLst/>
                </a:prstGeom>
                <a:blipFill rotWithShape="1">
                  <a:blip r:embed="rId3"/>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103" name="Circle">
                  <a:extLst>
                    <a:ext uri="{FF2B5EF4-FFF2-40B4-BE49-F238E27FC236}">
                      <a16:creationId xmlns:a16="http://schemas.microsoft.com/office/drawing/2014/main" id="{E7A4ED03-AC4E-8A49-93D7-0C154D50DB2D}"/>
                    </a:ext>
                  </a:extLst>
                </p:cNvPr>
                <p:cNvSpPr/>
                <p:nvPr/>
              </p:nvSpPr>
              <p:spPr>
                <a:xfrm>
                  <a:off x="0" y="579211"/>
                  <a:ext cx="282337" cy="282338"/>
                </a:xfrm>
                <a:prstGeom prst="ellipse">
                  <a:avLst/>
                </a:prstGeom>
                <a:blipFill rotWithShape="1">
                  <a:blip r:embed="rId3"/>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400">
                      <a:solidFill>
                        <a:srgbClr val="FFFFFF"/>
                      </a:solidFill>
                    </a:defRPr>
                  </a:pPr>
                  <a:endParaRPr sz="1687"/>
                </a:p>
              </p:txBody>
            </p:sp>
          </p:grpSp>
        </p:grpSp>
        <p:grpSp>
          <p:nvGrpSpPr>
            <p:cNvPr id="14" name="Group">
              <a:extLst>
                <a:ext uri="{FF2B5EF4-FFF2-40B4-BE49-F238E27FC236}">
                  <a16:creationId xmlns:a16="http://schemas.microsoft.com/office/drawing/2014/main" id="{55E67F2F-D449-924E-A13C-632ABF035703}"/>
                </a:ext>
              </a:extLst>
            </p:cNvPr>
            <p:cNvGrpSpPr/>
            <p:nvPr/>
          </p:nvGrpSpPr>
          <p:grpSpPr>
            <a:xfrm>
              <a:off x="7785841" y="5196219"/>
              <a:ext cx="2246860" cy="1079631"/>
              <a:chOff x="0" y="0"/>
              <a:chExt cx="2246858" cy="1079630"/>
            </a:xfrm>
          </p:grpSpPr>
          <p:sp>
            <p:nvSpPr>
              <p:cNvPr id="88" name="Line">
                <a:extLst>
                  <a:ext uri="{FF2B5EF4-FFF2-40B4-BE49-F238E27FC236}">
                    <a16:creationId xmlns:a16="http://schemas.microsoft.com/office/drawing/2014/main" id="{0AE5738B-CF2E-BC4B-B8B8-4B9A2EA916A0}"/>
                  </a:ext>
                </a:extLst>
              </p:cNvPr>
              <p:cNvSpPr/>
              <p:nvPr/>
            </p:nvSpPr>
            <p:spPr>
              <a:xfrm flipH="1">
                <a:off x="973354" y="-1"/>
                <a:ext cx="938713" cy="426007"/>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sp>
            <p:nvSpPr>
              <p:cNvPr id="89" name="Line">
                <a:extLst>
                  <a:ext uri="{FF2B5EF4-FFF2-40B4-BE49-F238E27FC236}">
                    <a16:creationId xmlns:a16="http://schemas.microsoft.com/office/drawing/2014/main" id="{D172285E-2CBC-384D-8FF0-6366DA512325}"/>
                  </a:ext>
                </a:extLst>
              </p:cNvPr>
              <p:cNvSpPr/>
              <p:nvPr/>
            </p:nvSpPr>
            <p:spPr>
              <a:xfrm>
                <a:off x="0" y="633365"/>
                <a:ext cx="1910948" cy="1"/>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sp>
            <p:nvSpPr>
              <p:cNvPr id="90" name="RNN">
                <a:extLst>
                  <a:ext uri="{FF2B5EF4-FFF2-40B4-BE49-F238E27FC236}">
                    <a16:creationId xmlns:a16="http://schemas.microsoft.com/office/drawing/2014/main" id="{0628B80F-EDC9-EC47-A44E-BC3D4B86945A}"/>
                  </a:ext>
                </a:extLst>
              </p:cNvPr>
              <p:cNvSpPr/>
              <p:nvPr/>
            </p:nvSpPr>
            <p:spPr>
              <a:xfrm>
                <a:off x="410386" y="287379"/>
                <a:ext cx="1090176" cy="622301"/>
              </a:xfrm>
              <a:prstGeom prst="roundRect">
                <a:avLst>
                  <a:gd name="adj" fmla="val 30612"/>
                </a:avLst>
              </a:prstGeom>
              <a:solidFill>
                <a:srgbClr val="D6D6D6"/>
              </a:solidFill>
              <a:ln w="25400" cap="flat">
                <a:solidFill>
                  <a:srgbClr val="85888D"/>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lvl1pPr>
                  <a:defRPr sz="2400"/>
                </a:lvl1pPr>
              </a:lstStyle>
              <a:p>
                <a:pPr algn="ctr"/>
                <a:r>
                  <a:rPr sz="1687"/>
                  <a:t>RNN</a:t>
                </a:r>
              </a:p>
            </p:txBody>
          </p:sp>
          <p:grpSp>
            <p:nvGrpSpPr>
              <p:cNvPr id="91" name="Group">
                <a:extLst>
                  <a:ext uri="{FF2B5EF4-FFF2-40B4-BE49-F238E27FC236}">
                    <a16:creationId xmlns:a16="http://schemas.microsoft.com/office/drawing/2014/main" id="{F4B4E266-2A38-A748-A9B1-710E1E2CD294}"/>
                  </a:ext>
                </a:extLst>
              </p:cNvPr>
              <p:cNvGrpSpPr/>
              <p:nvPr/>
            </p:nvGrpSpPr>
            <p:grpSpPr>
              <a:xfrm>
                <a:off x="1964521" y="188580"/>
                <a:ext cx="282338" cy="891051"/>
                <a:chOff x="0" y="0"/>
                <a:chExt cx="282336" cy="891050"/>
              </a:xfrm>
            </p:grpSpPr>
            <p:sp>
              <p:nvSpPr>
                <p:cNvPr id="92" name="Rectangle">
                  <a:extLst>
                    <a:ext uri="{FF2B5EF4-FFF2-40B4-BE49-F238E27FC236}">
                      <a16:creationId xmlns:a16="http://schemas.microsoft.com/office/drawing/2014/main" id="{088C2F91-1D30-884B-AC05-E9D5059FF59E}"/>
                    </a:ext>
                  </a:extLst>
                </p:cNvPr>
                <p:cNvSpPr/>
                <p:nvPr/>
              </p:nvSpPr>
              <p:spPr>
                <a:xfrm>
                  <a:off x="8630" y="0"/>
                  <a:ext cx="265077" cy="891051"/>
                </a:xfrm>
                <a:prstGeom prst="rect">
                  <a:avLst/>
                </a:prstGeom>
                <a:noFill/>
                <a:ln w="25400" cap="flat">
                  <a:solidFill>
                    <a:srgbClr val="85888D"/>
                  </a:solidFill>
                  <a:prstDash val="solid"/>
                  <a:miter lim="400000"/>
                </a:ln>
                <a:effectLst/>
              </p:spPr>
              <p:txBody>
                <a:bodyPr wrap="square" lIns="35719" tIns="35719" rIns="35719" bIns="35719" numCol="1" anchor="ctr">
                  <a:noAutofit/>
                </a:bodyPr>
                <a:lstStyle/>
                <a:p>
                  <a:pPr algn="ctr">
                    <a:defRPr sz="2400"/>
                  </a:pPr>
                  <a:endParaRPr sz="1687"/>
                </a:p>
              </p:txBody>
            </p:sp>
            <p:sp>
              <p:nvSpPr>
                <p:cNvPr id="93" name="Circle">
                  <a:extLst>
                    <a:ext uri="{FF2B5EF4-FFF2-40B4-BE49-F238E27FC236}">
                      <a16:creationId xmlns:a16="http://schemas.microsoft.com/office/drawing/2014/main" id="{C803FCEE-4190-CC4B-823C-DB299972E0FE}"/>
                    </a:ext>
                  </a:extLst>
                </p:cNvPr>
                <p:cNvSpPr/>
                <p:nvPr/>
              </p:nvSpPr>
              <p:spPr>
                <a:xfrm>
                  <a:off x="0" y="9628"/>
                  <a:ext cx="282337" cy="282338"/>
                </a:xfrm>
                <a:prstGeom prst="ellipse">
                  <a:avLst/>
                </a:prstGeom>
                <a:blipFill rotWithShape="1">
                  <a:blip r:embed="rId3"/>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94" name="Circle">
                  <a:extLst>
                    <a:ext uri="{FF2B5EF4-FFF2-40B4-BE49-F238E27FC236}">
                      <a16:creationId xmlns:a16="http://schemas.microsoft.com/office/drawing/2014/main" id="{E004C05A-7EF4-5C4E-9E74-D5865820E971}"/>
                    </a:ext>
                  </a:extLst>
                </p:cNvPr>
                <p:cNvSpPr/>
                <p:nvPr/>
              </p:nvSpPr>
              <p:spPr>
                <a:xfrm>
                  <a:off x="0" y="294420"/>
                  <a:ext cx="282337" cy="282338"/>
                </a:xfrm>
                <a:prstGeom prst="ellipse">
                  <a:avLst/>
                </a:prstGeom>
                <a:blipFill rotWithShape="1">
                  <a:blip r:embed="rId3"/>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95" name="Circle">
                  <a:extLst>
                    <a:ext uri="{FF2B5EF4-FFF2-40B4-BE49-F238E27FC236}">
                      <a16:creationId xmlns:a16="http://schemas.microsoft.com/office/drawing/2014/main" id="{2DE939B5-AFA6-454D-BE97-F93FB2E38C1E}"/>
                    </a:ext>
                  </a:extLst>
                </p:cNvPr>
                <p:cNvSpPr/>
                <p:nvPr/>
              </p:nvSpPr>
              <p:spPr>
                <a:xfrm>
                  <a:off x="0" y="579211"/>
                  <a:ext cx="282337" cy="282338"/>
                </a:xfrm>
                <a:prstGeom prst="ellipse">
                  <a:avLst/>
                </a:prstGeom>
                <a:blipFill rotWithShape="1">
                  <a:blip r:embed="rId3"/>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400">
                      <a:solidFill>
                        <a:srgbClr val="FFFFFF"/>
                      </a:solidFill>
                    </a:defRPr>
                  </a:pPr>
                  <a:endParaRPr sz="1687"/>
                </a:p>
              </p:txBody>
            </p:sp>
          </p:grpSp>
        </p:grpSp>
        <p:grpSp>
          <p:nvGrpSpPr>
            <p:cNvPr id="15" name="Group">
              <a:extLst>
                <a:ext uri="{FF2B5EF4-FFF2-40B4-BE49-F238E27FC236}">
                  <a16:creationId xmlns:a16="http://schemas.microsoft.com/office/drawing/2014/main" id="{BE99986C-01DD-A443-8892-9714A2471CEF}"/>
                </a:ext>
              </a:extLst>
            </p:cNvPr>
            <p:cNvGrpSpPr/>
            <p:nvPr/>
          </p:nvGrpSpPr>
          <p:grpSpPr>
            <a:xfrm>
              <a:off x="2562163" y="4530073"/>
              <a:ext cx="2296129" cy="2520478"/>
              <a:chOff x="0" y="0"/>
              <a:chExt cx="2296128" cy="2520476"/>
            </a:xfrm>
          </p:grpSpPr>
          <p:sp>
            <p:nvSpPr>
              <p:cNvPr id="80" name="Line">
                <a:extLst>
                  <a:ext uri="{FF2B5EF4-FFF2-40B4-BE49-F238E27FC236}">
                    <a16:creationId xmlns:a16="http://schemas.microsoft.com/office/drawing/2014/main" id="{DFEC067B-570F-A648-A409-AE7A356153C5}"/>
                  </a:ext>
                </a:extLst>
              </p:cNvPr>
              <p:cNvSpPr/>
              <p:nvPr/>
            </p:nvSpPr>
            <p:spPr>
              <a:xfrm>
                <a:off x="599031" y="0"/>
                <a:ext cx="651479" cy="1866888"/>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sp>
            <p:nvSpPr>
              <p:cNvPr id="81" name="Line">
                <a:extLst>
                  <a:ext uri="{FF2B5EF4-FFF2-40B4-BE49-F238E27FC236}">
                    <a16:creationId xmlns:a16="http://schemas.microsoft.com/office/drawing/2014/main" id="{5FCF4B09-5D25-B94E-A9FB-7F1C37C8C4A4}"/>
                  </a:ext>
                </a:extLst>
              </p:cNvPr>
              <p:cNvSpPr/>
              <p:nvPr/>
            </p:nvSpPr>
            <p:spPr>
              <a:xfrm flipH="1" flipV="1">
                <a:off x="357009" y="2074212"/>
                <a:ext cx="1939120" cy="1"/>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sp>
            <p:nvSpPr>
              <p:cNvPr id="82" name="RNN">
                <a:extLst>
                  <a:ext uri="{FF2B5EF4-FFF2-40B4-BE49-F238E27FC236}">
                    <a16:creationId xmlns:a16="http://schemas.microsoft.com/office/drawing/2014/main" id="{C54AEBB0-2F41-7B46-B5CC-E136D5F04FB4}"/>
                  </a:ext>
                </a:extLst>
              </p:cNvPr>
              <p:cNvSpPr/>
              <p:nvPr/>
            </p:nvSpPr>
            <p:spPr>
              <a:xfrm>
                <a:off x="731864" y="1728225"/>
                <a:ext cx="1090176" cy="622301"/>
              </a:xfrm>
              <a:prstGeom prst="roundRect">
                <a:avLst>
                  <a:gd name="adj" fmla="val 30612"/>
                </a:avLst>
              </a:prstGeom>
              <a:solidFill>
                <a:srgbClr val="D6D6D6"/>
              </a:solidFill>
              <a:ln w="25400" cap="flat">
                <a:solidFill>
                  <a:srgbClr val="85888D"/>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lvl1pPr>
                  <a:defRPr sz="2400"/>
                </a:lvl1pPr>
              </a:lstStyle>
              <a:p>
                <a:pPr algn="ctr"/>
                <a:r>
                  <a:rPr sz="1687"/>
                  <a:t>RNN</a:t>
                </a:r>
              </a:p>
            </p:txBody>
          </p:sp>
          <p:grpSp>
            <p:nvGrpSpPr>
              <p:cNvPr id="83" name="Group">
                <a:extLst>
                  <a:ext uri="{FF2B5EF4-FFF2-40B4-BE49-F238E27FC236}">
                    <a16:creationId xmlns:a16="http://schemas.microsoft.com/office/drawing/2014/main" id="{58DA7337-5837-1243-883F-53DCA9F89500}"/>
                  </a:ext>
                </a:extLst>
              </p:cNvPr>
              <p:cNvGrpSpPr/>
              <p:nvPr/>
            </p:nvGrpSpPr>
            <p:grpSpPr>
              <a:xfrm>
                <a:off x="0" y="1629426"/>
                <a:ext cx="282337" cy="891051"/>
                <a:chOff x="0" y="0"/>
                <a:chExt cx="282336" cy="891050"/>
              </a:xfrm>
            </p:grpSpPr>
            <p:sp>
              <p:nvSpPr>
                <p:cNvPr id="84" name="Rectangle">
                  <a:extLst>
                    <a:ext uri="{FF2B5EF4-FFF2-40B4-BE49-F238E27FC236}">
                      <a16:creationId xmlns:a16="http://schemas.microsoft.com/office/drawing/2014/main" id="{3347882D-127F-7346-9FCD-B0972308E74D}"/>
                    </a:ext>
                  </a:extLst>
                </p:cNvPr>
                <p:cNvSpPr/>
                <p:nvPr/>
              </p:nvSpPr>
              <p:spPr>
                <a:xfrm>
                  <a:off x="8630" y="0"/>
                  <a:ext cx="265077" cy="891051"/>
                </a:xfrm>
                <a:prstGeom prst="rect">
                  <a:avLst/>
                </a:prstGeom>
                <a:noFill/>
                <a:ln w="25400" cap="flat">
                  <a:solidFill>
                    <a:srgbClr val="85888D"/>
                  </a:solidFill>
                  <a:prstDash val="solid"/>
                  <a:miter lim="400000"/>
                </a:ln>
                <a:effectLst/>
              </p:spPr>
              <p:txBody>
                <a:bodyPr wrap="square" lIns="35719" tIns="35719" rIns="35719" bIns="35719" numCol="1" anchor="ctr">
                  <a:noAutofit/>
                </a:bodyPr>
                <a:lstStyle/>
                <a:p>
                  <a:pPr algn="ctr">
                    <a:defRPr sz="2400"/>
                  </a:pPr>
                  <a:endParaRPr sz="1687"/>
                </a:p>
              </p:txBody>
            </p:sp>
            <p:sp>
              <p:nvSpPr>
                <p:cNvPr id="85" name="Circle">
                  <a:extLst>
                    <a:ext uri="{FF2B5EF4-FFF2-40B4-BE49-F238E27FC236}">
                      <a16:creationId xmlns:a16="http://schemas.microsoft.com/office/drawing/2014/main" id="{80504065-5457-9F4C-A63C-83649BDE8226}"/>
                    </a:ext>
                  </a:extLst>
                </p:cNvPr>
                <p:cNvSpPr/>
                <p:nvPr/>
              </p:nvSpPr>
              <p:spPr>
                <a:xfrm>
                  <a:off x="0" y="9628"/>
                  <a:ext cx="282337" cy="282338"/>
                </a:xfrm>
                <a:prstGeom prst="ellipse">
                  <a:avLst/>
                </a:prstGeom>
                <a:blipFill rotWithShape="1">
                  <a:blip r:embed="rId3"/>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86" name="Circle">
                  <a:extLst>
                    <a:ext uri="{FF2B5EF4-FFF2-40B4-BE49-F238E27FC236}">
                      <a16:creationId xmlns:a16="http://schemas.microsoft.com/office/drawing/2014/main" id="{E61BE836-BACA-454D-963D-04A03EC8D94B}"/>
                    </a:ext>
                  </a:extLst>
                </p:cNvPr>
                <p:cNvSpPr/>
                <p:nvPr/>
              </p:nvSpPr>
              <p:spPr>
                <a:xfrm>
                  <a:off x="0" y="294420"/>
                  <a:ext cx="282337" cy="282338"/>
                </a:xfrm>
                <a:prstGeom prst="ellipse">
                  <a:avLst/>
                </a:prstGeom>
                <a:blipFill rotWithShape="1">
                  <a:blip r:embed="rId3"/>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87" name="Circle">
                  <a:extLst>
                    <a:ext uri="{FF2B5EF4-FFF2-40B4-BE49-F238E27FC236}">
                      <a16:creationId xmlns:a16="http://schemas.microsoft.com/office/drawing/2014/main" id="{42181AD3-0190-3642-A680-C7CD828C8574}"/>
                    </a:ext>
                  </a:extLst>
                </p:cNvPr>
                <p:cNvSpPr/>
                <p:nvPr/>
              </p:nvSpPr>
              <p:spPr>
                <a:xfrm>
                  <a:off x="0" y="579211"/>
                  <a:ext cx="282337" cy="282338"/>
                </a:xfrm>
                <a:prstGeom prst="ellipse">
                  <a:avLst/>
                </a:prstGeom>
                <a:blipFill rotWithShape="1">
                  <a:blip r:embed="rId3"/>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400">
                      <a:solidFill>
                        <a:srgbClr val="FFFFFF"/>
                      </a:solidFill>
                    </a:defRPr>
                  </a:pPr>
                  <a:endParaRPr sz="1687"/>
                </a:p>
              </p:txBody>
            </p:sp>
          </p:grpSp>
        </p:grpSp>
        <p:grpSp>
          <p:nvGrpSpPr>
            <p:cNvPr id="16" name="Group">
              <a:extLst>
                <a:ext uri="{FF2B5EF4-FFF2-40B4-BE49-F238E27FC236}">
                  <a16:creationId xmlns:a16="http://schemas.microsoft.com/office/drawing/2014/main" id="{47331002-BD28-3D4D-ACE3-B513EE78D7F7}"/>
                </a:ext>
              </a:extLst>
            </p:cNvPr>
            <p:cNvGrpSpPr/>
            <p:nvPr/>
          </p:nvGrpSpPr>
          <p:grpSpPr>
            <a:xfrm>
              <a:off x="4848163" y="4460447"/>
              <a:ext cx="2181829" cy="2590104"/>
              <a:chOff x="0" y="0"/>
              <a:chExt cx="2181828" cy="2590102"/>
            </a:xfrm>
          </p:grpSpPr>
          <p:sp>
            <p:nvSpPr>
              <p:cNvPr id="72" name="Line">
                <a:extLst>
                  <a:ext uri="{FF2B5EF4-FFF2-40B4-BE49-F238E27FC236}">
                    <a16:creationId xmlns:a16="http://schemas.microsoft.com/office/drawing/2014/main" id="{44193364-C72F-6349-89F5-32C32F75B0B3}"/>
                  </a:ext>
                </a:extLst>
              </p:cNvPr>
              <p:cNvSpPr/>
              <p:nvPr/>
            </p:nvSpPr>
            <p:spPr>
              <a:xfrm flipH="1" flipV="1">
                <a:off x="242709" y="2143838"/>
                <a:ext cx="1939120" cy="1"/>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grpSp>
            <p:nvGrpSpPr>
              <p:cNvPr id="73" name="Group">
                <a:extLst>
                  <a:ext uri="{FF2B5EF4-FFF2-40B4-BE49-F238E27FC236}">
                    <a16:creationId xmlns:a16="http://schemas.microsoft.com/office/drawing/2014/main" id="{14C39543-6183-B346-B447-174931FDA419}"/>
                  </a:ext>
                </a:extLst>
              </p:cNvPr>
              <p:cNvGrpSpPr/>
              <p:nvPr/>
            </p:nvGrpSpPr>
            <p:grpSpPr>
              <a:xfrm>
                <a:off x="0" y="1699052"/>
                <a:ext cx="282337" cy="891051"/>
                <a:chOff x="0" y="0"/>
                <a:chExt cx="282336" cy="891050"/>
              </a:xfrm>
            </p:grpSpPr>
            <p:sp>
              <p:nvSpPr>
                <p:cNvPr id="76" name="Rectangle">
                  <a:extLst>
                    <a:ext uri="{FF2B5EF4-FFF2-40B4-BE49-F238E27FC236}">
                      <a16:creationId xmlns:a16="http://schemas.microsoft.com/office/drawing/2014/main" id="{D18B7CDC-343B-364D-B0BB-48E1CDBFF7A4}"/>
                    </a:ext>
                  </a:extLst>
                </p:cNvPr>
                <p:cNvSpPr/>
                <p:nvPr/>
              </p:nvSpPr>
              <p:spPr>
                <a:xfrm>
                  <a:off x="8630" y="0"/>
                  <a:ext cx="265077" cy="891051"/>
                </a:xfrm>
                <a:prstGeom prst="rect">
                  <a:avLst/>
                </a:prstGeom>
                <a:noFill/>
                <a:ln w="25400" cap="flat">
                  <a:solidFill>
                    <a:srgbClr val="85888D"/>
                  </a:solidFill>
                  <a:prstDash val="solid"/>
                  <a:miter lim="400000"/>
                </a:ln>
                <a:effectLst/>
              </p:spPr>
              <p:txBody>
                <a:bodyPr wrap="square" lIns="35719" tIns="35719" rIns="35719" bIns="35719" numCol="1" anchor="ctr">
                  <a:noAutofit/>
                </a:bodyPr>
                <a:lstStyle/>
                <a:p>
                  <a:pPr algn="ctr">
                    <a:defRPr sz="2400"/>
                  </a:pPr>
                  <a:endParaRPr sz="1687"/>
                </a:p>
              </p:txBody>
            </p:sp>
            <p:sp>
              <p:nvSpPr>
                <p:cNvPr id="77" name="Circle">
                  <a:extLst>
                    <a:ext uri="{FF2B5EF4-FFF2-40B4-BE49-F238E27FC236}">
                      <a16:creationId xmlns:a16="http://schemas.microsoft.com/office/drawing/2014/main" id="{8F74CD3D-E7A4-CC42-BA84-6B5F53354C29}"/>
                    </a:ext>
                  </a:extLst>
                </p:cNvPr>
                <p:cNvSpPr/>
                <p:nvPr/>
              </p:nvSpPr>
              <p:spPr>
                <a:xfrm>
                  <a:off x="0" y="9628"/>
                  <a:ext cx="282337" cy="282338"/>
                </a:xfrm>
                <a:prstGeom prst="ellipse">
                  <a:avLst/>
                </a:prstGeom>
                <a:blipFill rotWithShape="1">
                  <a:blip r:embed="rId3"/>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78" name="Circle">
                  <a:extLst>
                    <a:ext uri="{FF2B5EF4-FFF2-40B4-BE49-F238E27FC236}">
                      <a16:creationId xmlns:a16="http://schemas.microsoft.com/office/drawing/2014/main" id="{7C8340E3-1F83-B94C-ACF4-56AA763727F7}"/>
                    </a:ext>
                  </a:extLst>
                </p:cNvPr>
                <p:cNvSpPr/>
                <p:nvPr/>
              </p:nvSpPr>
              <p:spPr>
                <a:xfrm>
                  <a:off x="0" y="294420"/>
                  <a:ext cx="282337" cy="282338"/>
                </a:xfrm>
                <a:prstGeom prst="ellipse">
                  <a:avLst/>
                </a:prstGeom>
                <a:blipFill rotWithShape="1">
                  <a:blip r:embed="rId3"/>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79" name="Circle">
                  <a:extLst>
                    <a:ext uri="{FF2B5EF4-FFF2-40B4-BE49-F238E27FC236}">
                      <a16:creationId xmlns:a16="http://schemas.microsoft.com/office/drawing/2014/main" id="{840DE341-8E57-CA47-B317-47E39FC3992F}"/>
                    </a:ext>
                  </a:extLst>
                </p:cNvPr>
                <p:cNvSpPr/>
                <p:nvPr/>
              </p:nvSpPr>
              <p:spPr>
                <a:xfrm>
                  <a:off x="0" y="579211"/>
                  <a:ext cx="282337" cy="282338"/>
                </a:xfrm>
                <a:prstGeom prst="ellipse">
                  <a:avLst/>
                </a:prstGeom>
                <a:blipFill rotWithShape="1">
                  <a:blip r:embed="rId3"/>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400">
                      <a:solidFill>
                        <a:srgbClr val="FFFFFF"/>
                      </a:solidFill>
                    </a:defRPr>
                  </a:pPr>
                  <a:endParaRPr sz="1687"/>
                </a:p>
              </p:txBody>
            </p:sp>
          </p:grpSp>
          <p:sp>
            <p:nvSpPr>
              <p:cNvPr id="74" name="Line">
                <a:extLst>
                  <a:ext uri="{FF2B5EF4-FFF2-40B4-BE49-F238E27FC236}">
                    <a16:creationId xmlns:a16="http://schemas.microsoft.com/office/drawing/2014/main" id="{B9F8DD1A-7C46-9546-A120-C783A9F187AC}"/>
                  </a:ext>
                </a:extLst>
              </p:cNvPr>
              <p:cNvSpPr/>
              <p:nvPr/>
            </p:nvSpPr>
            <p:spPr>
              <a:xfrm>
                <a:off x="428355" y="0"/>
                <a:ext cx="790278" cy="1936478"/>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sp>
            <p:nvSpPr>
              <p:cNvPr id="75" name="RNN">
                <a:extLst>
                  <a:ext uri="{FF2B5EF4-FFF2-40B4-BE49-F238E27FC236}">
                    <a16:creationId xmlns:a16="http://schemas.microsoft.com/office/drawing/2014/main" id="{AF3FE38E-EFB0-F949-BCE2-54E48066A794}"/>
                  </a:ext>
                </a:extLst>
              </p:cNvPr>
              <p:cNvSpPr/>
              <p:nvPr/>
            </p:nvSpPr>
            <p:spPr>
              <a:xfrm>
                <a:off x="655664" y="1797851"/>
                <a:ext cx="1090176" cy="622301"/>
              </a:xfrm>
              <a:prstGeom prst="roundRect">
                <a:avLst>
                  <a:gd name="adj" fmla="val 30612"/>
                </a:avLst>
              </a:prstGeom>
              <a:solidFill>
                <a:srgbClr val="D6D6D6"/>
              </a:solidFill>
              <a:ln w="25400" cap="flat">
                <a:solidFill>
                  <a:srgbClr val="85888D"/>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lvl1pPr>
                  <a:defRPr sz="2400"/>
                </a:lvl1pPr>
              </a:lstStyle>
              <a:p>
                <a:pPr algn="ctr"/>
                <a:r>
                  <a:rPr sz="1687"/>
                  <a:t>RNN</a:t>
                </a:r>
              </a:p>
            </p:txBody>
          </p:sp>
        </p:grpSp>
        <p:grpSp>
          <p:nvGrpSpPr>
            <p:cNvPr id="17" name="Group">
              <a:extLst>
                <a:ext uri="{FF2B5EF4-FFF2-40B4-BE49-F238E27FC236}">
                  <a16:creationId xmlns:a16="http://schemas.microsoft.com/office/drawing/2014/main" id="{325BF802-A197-F643-8F7F-AC54EE068A89}"/>
                </a:ext>
              </a:extLst>
            </p:cNvPr>
            <p:cNvGrpSpPr/>
            <p:nvPr/>
          </p:nvGrpSpPr>
          <p:grpSpPr>
            <a:xfrm>
              <a:off x="7057963" y="4519658"/>
              <a:ext cx="2258029" cy="2530893"/>
              <a:chOff x="0" y="0"/>
              <a:chExt cx="2258028" cy="2530892"/>
            </a:xfrm>
          </p:grpSpPr>
          <p:sp>
            <p:nvSpPr>
              <p:cNvPr id="64" name="Line">
                <a:extLst>
                  <a:ext uri="{FF2B5EF4-FFF2-40B4-BE49-F238E27FC236}">
                    <a16:creationId xmlns:a16="http://schemas.microsoft.com/office/drawing/2014/main" id="{06FF643E-E8B1-9C41-8903-F45C9FEACCC2}"/>
                  </a:ext>
                </a:extLst>
              </p:cNvPr>
              <p:cNvSpPr/>
              <p:nvPr/>
            </p:nvSpPr>
            <p:spPr>
              <a:xfrm flipH="1" flipV="1">
                <a:off x="318909" y="2084627"/>
                <a:ext cx="1939120" cy="1"/>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grpSp>
            <p:nvGrpSpPr>
              <p:cNvPr id="65" name="Group">
                <a:extLst>
                  <a:ext uri="{FF2B5EF4-FFF2-40B4-BE49-F238E27FC236}">
                    <a16:creationId xmlns:a16="http://schemas.microsoft.com/office/drawing/2014/main" id="{D617EAFF-AC8B-B547-A959-4FEDF1E644E2}"/>
                  </a:ext>
                </a:extLst>
              </p:cNvPr>
              <p:cNvGrpSpPr/>
              <p:nvPr/>
            </p:nvGrpSpPr>
            <p:grpSpPr>
              <a:xfrm>
                <a:off x="0" y="1639841"/>
                <a:ext cx="282337" cy="891052"/>
                <a:chOff x="0" y="0"/>
                <a:chExt cx="282336" cy="891050"/>
              </a:xfrm>
            </p:grpSpPr>
            <p:sp>
              <p:nvSpPr>
                <p:cNvPr id="68" name="Rectangle">
                  <a:extLst>
                    <a:ext uri="{FF2B5EF4-FFF2-40B4-BE49-F238E27FC236}">
                      <a16:creationId xmlns:a16="http://schemas.microsoft.com/office/drawing/2014/main" id="{2DFBA364-E528-4F4C-9373-274915003672}"/>
                    </a:ext>
                  </a:extLst>
                </p:cNvPr>
                <p:cNvSpPr/>
                <p:nvPr/>
              </p:nvSpPr>
              <p:spPr>
                <a:xfrm>
                  <a:off x="8630" y="0"/>
                  <a:ext cx="265077" cy="891051"/>
                </a:xfrm>
                <a:prstGeom prst="rect">
                  <a:avLst/>
                </a:prstGeom>
                <a:noFill/>
                <a:ln w="25400" cap="flat">
                  <a:solidFill>
                    <a:srgbClr val="85888D"/>
                  </a:solidFill>
                  <a:prstDash val="solid"/>
                  <a:miter lim="400000"/>
                </a:ln>
                <a:effectLst/>
              </p:spPr>
              <p:txBody>
                <a:bodyPr wrap="square" lIns="35719" tIns="35719" rIns="35719" bIns="35719" numCol="1" anchor="ctr">
                  <a:noAutofit/>
                </a:bodyPr>
                <a:lstStyle/>
                <a:p>
                  <a:pPr algn="ctr">
                    <a:defRPr sz="2400"/>
                  </a:pPr>
                  <a:endParaRPr sz="1687"/>
                </a:p>
              </p:txBody>
            </p:sp>
            <p:sp>
              <p:nvSpPr>
                <p:cNvPr id="69" name="Circle">
                  <a:extLst>
                    <a:ext uri="{FF2B5EF4-FFF2-40B4-BE49-F238E27FC236}">
                      <a16:creationId xmlns:a16="http://schemas.microsoft.com/office/drawing/2014/main" id="{36841805-D009-DF4D-BE20-7A7EEC827D60}"/>
                    </a:ext>
                  </a:extLst>
                </p:cNvPr>
                <p:cNvSpPr/>
                <p:nvPr/>
              </p:nvSpPr>
              <p:spPr>
                <a:xfrm>
                  <a:off x="0" y="9628"/>
                  <a:ext cx="282337" cy="282338"/>
                </a:xfrm>
                <a:prstGeom prst="ellipse">
                  <a:avLst/>
                </a:prstGeom>
                <a:blipFill rotWithShape="1">
                  <a:blip r:embed="rId3"/>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70" name="Circle">
                  <a:extLst>
                    <a:ext uri="{FF2B5EF4-FFF2-40B4-BE49-F238E27FC236}">
                      <a16:creationId xmlns:a16="http://schemas.microsoft.com/office/drawing/2014/main" id="{6C3DFC1F-E73F-ED46-ADEF-51890063AE2F}"/>
                    </a:ext>
                  </a:extLst>
                </p:cNvPr>
                <p:cNvSpPr/>
                <p:nvPr/>
              </p:nvSpPr>
              <p:spPr>
                <a:xfrm>
                  <a:off x="0" y="294420"/>
                  <a:ext cx="282337" cy="282338"/>
                </a:xfrm>
                <a:prstGeom prst="ellipse">
                  <a:avLst/>
                </a:prstGeom>
                <a:blipFill rotWithShape="1">
                  <a:blip r:embed="rId3"/>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71" name="Circle">
                  <a:extLst>
                    <a:ext uri="{FF2B5EF4-FFF2-40B4-BE49-F238E27FC236}">
                      <a16:creationId xmlns:a16="http://schemas.microsoft.com/office/drawing/2014/main" id="{3183D164-977F-7846-86A4-971FE0034153}"/>
                    </a:ext>
                  </a:extLst>
                </p:cNvPr>
                <p:cNvSpPr/>
                <p:nvPr/>
              </p:nvSpPr>
              <p:spPr>
                <a:xfrm>
                  <a:off x="0" y="579211"/>
                  <a:ext cx="282337" cy="282338"/>
                </a:xfrm>
                <a:prstGeom prst="ellipse">
                  <a:avLst/>
                </a:prstGeom>
                <a:blipFill rotWithShape="1">
                  <a:blip r:embed="rId3"/>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400">
                      <a:solidFill>
                        <a:srgbClr val="FFFFFF"/>
                      </a:solidFill>
                    </a:defRPr>
                  </a:pPr>
                  <a:endParaRPr sz="1687"/>
                </a:p>
              </p:txBody>
            </p:sp>
          </p:grpSp>
          <p:sp>
            <p:nvSpPr>
              <p:cNvPr id="66" name="Line">
                <a:extLst>
                  <a:ext uri="{FF2B5EF4-FFF2-40B4-BE49-F238E27FC236}">
                    <a16:creationId xmlns:a16="http://schemas.microsoft.com/office/drawing/2014/main" id="{10B0948E-EE36-224C-BFEC-EA830A98280C}"/>
                  </a:ext>
                </a:extLst>
              </p:cNvPr>
              <p:cNvSpPr/>
              <p:nvPr/>
            </p:nvSpPr>
            <p:spPr>
              <a:xfrm>
                <a:off x="513468" y="-1"/>
                <a:ext cx="781365" cy="1877268"/>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sp>
            <p:nvSpPr>
              <p:cNvPr id="67" name="RNN">
                <a:extLst>
                  <a:ext uri="{FF2B5EF4-FFF2-40B4-BE49-F238E27FC236}">
                    <a16:creationId xmlns:a16="http://schemas.microsoft.com/office/drawing/2014/main" id="{BBFED2B6-6D1C-CF45-A740-1F110C3FC938}"/>
                  </a:ext>
                </a:extLst>
              </p:cNvPr>
              <p:cNvSpPr/>
              <p:nvPr/>
            </p:nvSpPr>
            <p:spPr>
              <a:xfrm>
                <a:off x="731864" y="1738640"/>
                <a:ext cx="1090176" cy="622301"/>
              </a:xfrm>
              <a:prstGeom prst="roundRect">
                <a:avLst>
                  <a:gd name="adj" fmla="val 30612"/>
                </a:avLst>
              </a:prstGeom>
              <a:solidFill>
                <a:srgbClr val="D6D6D6"/>
              </a:solidFill>
              <a:ln w="25400" cap="flat">
                <a:solidFill>
                  <a:srgbClr val="85888D"/>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lvl1pPr>
                  <a:defRPr sz="2400"/>
                </a:lvl1pPr>
              </a:lstStyle>
              <a:p>
                <a:pPr algn="ctr"/>
                <a:r>
                  <a:rPr sz="1687"/>
                  <a:t>RNN</a:t>
                </a:r>
              </a:p>
            </p:txBody>
          </p:sp>
        </p:grpSp>
        <p:grpSp>
          <p:nvGrpSpPr>
            <p:cNvPr id="18" name="Group">
              <a:extLst>
                <a:ext uri="{FF2B5EF4-FFF2-40B4-BE49-F238E27FC236}">
                  <a16:creationId xmlns:a16="http://schemas.microsoft.com/office/drawing/2014/main" id="{65BE2672-38B3-AE48-B50F-091157D77612}"/>
                </a:ext>
              </a:extLst>
            </p:cNvPr>
            <p:cNvGrpSpPr/>
            <p:nvPr/>
          </p:nvGrpSpPr>
          <p:grpSpPr>
            <a:xfrm>
              <a:off x="9343963" y="4530459"/>
              <a:ext cx="2258029" cy="2520092"/>
              <a:chOff x="0" y="0"/>
              <a:chExt cx="2258028" cy="2520090"/>
            </a:xfrm>
          </p:grpSpPr>
          <p:sp>
            <p:nvSpPr>
              <p:cNvPr id="56" name="Line">
                <a:extLst>
                  <a:ext uri="{FF2B5EF4-FFF2-40B4-BE49-F238E27FC236}">
                    <a16:creationId xmlns:a16="http://schemas.microsoft.com/office/drawing/2014/main" id="{29CBB4B3-3216-7B40-B016-D319D1F6F371}"/>
                  </a:ext>
                </a:extLst>
              </p:cNvPr>
              <p:cNvSpPr/>
              <p:nvPr/>
            </p:nvSpPr>
            <p:spPr>
              <a:xfrm flipH="1" flipV="1">
                <a:off x="318909" y="2073826"/>
                <a:ext cx="1939120" cy="1"/>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grpSp>
            <p:nvGrpSpPr>
              <p:cNvPr id="57" name="Group">
                <a:extLst>
                  <a:ext uri="{FF2B5EF4-FFF2-40B4-BE49-F238E27FC236}">
                    <a16:creationId xmlns:a16="http://schemas.microsoft.com/office/drawing/2014/main" id="{E7B91162-030C-9A40-A1BB-D358C92F2714}"/>
                  </a:ext>
                </a:extLst>
              </p:cNvPr>
              <p:cNvGrpSpPr/>
              <p:nvPr/>
            </p:nvGrpSpPr>
            <p:grpSpPr>
              <a:xfrm>
                <a:off x="0" y="1629040"/>
                <a:ext cx="282337" cy="891051"/>
                <a:chOff x="0" y="0"/>
                <a:chExt cx="282336" cy="891050"/>
              </a:xfrm>
            </p:grpSpPr>
            <p:sp>
              <p:nvSpPr>
                <p:cNvPr id="60" name="Rectangle">
                  <a:extLst>
                    <a:ext uri="{FF2B5EF4-FFF2-40B4-BE49-F238E27FC236}">
                      <a16:creationId xmlns:a16="http://schemas.microsoft.com/office/drawing/2014/main" id="{10CC18EE-FF01-0C4A-A440-41E405ABC6EA}"/>
                    </a:ext>
                  </a:extLst>
                </p:cNvPr>
                <p:cNvSpPr/>
                <p:nvPr/>
              </p:nvSpPr>
              <p:spPr>
                <a:xfrm>
                  <a:off x="8630" y="0"/>
                  <a:ext cx="265077" cy="891051"/>
                </a:xfrm>
                <a:prstGeom prst="rect">
                  <a:avLst/>
                </a:prstGeom>
                <a:noFill/>
                <a:ln w="25400" cap="flat">
                  <a:solidFill>
                    <a:srgbClr val="85888D"/>
                  </a:solidFill>
                  <a:prstDash val="solid"/>
                  <a:miter lim="400000"/>
                </a:ln>
                <a:effectLst/>
              </p:spPr>
              <p:txBody>
                <a:bodyPr wrap="square" lIns="35719" tIns="35719" rIns="35719" bIns="35719" numCol="1" anchor="ctr">
                  <a:noAutofit/>
                </a:bodyPr>
                <a:lstStyle/>
                <a:p>
                  <a:pPr algn="ctr">
                    <a:defRPr sz="2400"/>
                  </a:pPr>
                  <a:endParaRPr sz="1687"/>
                </a:p>
              </p:txBody>
            </p:sp>
            <p:sp>
              <p:nvSpPr>
                <p:cNvPr id="61" name="Circle">
                  <a:extLst>
                    <a:ext uri="{FF2B5EF4-FFF2-40B4-BE49-F238E27FC236}">
                      <a16:creationId xmlns:a16="http://schemas.microsoft.com/office/drawing/2014/main" id="{5C297964-587C-294C-B8D0-4A92D6A517C5}"/>
                    </a:ext>
                  </a:extLst>
                </p:cNvPr>
                <p:cNvSpPr/>
                <p:nvPr/>
              </p:nvSpPr>
              <p:spPr>
                <a:xfrm>
                  <a:off x="0" y="9628"/>
                  <a:ext cx="282337" cy="282338"/>
                </a:xfrm>
                <a:prstGeom prst="ellipse">
                  <a:avLst/>
                </a:prstGeom>
                <a:blipFill rotWithShape="1">
                  <a:blip r:embed="rId3"/>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62" name="Circle">
                  <a:extLst>
                    <a:ext uri="{FF2B5EF4-FFF2-40B4-BE49-F238E27FC236}">
                      <a16:creationId xmlns:a16="http://schemas.microsoft.com/office/drawing/2014/main" id="{D5B3D899-226F-6146-AC51-508953D959DD}"/>
                    </a:ext>
                  </a:extLst>
                </p:cNvPr>
                <p:cNvSpPr/>
                <p:nvPr/>
              </p:nvSpPr>
              <p:spPr>
                <a:xfrm>
                  <a:off x="0" y="294420"/>
                  <a:ext cx="282337" cy="282338"/>
                </a:xfrm>
                <a:prstGeom prst="ellipse">
                  <a:avLst/>
                </a:prstGeom>
                <a:blipFill rotWithShape="1">
                  <a:blip r:embed="rId3"/>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63" name="Circle">
                  <a:extLst>
                    <a:ext uri="{FF2B5EF4-FFF2-40B4-BE49-F238E27FC236}">
                      <a16:creationId xmlns:a16="http://schemas.microsoft.com/office/drawing/2014/main" id="{ED3BC9DE-8EF2-FD45-A610-FD0048770278}"/>
                    </a:ext>
                  </a:extLst>
                </p:cNvPr>
                <p:cNvSpPr/>
                <p:nvPr/>
              </p:nvSpPr>
              <p:spPr>
                <a:xfrm>
                  <a:off x="0" y="579211"/>
                  <a:ext cx="282337" cy="282338"/>
                </a:xfrm>
                <a:prstGeom prst="ellipse">
                  <a:avLst/>
                </a:prstGeom>
                <a:blipFill rotWithShape="1">
                  <a:blip r:embed="rId3"/>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400">
                      <a:solidFill>
                        <a:srgbClr val="FFFFFF"/>
                      </a:solidFill>
                    </a:defRPr>
                  </a:pPr>
                  <a:endParaRPr sz="1687"/>
                </a:p>
              </p:txBody>
            </p:sp>
          </p:grpSp>
          <p:sp>
            <p:nvSpPr>
              <p:cNvPr id="58" name="Line">
                <a:extLst>
                  <a:ext uri="{FF2B5EF4-FFF2-40B4-BE49-F238E27FC236}">
                    <a16:creationId xmlns:a16="http://schemas.microsoft.com/office/drawing/2014/main" id="{EFC33509-58A7-C340-8853-CFBF52D5E0CB}"/>
                  </a:ext>
                </a:extLst>
              </p:cNvPr>
              <p:cNvSpPr/>
              <p:nvPr/>
            </p:nvSpPr>
            <p:spPr>
              <a:xfrm>
                <a:off x="541450" y="0"/>
                <a:ext cx="740684" cy="1866467"/>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sp>
            <p:nvSpPr>
              <p:cNvPr id="59" name="RNN">
                <a:extLst>
                  <a:ext uri="{FF2B5EF4-FFF2-40B4-BE49-F238E27FC236}">
                    <a16:creationId xmlns:a16="http://schemas.microsoft.com/office/drawing/2014/main" id="{A73241D5-6CDD-A34B-B9B5-D8940E0F293F}"/>
                  </a:ext>
                </a:extLst>
              </p:cNvPr>
              <p:cNvSpPr/>
              <p:nvPr/>
            </p:nvSpPr>
            <p:spPr>
              <a:xfrm>
                <a:off x="719164" y="1727839"/>
                <a:ext cx="1090176" cy="622301"/>
              </a:xfrm>
              <a:prstGeom prst="roundRect">
                <a:avLst>
                  <a:gd name="adj" fmla="val 30612"/>
                </a:avLst>
              </a:prstGeom>
              <a:solidFill>
                <a:srgbClr val="D6D6D6"/>
              </a:solidFill>
              <a:ln w="25400" cap="flat">
                <a:solidFill>
                  <a:srgbClr val="85888D"/>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lvl1pPr>
                  <a:defRPr sz="2400"/>
                </a:lvl1pPr>
              </a:lstStyle>
              <a:p>
                <a:pPr algn="ctr"/>
                <a:r>
                  <a:rPr sz="1687"/>
                  <a:t>RNN</a:t>
                </a:r>
              </a:p>
            </p:txBody>
          </p:sp>
        </p:grpSp>
        <p:grpSp>
          <p:nvGrpSpPr>
            <p:cNvPr id="19" name="Group">
              <a:extLst>
                <a:ext uri="{FF2B5EF4-FFF2-40B4-BE49-F238E27FC236}">
                  <a16:creationId xmlns:a16="http://schemas.microsoft.com/office/drawing/2014/main" id="{B08EAB65-119F-0444-BCCE-E79300A9904D}"/>
                </a:ext>
              </a:extLst>
            </p:cNvPr>
            <p:cNvGrpSpPr/>
            <p:nvPr/>
          </p:nvGrpSpPr>
          <p:grpSpPr>
            <a:xfrm>
              <a:off x="11617262" y="6159500"/>
              <a:ext cx="282338" cy="891051"/>
              <a:chOff x="0" y="0"/>
              <a:chExt cx="282336" cy="891050"/>
            </a:xfrm>
          </p:grpSpPr>
          <p:sp>
            <p:nvSpPr>
              <p:cNvPr id="52" name="Rectangle">
                <a:extLst>
                  <a:ext uri="{FF2B5EF4-FFF2-40B4-BE49-F238E27FC236}">
                    <a16:creationId xmlns:a16="http://schemas.microsoft.com/office/drawing/2014/main" id="{67A965D0-FA57-E94E-92AE-E0F7D0203A79}"/>
                  </a:ext>
                </a:extLst>
              </p:cNvPr>
              <p:cNvSpPr/>
              <p:nvPr/>
            </p:nvSpPr>
            <p:spPr>
              <a:xfrm>
                <a:off x="8630" y="0"/>
                <a:ext cx="265077" cy="891051"/>
              </a:xfrm>
              <a:prstGeom prst="rect">
                <a:avLst/>
              </a:prstGeom>
              <a:noFill/>
              <a:ln w="25400" cap="flat">
                <a:solidFill>
                  <a:srgbClr val="85888D"/>
                </a:solidFill>
                <a:prstDash val="solid"/>
                <a:miter lim="400000"/>
              </a:ln>
              <a:effectLst/>
            </p:spPr>
            <p:txBody>
              <a:bodyPr wrap="square" lIns="35719" tIns="35719" rIns="35719" bIns="35719" numCol="1" anchor="ctr">
                <a:noAutofit/>
              </a:bodyPr>
              <a:lstStyle/>
              <a:p>
                <a:pPr algn="ctr">
                  <a:defRPr sz="2400"/>
                </a:pPr>
                <a:endParaRPr sz="1687"/>
              </a:p>
            </p:txBody>
          </p:sp>
          <p:sp>
            <p:nvSpPr>
              <p:cNvPr id="53" name="Circle">
                <a:extLst>
                  <a:ext uri="{FF2B5EF4-FFF2-40B4-BE49-F238E27FC236}">
                    <a16:creationId xmlns:a16="http://schemas.microsoft.com/office/drawing/2014/main" id="{EECC58C5-11AB-034E-9259-CCE207467C52}"/>
                  </a:ext>
                </a:extLst>
              </p:cNvPr>
              <p:cNvSpPr/>
              <p:nvPr/>
            </p:nvSpPr>
            <p:spPr>
              <a:xfrm>
                <a:off x="0" y="9628"/>
                <a:ext cx="282337" cy="282338"/>
              </a:xfrm>
              <a:prstGeom prst="ellipse">
                <a:avLst/>
              </a:prstGeom>
              <a:blipFill rotWithShape="1">
                <a:blip r:embed="rId3"/>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54" name="Circle">
                <a:extLst>
                  <a:ext uri="{FF2B5EF4-FFF2-40B4-BE49-F238E27FC236}">
                    <a16:creationId xmlns:a16="http://schemas.microsoft.com/office/drawing/2014/main" id="{3211A08C-9BB8-9F40-A186-A90B0FC2F5F8}"/>
                  </a:ext>
                </a:extLst>
              </p:cNvPr>
              <p:cNvSpPr/>
              <p:nvPr/>
            </p:nvSpPr>
            <p:spPr>
              <a:xfrm>
                <a:off x="0" y="294420"/>
                <a:ext cx="282337" cy="282338"/>
              </a:xfrm>
              <a:prstGeom prst="ellipse">
                <a:avLst/>
              </a:prstGeom>
              <a:blipFill rotWithShape="1">
                <a:blip r:embed="rId3"/>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55" name="Circle">
                <a:extLst>
                  <a:ext uri="{FF2B5EF4-FFF2-40B4-BE49-F238E27FC236}">
                    <a16:creationId xmlns:a16="http://schemas.microsoft.com/office/drawing/2014/main" id="{972E3F51-51DD-EE49-A770-7688E040FDF5}"/>
                  </a:ext>
                </a:extLst>
              </p:cNvPr>
              <p:cNvSpPr/>
              <p:nvPr/>
            </p:nvSpPr>
            <p:spPr>
              <a:xfrm>
                <a:off x="0" y="579211"/>
                <a:ext cx="282337" cy="282338"/>
              </a:xfrm>
              <a:prstGeom prst="ellipse">
                <a:avLst/>
              </a:prstGeom>
              <a:blipFill rotWithShape="1">
                <a:blip r:embed="rId3"/>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400">
                    <a:solidFill>
                      <a:srgbClr val="FFFFFF"/>
                    </a:solidFill>
                  </a:defRPr>
                </a:pPr>
                <a:endParaRPr sz="1687"/>
              </a:p>
            </p:txBody>
          </p:sp>
        </p:grpSp>
        <p:grpSp>
          <p:nvGrpSpPr>
            <p:cNvPr id="20" name="Group">
              <a:extLst>
                <a:ext uri="{FF2B5EF4-FFF2-40B4-BE49-F238E27FC236}">
                  <a16:creationId xmlns:a16="http://schemas.microsoft.com/office/drawing/2014/main" id="{65EBF23A-500F-D646-809B-C7CCEAEB3A42}"/>
                </a:ext>
              </a:extLst>
            </p:cNvPr>
            <p:cNvGrpSpPr/>
            <p:nvPr/>
          </p:nvGrpSpPr>
          <p:grpSpPr>
            <a:xfrm>
              <a:off x="2227227" y="6369954"/>
              <a:ext cx="1270001" cy="1513945"/>
              <a:chOff x="0" y="0"/>
              <a:chExt cx="1270000" cy="1513944"/>
            </a:xfrm>
          </p:grpSpPr>
          <p:sp>
            <p:nvSpPr>
              <p:cNvPr id="49" name="Group">
                <a:extLst>
                  <a:ext uri="{FF2B5EF4-FFF2-40B4-BE49-F238E27FC236}">
                    <a16:creationId xmlns:a16="http://schemas.microsoft.com/office/drawing/2014/main" id="{7E3D0426-748F-B340-9570-C6805AAB0E32}"/>
                  </a:ext>
                </a:extLst>
              </p:cNvPr>
              <p:cNvSpPr/>
              <p:nvPr/>
            </p:nvSpPr>
            <p:spPr>
              <a:xfrm>
                <a:off x="0" y="891644"/>
                <a:ext cx="1270000" cy="622301"/>
              </a:xfrm>
              <a:prstGeom prst="roundRect">
                <a:avLst>
                  <a:gd name="adj" fmla="val 30612"/>
                </a:avLst>
              </a:prstGeom>
              <a:solidFill>
                <a:srgbClr val="D6D6D6"/>
              </a:solidFill>
              <a:ln w="25400" cap="flat">
                <a:solidFill>
                  <a:srgbClr val="85888D"/>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lvl1pPr>
                  <a:defRPr sz="2400"/>
                </a:lvl1pPr>
              </a:lstStyle>
              <a:p>
                <a:pPr algn="ctr"/>
                <a:r>
                  <a:rPr sz="1687"/>
                  <a:t>concat</a:t>
                </a:r>
              </a:p>
            </p:txBody>
          </p:sp>
          <p:sp>
            <p:nvSpPr>
              <p:cNvPr id="50" name="Line">
                <a:extLst>
                  <a:ext uri="{FF2B5EF4-FFF2-40B4-BE49-F238E27FC236}">
                    <a16:creationId xmlns:a16="http://schemas.microsoft.com/office/drawing/2014/main" id="{E47381BF-3C17-7844-A7E5-F69D444448A0}"/>
                  </a:ext>
                </a:extLst>
              </p:cNvPr>
              <p:cNvSpPr/>
              <p:nvPr/>
            </p:nvSpPr>
            <p:spPr>
              <a:xfrm>
                <a:off x="423938" y="654690"/>
                <a:ext cx="232422" cy="232423"/>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sp>
            <p:nvSpPr>
              <p:cNvPr id="51" name="Line">
                <a:extLst>
                  <a:ext uri="{FF2B5EF4-FFF2-40B4-BE49-F238E27FC236}">
                    <a16:creationId xmlns:a16="http://schemas.microsoft.com/office/drawing/2014/main" id="{ABC58236-53AA-BF41-9D62-8F5D5AD2B58E}"/>
                  </a:ext>
                </a:extLst>
              </p:cNvPr>
              <p:cNvSpPr/>
              <p:nvPr/>
            </p:nvSpPr>
            <p:spPr>
              <a:xfrm flipH="1">
                <a:off x="656359" y="-1"/>
                <a:ext cx="257641" cy="887113"/>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grpSp>
        <p:grpSp>
          <p:nvGrpSpPr>
            <p:cNvPr id="21" name="Group">
              <a:extLst>
                <a:ext uri="{FF2B5EF4-FFF2-40B4-BE49-F238E27FC236}">
                  <a16:creationId xmlns:a16="http://schemas.microsoft.com/office/drawing/2014/main" id="{D10446EA-75CD-4C48-B556-C670CEC0CBB9}"/>
                </a:ext>
              </a:extLst>
            </p:cNvPr>
            <p:cNvGrpSpPr/>
            <p:nvPr/>
          </p:nvGrpSpPr>
          <p:grpSpPr>
            <a:xfrm>
              <a:off x="4500527" y="6369954"/>
              <a:ext cx="1270001" cy="1513945"/>
              <a:chOff x="0" y="0"/>
              <a:chExt cx="1270000" cy="1513944"/>
            </a:xfrm>
          </p:grpSpPr>
          <p:sp>
            <p:nvSpPr>
              <p:cNvPr id="46" name="Group">
                <a:extLst>
                  <a:ext uri="{FF2B5EF4-FFF2-40B4-BE49-F238E27FC236}">
                    <a16:creationId xmlns:a16="http://schemas.microsoft.com/office/drawing/2014/main" id="{750E0F2B-0DEF-C84F-AFB1-D81C55B591BE}"/>
                  </a:ext>
                </a:extLst>
              </p:cNvPr>
              <p:cNvSpPr/>
              <p:nvPr/>
            </p:nvSpPr>
            <p:spPr>
              <a:xfrm>
                <a:off x="0" y="891644"/>
                <a:ext cx="1270000" cy="622301"/>
              </a:xfrm>
              <a:prstGeom prst="roundRect">
                <a:avLst>
                  <a:gd name="adj" fmla="val 30612"/>
                </a:avLst>
              </a:prstGeom>
              <a:solidFill>
                <a:srgbClr val="D6D6D6"/>
              </a:solidFill>
              <a:ln w="25400" cap="flat">
                <a:solidFill>
                  <a:srgbClr val="85888D"/>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lvl1pPr>
                  <a:defRPr sz="2400"/>
                </a:lvl1pPr>
              </a:lstStyle>
              <a:p>
                <a:pPr algn="ctr"/>
                <a:r>
                  <a:rPr sz="1687"/>
                  <a:t>concat</a:t>
                </a:r>
              </a:p>
            </p:txBody>
          </p:sp>
          <p:sp>
            <p:nvSpPr>
              <p:cNvPr id="47" name="Line">
                <a:extLst>
                  <a:ext uri="{FF2B5EF4-FFF2-40B4-BE49-F238E27FC236}">
                    <a16:creationId xmlns:a16="http://schemas.microsoft.com/office/drawing/2014/main" id="{9770D1A1-AA4C-D04A-AC28-278E0B489981}"/>
                  </a:ext>
                </a:extLst>
              </p:cNvPr>
              <p:cNvSpPr/>
              <p:nvPr/>
            </p:nvSpPr>
            <p:spPr>
              <a:xfrm>
                <a:off x="423937" y="654690"/>
                <a:ext cx="232423" cy="232423"/>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sp>
            <p:nvSpPr>
              <p:cNvPr id="48" name="Line">
                <a:extLst>
                  <a:ext uri="{FF2B5EF4-FFF2-40B4-BE49-F238E27FC236}">
                    <a16:creationId xmlns:a16="http://schemas.microsoft.com/office/drawing/2014/main" id="{74215720-C1AC-DB44-BC20-4E07CC2F4AA7}"/>
                  </a:ext>
                </a:extLst>
              </p:cNvPr>
              <p:cNvSpPr/>
              <p:nvPr/>
            </p:nvSpPr>
            <p:spPr>
              <a:xfrm flipH="1">
                <a:off x="656359" y="-1"/>
                <a:ext cx="257641" cy="887113"/>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grpSp>
        <p:grpSp>
          <p:nvGrpSpPr>
            <p:cNvPr id="22" name="Group">
              <a:extLst>
                <a:ext uri="{FF2B5EF4-FFF2-40B4-BE49-F238E27FC236}">
                  <a16:creationId xmlns:a16="http://schemas.microsoft.com/office/drawing/2014/main" id="{E3352B14-6F42-7B49-83A0-846F636794C5}"/>
                </a:ext>
              </a:extLst>
            </p:cNvPr>
            <p:cNvGrpSpPr/>
            <p:nvPr/>
          </p:nvGrpSpPr>
          <p:grpSpPr>
            <a:xfrm>
              <a:off x="6748427" y="6369954"/>
              <a:ext cx="1270001" cy="1513945"/>
              <a:chOff x="0" y="0"/>
              <a:chExt cx="1270000" cy="1513944"/>
            </a:xfrm>
          </p:grpSpPr>
          <p:sp>
            <p:nvSpPr>
              <p:cNvPr id="43" name="Group">
                <a:extLst>
                  <a:ext uri="{FF2B5EF4-FFF2-40B4-BE49-F238E27FC236}">
                    <a16:creationId xmlns:a16="http://schemas.microsoft.com/office/drawing/2014/main" id="{ACBF896A-CDC5-954F-9455-F54DB444E44D}"/>
                  </a:ext>
                </a:extLst>
              </p:cNvPr>
              <p:cNvSpPr/>
              <p:nvPr/>
            </p:nvSpPr>
            <p:spPr>
              <a:xfrm>
                <a:off x="0" y="891644"/>
                <a:ext cx="1270000" cy="622301"/>
              </a:xfrm>
              <a:prstGeom prst="roundRect">
                <a:avLst>
                  <a:gd name="adj" fmla="val 30612"/>
                </a:avLst>
              </a:prstGeom>
              <a:solidFill>
                <a:srgbClr val="D6D6D6"/>
              </a:solidFill>
              <a:ln w="25400" cap="flat">
                <a:solidFill>
                  <a:srgbClr val="85888D"/>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lvl1pPr>
                  <a:defRPr sz="2400"/>
                </a:lvl1pPr>
              </a:lstStyle>
              <a:p>
                <a:pPr algn="ctr"/>
                <a:r>
                  <a:rPr sz="1687"/>
                  <a:t>concat</a:t>
                </a:r>
              </a:p>
            </p:txBody>
          </p:sp>
          <p:sp>
            <p:nvSpPr>
              <p:cNvPr id="44" name="Line">
                <a:extLst>
                  <a:ext uri="{FF2B5EF4-FFF2-40B4-BE49-F238E27FC236}">
                    <a16:creationId xmlns:a16="http://schemas.microsoft.com/office/drawing/2014/main" id="{759875AF-FD4E-7848-8220-21D907E760B1}"/>
                  </a:ext>
                </a:extLst>
              </p:cNvPr>
              <p:cNvSpPr/>
              <p:nvPr/>
            </p:nvSpPr>
            <p:spPr>
              <a:xfrm>
                <a:off x="423937" y="654690"/>
                <a:ext cx="232423" cy="232423"/>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sp>
            <p:nvSpPr>
              <p:cNvPr id="45" name="Line">
                <a:extLst>
                  <a:ext uri="{FF2B5EF4-FFF2-40B4-BE49-F238E27FC236}">
                    <a16:creationId xmlns:a16="http://schemas.microsoft.com/office/drawing/2014/main" id="{D99214BD-4957-A740-BD82-05756EA95D18}"/>
                  </a:ext>
                </a:extLst>
              </p:cNvPr>
              <p:cNvSpPr/>
              <p:nvPr/>
            </p:nvSpPr>
            <p:spPr>
              <a:xfrm flipH="1">
                <a:off x="656359" y="-1"/>
                <a:ext cx="257641" cy="887113"/>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grpSp>
        <p:grpSp>
          <p:nvGrpSpPr>
            <p:cNvPr id="23" name="Group">
              <a:extLst>
                <a:ext uri="{FF2B5EF4-FFF2-40B4-BE49-F238E27FC236}">
                  <a16:creationId xmlns:a16="http://schemas.microsoft.com/office/drawing/2014/main" id="{AE0CAD10-DE17-D546-91DB-501A90467262}"/>
                </a:ext>
              </a:extLst>
            </p:cNvPr>
            <p:cNvGrpSpPr/>
            <p:nvPr/>
          </p:nvGrpSpPr>
          <p:grpSpPr>
            <a:xfrm>
              <a:off x="9034427" y="6369954"/>
              <a:ext cx="1270001" cy="1513945"/>
              <a:chOff x="0" y="0"/>
              <a:chExt cx="1270000" cy="1513944"/>
            </a:xfrm>
          </p:grpSpPr>
          <p:sp>
            <p:nvSpPr>
              <p:cNvPr id="40" name="Group">
                <a:extLst>
                  <a:ext uri="{FF2B5EF4-FFF2-40B4-BE49-F238E27FC236}">
                    <a16:creationId xmlns:a16="http://schemas.microsoft.com/office/drawing/2014/main" id="{F3404D85-C09D-F140-B568-C162D6F25387}"/>
                  </a:ext>
                </a:extLst>
              </p:cNvPr>
              <p:cNvSpPr/>
              <p:nvPr/>
            </p:nvSpPr>
            <p:spPr>
              <a:xfrm>
                <a:off x="0" y="891644"/>
                <a:ext cx="1270000" cy="622301"/>
              </a:xfrm>
              <a:prstGeom prst="roundRect">
                <a:avLst>
                  <a:gd name="adj" fmla="val 30612"/>
                </a:avLst>
              </a:prstGeom>
              <a:solidFill>
                <a:srgbClr val="D6D6D6"/>
              </a:solidFill>
              <a:ln w="25400" cap="flat">
                <a:solidFill>
                  <a:srgbClr val="85888D"/>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lvl1pPr>
                  <a:defRPr sz="2400"/>
                </a:lvl1pPr>
              </a:lstStyle>
              <a:p>
                <a:pPr algn="ctr"/>
                <a:r>
                  <a:rPr sz="1687"/>
                  <a:t>concat</a:t>
                </a:r>
              </a:p>
            </p:txBody>
          </p:sp>
          <p:sp>
            <p:nvSpPr>
              <p:cNvPr id="41" name="Line">
                <a:extLst>
                  <a:ext uri="{FF2B5EF4-FFF2-40B4-BE49-F238E27FC236}">
                    <a16:creationId xmlns:a16="http://schemas.microsoft.com/office/drawing/2014/main" id="{D3CE6D27-5AFB-A143-8F10-D94365F56B93}"/>
                  </a:ext>
                </a:extLst>
              </p:cNvPr>
              <p:cNvSpPr/>
              <p:nvPr/>
            </p:nvSpPr>
            <p:spPr>
              <a:xfrm>
                <a:off x="423937" y="654690"/>
                <a:ext cx="232423" cy="232423"/>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sp>
            <p:nvSpPr>
              <p:cNvPr id="42" name="Line">
                <a:extLst>
                  <a:ext uri="{FF2B5EF4-FFF2-40B4-BE49-F238E27FC236}">
                    <a16:creationId xmlns:a16="http://schemas.microsoft.com/office/drawing/2014/main" id="{00B13085-555D-2340-A13B-0B7C5F7DBB13}"/>
                  </a:ext>
                </a:extLst>
              </p:cNvPr>
              <p:cNvSpPr/>
              <p:nvPr/>
            </p:nvSpPr>
            <p:spPr>
              <a:xfrm flipH="1">
                <a:off x="656359" y="-1"/>
                <a:ext cx="257641" cy="887113"/>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grpSp>
        <p:grpSp>
          <p:nvGrpSpPr>
            <p:cNvPr id="24" name="Group">
              <a:extLst>
                <a:ext uri="{FF2B5EF4-FFF2-40B4-BE49-F238E27FC236}">
                  <a16:creationId xmlns:a16="http://schemas.microsoft.com/office/drawing/2014/main" id="{960DB88B-C1A8-7F4D-9AED-281F3B0BFC62}"/>
                </a:ext>
              </a:extLst>
            </p:cNvPr>
            <p:cNvGrpSpPr/>
            <p:nvPr/>
          </p:nvGrpSpPr>
          <p:grpSpPr>
            <a:xfrm>
              <a:off x="2227227" y="7933876"/>
              <a:ext cx="1270001" cy="1701860"/>
              <a:chOff x="0" y="0"/>
              <a:chExt cx="1270000" cy="1701858"/>
            </a:xfrm>
          </p:grpSpPr>
          <p:sp>
            <p:nvSpPr>
              <p:cNvPr id="37" name="Line">
                <a:extLst>
                  <a:ext uri="{FF2B5EF4-FFF2-40B4-BE49-F238E27FC236}">
                    <a16:creationId xmlns:a16="http://schemas.microsoft.com/office/drawing/2014/main" id="{7166F32A-2831-AA4A-8211-25FCFF479F2C}"/>
                  </a:ext>
                </a:extLst>
              </p:cNvPr>
              <p:cNvSpPr/>
              <p:nvPr/>
            </p:nvSpPr>
            <p:spPr>
              <a:xfrm flipH="1">
                <a:off x="598375" y="0"/>
                <a:ext cx="1" cy="1180824"/>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sp>
            <p:nvSpPr>
              <p:cNvPr id="38" name="Group">
                <a:extLst>
                  <a:ext uri="{FF2B5EF4-FFF2-40B4-BE49-F238E27FC236}">
                    <a16:creationId xmlns:a16="http://schemas.microsoft.com/office/drawing/2014/main" id="{79148F6A-E45E-E646-89E0-C8706319A4CE}"/>
                  </a:ext>
                </a:extLst>
              </p:cNvPr>
              <p:cNvSpPr/>
              <p:nvPr/>
            </p:nvSpPr>
            <p:spPr>
              <a:xfrm>
                <a:off x="0" y="204022"/>
                <a:ext cx="1270000" cy="622301"/>
              </a:xfrm>
              <a:prstGeom prst="roundRect">
                <a:avLst>
                  <a:gd name="adj" fmla="val 30612"/>
                </a:avLst>
              </a:prstGeom>
              <a:solidFill>
                <a:srgbClr val="D6D6D6"/>
              </a:solidFill>
              <a:ln w="25400" cap="flat">
                <a:solidFill>
                  <a:srgbClr val="85888D"/>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lvl1pPr>
                  <a:defRPr sz="1800"/>
                </a:lvl1pPr>
              </a:lstStyle>
              <a:p>
                <a:pPr algn="ctr"/>
                <a:r>
                  <a:rPr sz="1266"/>
                  <a:t>softmax</a:t>
                </a:r>
              </a:p>
            </p:txBody>
          </p:sp>
          <p:sp>
            <p:nvSpPr>
              <p:cNvPr id="39" name="PRN">
                <a:extLst>
                  <a:ext uri="{FF2B5EF4-FFF2-40B4-BE49-F238E27FC236}">
                    <a16:creationId xmlns:a16="http://schemas.microsoft.com/office/drawing/2014/main" id="{9AA38FB4-413C-DC4A-AF39-DDB2FBE26F38}"/>
                  </a:ext>
                </a:extLst>
              </p:cNvPr>
              <p:cNvSpPr txBox="1"/>
              <p:nvPr/>
            </p:nvSpPr>
            <p:spPr>
              <a:xfrm>
                <a:off x="77823" y="1073993"/>
                <a:ext cx="848096" cy="62786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numCol="1" anchor="ctr">
                <a:spAutoFit/>
              </a:bodyPr>
              <a:lstStyle/>
              <a:p>
                <a:pPr algn="ctr"/>
                <a:r>
                  <a:rPr sz="2400"/>
                  <a:t>PRN</a:t>
                </a:r>
              </a:p>
            </p:txBody>
          </p:sp>
        </p:grpSp>
        <p:grpSp>
          <p:nvGrpSpPr>
            <p:cNvPr id="25" name="Group">
              <a:extLst>
                <a:ext uri="{FF2B5EF4-FFF2-40B4-BE49-F238E27FC236}">
                  <a16:creationId xmlns:a16="http://schemas.microsoft.com/office/drawing/2014/main" id="{DCE0DBD3-3C16-D94F-89F4-9CCE28EBB854}"/>
                </a:ext>
              </a:extLst>
            </p:cNvPr>
            <p:cNvGrpSpPr/>
            <p:nvPr/>
          </p:nvGrpSpPr>
          <p:grpSpPr>
            <a:xfrm>
              <a:off x="4513227" y="7933876"/>
              <a:ext cx="1270001" cy="1701860"/>
              <a:chOff x="0" y="0"/>
              <a:chExt cx="1270000" cy="1701858"/>
            </a:xfrm>
          </p:grpSpPr>
          <p:sp>
            <p:nvSpPr>
              <p:cNvPr id="34" name="Line">
                <a:extLst>
                  <a:ext uri="{FF2B5EF4-FFF2-40B4-BE49-F238E27FC236}">
                    <a16:creationId xmlns:a16="http://schemas.microsoft.com/office/drawing/2014/main" id="{E607FAEB-7C86-4542-B33D-50480EFA6379}"/>
                  </a:ext>
                </a:extLst>
              </p:cNvPr>
              <p:cNvSpPr/>
              <p:nvPr/>
            </p:nvSpPr>
            <p:spPr>
              <a:xfrm flipH="1">
                <a:off x="598375" y="0"/>
                <a:ext cx="1" cy="1180824"/>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sp>
            <p:nvSpPr>
              <p:cNvPr id="35" name="Group">
                <a:extLst>
                  <a:ext uri="{FF2B5EF4-FFF2-40B4-BE49-F238E27FC236}">
                    <a16:creationId xmlns:a16="http://schemas.microsoft.com/office/drawing/2014/main" id="{FD7A6749-4D90-EF4D-83A9-FCEA02F1450C}"/>
                  </a:ext>
                </a:extLst>
              </p:cNvPr>
              <p:cNvSpPr/>
              <p:nvPr/>
            </p:nvSpPr>
            <p:spPr>
              <a:xfrm>
                <a:off x="0" y="204022"/>
                <a:ext cx="1270000" cy="622301"/>
              </a:xfrm>
              <a:prstGeom prst="roundRect">
                <a:avLst>
                  <a:gd name="adj" fmla="val 30612"/>
                </a:avLst>
              </a:prstGeom>
              <a:solidFill>
                <a:srgbClr val="D6D6D6"/>
              </a:solidFill>
              <a:ln w="25400" cap="flat">
                <a:solidFill>
                  <a:srgbClr val="85888D"/>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lvl1pPr>
                  <a:defRPr sz="1800"/>
                </a:lvl1pPr>
              </a:lstStyle>
              <a:p>
                <a:pPr algn="ctr"/>
                <a:r>
                  <a:rPr sz="1266"/>
                  <a:t>softmax</a:t>
                </a:r>
              </a:p>
            </p:txBody>
          </p:sp>
          <p:sp>
            <p:nvSpPr>
              <p:cNvPr id="36" name="VB">
                <a:extLst>
                  <a:ext uri="{FF2B5EF4-FFF2-40B4-BE49-F238E27FC236}">
                    <a16:creationId xmlns:a16="http://schemas.microsoft.com/office/drawing/2014/main" id="{89DCD69C-FFC6-154E-B262-1ECF2BA6020B}"/>
                  </a:ext>
                </a:extLst>
              </p:cNvPr>
              <p:cNvSpPr txBox="1"/>
              <p:nvPr/>
            </p:nvSpPr>
            <p:spPr>
              <a:xfrm>
                <a:off x="242871" y="1073993"/>
                <a:ext cx="588197" cy="62786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numCol="1" anchor="ctr">
                <a:spAutoFit/>
              </a:bodyPr>
              <a:lstStyle/>
              <a:p>
                <a:pPr algn="ctr"/>
                <a:r>
                  <a:rPr sz="2400"/>
                  <a:t>VB</a:t>
                </a:r>
              </a:p>
            </p:txBody>
          </p:sp>
        </p:grpSp>
        <p:grpSp>
          <p:nvGrpSpPr>
            <p:cNvPr id="26" name="Group">
              <a:extLst>
                <a:ext uri="{FF2B5EF4-FFF2-40B4-BE49-F238E27FC236}">
                  <a16:creationId xmlns:a16="http://schemas.microsoft.com/office/drawing/2014/main" id="{F26E2469-993F-C142-A339-B6D0FC899A17}"/>
                </a:ext>
              </a:extLst>
            </p:cNvPr>
            <p:cNvGrpSpPr/>
            <p:nvPr/>
          </p:nvGrpSpPr>
          <p:grpSpPr>
            <a:xfrm>
              <a:off x="6799227" y="7933876"/>
              <a:ext cx="1270001" cy="1701860"/>
              <a:chOff x="0" y="0"/>
              <a:chExt cx="1270000" cy="1701858"/>
            </a:xfrm>
          </p:grpSpPr>
          <p:sp>
            <p:nvSpPr>
              <p:cNvPr id="31" name="Line">
                <a:extLst>
                  <a:ext uri="{FF2B5EF4-FFF2-40B4-BE49-F238E27FC236}">
                    <a16:creationId xmlns:a16="http://schemas.microsoft.com/office/drawing/2014/main" id="{5E3101FF-23DA-9141-B982-2A25D979E9BD}"/>
                  </a:ext>
                </a:extLst>
              </p:cNvPr>
              <p:cNvSpPr/>
              <p:nvPr/>
            </p:nvSpPr>
            <p:spPr>
              <a:xfrm flipH="1">
                <a:off x="598375" y="0"/>
                <a:ext cx="1" cy="1180824"/>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sp>
            <p:nvSpPr>
              <p:cNvPr id="32" name="Group">
                <a:extLst>
                  <a:ext uri="{FF2B5EF4-FFF2-40B4-BE49-F238E27FC236}">
                    <a16:creationId xmlns:a16="http://schemas.microsoft.com/office/drawing/2014/main" id="{76D1751D-944C-2A49-83EB-0BBAB9EA093A}"/>
                  </a:ext>
                </a:extLst>
              </p:cNvPr>
              <p:cNvSpPr/>
              <p:nvPr/>
            </p:nvSpPr>
            <p:spPr>
              <a:xfrm>
                <a:off x="0" y="204022"/>
                <a:ext cx="1270000" cy="622301"/>
              </a:xfrm>
              <a:prstGeom prst="roundRect">
                <a:avLst>
                  <a:gd name="adj" fmla="val 30612"/>
                </a:avLst>
              </a:prstGeom>
              <a:solidFill>
                <a:srgbClr val="D6D6D6"/>
              </a:solidFill>
              <a:ln w="25400" cap="flat">
                <a:solidFill>
                  <a:srgbClr val="85888D"/>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lvl1pPr>
                  <a:defRPr sz="1800"/>
                </a:lvl1pPr>
              </a:lstStyle>
              <a:p>
                <a:pPr algn="ctr"/>
                <a:r>
                  <a:rPr sz="1266"/>
                  <a:t>softmax</a:t>
                </a:r>
              </a:p>
            </p:txBody>
          </p:sp>
          <p:sp>
            <p:nvSpPr>
              <p:cNvPr id="33" name="DET">
                <a:extLst>
                  <a:ext uri="{FF2B5EF4-FFF2-40B4-BE49-F238E27FC236}">
                    <a16:creationId xmlns:a16="http://schemas.microsoft.com/office/drawing/2014/main" id="{786C096C-A004-3948-A9FA-17F6B1328131}"/>
                  </a:ext>
                </a:extLst>
              </p:cNvPr>
              <p:cNvSpPr txBox="1"/>
              <p:nvPr/>
            </p:nvSpPr>
            <p:spPr>
              <a:xfrm>
                <a:off x="103196" y="1073993"/>
                <a:ext cx="800220" cy="62786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numCol="1" anchor="ctr">
                <a:spAutoFit/>
              </a:bodyPr>
              <a:lstStyle/>
              <a:p>
                <a:pPr algn="ctr"/>
                <a:r>
                  <a:rPr sz="2400"/>
                  <a:t>DET</a:t>
                </a:r>
              </a:p>
            </p:txBody>
          </p:sp>
        </p:grpSp>
        <p:grpSp>
          <p:nvGrpSpPr>
            <p:cNvPr id="27" name="Group">
              <a:extLst>
                <a:ext uri="{FF2B5EF4-FFF2-40B4-BE49-F238E27FC236}">
                  <a16:creationId xmlns:a16="http://schemas.microsoft.com/office/drawing/2014/main" id="{90269D64-4290-9D4A-9431-BFD38FE211E0}"/>
                </a:ext>
              </a:extLst>
            </p:cNvPr>
            <p:cNvGrpSpPr/>
            <p:nvPr/>
          </p:nvGrpSpPr>
          <p:grpSpPr>
            <a:xfrm>
              <a:off x="8958227" y="7933876"/>
              <a:ext cx="1270001" cy="1701860"/>
              <a:chOff x="0" y="0"/>
              <a:chExt cx="1270000" cy="1701858"/>
            </a:xfrm>
          </p:grpSpPr>
          <p:sp>
            <p:nvSpPr>
              <p:cNvPr id="28" name="Line">
                <a:extLst>
                  <a:ext uri="{FF2B5EF4-FFF2-40B4-BE49-F238E27FC236}">
                    <a16:creationId xmlns:a16="http://schemas.microsoft.com/office/drawing/2014/main" id="{82FFF1BE-9FB8-EC43-8AF2-3BF1B676F07E}"/>
                  </a:ext>
                </a:extLst>
              </p:cNvPr>
              <p:cNvSpPr/>
              <p:nvPr/>
            </p:nvSpPr>
            <p:spPr>
              <a:xfrm flipH="1">
                <a:off x="598375" y="0"/>
                <a:ext cx="1" cy="1180824"/>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sp>
            <p:nvSpPr>
              <p:cNvPr id="29" name="Group">
                <a:extLst>
                  <a:ext uri="{FF2B5EF4-FFF2-40B4-BE49-F238E27FC236}">
                    <a16:creationId xmlns:a16="http://schemas.microsoft.com/office/drawing/2014/main" id="{DA390EA9-F719-2341-9E00-AC50906CAD28}"/>
                  </a:ext>
                </a:extLst>
              </p:cNvPr>
              <p:cNvSpPr/>
              <p:nvPr/>
            </p:nvSpPr>
            <p:spPr>
              <a:xfrm>
                <a:off x="0" y="204022"/>
                <a:ext cx="1270000" cy="622301"/>
              </a:xfrm>
              <a:prstGeom prst="roundRect">
                <a:avLst>
                  <a:gd name="adj" fmla="val 30612"/>
                </a:avLst>
              </a:prstGeom>
              <a:solidFill>
                <a:srgbClr val="D6D6D6"/>
              </a:solidFill>
              <a:ln w="25400" cap="flat">
                <a:solidFill>
                  <a:srgbClr val="85888D"/>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lvl1pPr>
                  <a:defRPr sz="1800"/>
                </a:lvl1pPr>
              </a:lstStyle>
              <a:p>
                <a:pPr algn="ctr"/>
                <a:r>
                  <a:rPr sz="1266"/>
                  <a:t>softmax</a:t>
                </a:r>
              </a:p>
            </p:txBody>
          </p:sp>
          <p:sp>
            <p:nvSpPr>
              <p:cNvPr id="30" name="NN">
                <a:extLst>
                  <a:ext uri="{FF2B5EF4-FFF2-40B4-BE49-F238E27FC236}">
                    <a16:creationId xmlns:a16="http://schemas.microsoft.com/office/drawing/2014/main" id="{2D012F63-0F66-824D-8C43-42C06E6AD92F}"/>
                  </a:ext>
                </a:extLst>
              </p:cNvPr>
              <p:cNvSpPr txBox="1"/>
              <p:nvPr/>
            </p:nvSpPr>
            <p:spPr>
              <a:xfrm>
                <a:off x="204924" y="1073993"/>
                <a:ext cx="667989" cy="62786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numCol="1" anchor="ctr">
                <a:spAutoFit/>
              </a:bodyPr>
              <a:lstStyle/>
              <a:p>
                <a:pPr algn="ctr"/>
                <a:r>
                  <a:rPr sz="2400"/>
                  <a:t>NN</a:t>
                </a:r>
              </a:p>
            </p:txBody>
          </p:sp>
        </p:grpSp>
      </p:grpSp>
    </p:spTree>
    <p:extLst>
      <p:ext uri="{BB962C8B-B14F-4D97-AF65-F5344CB8AC3E}">
        <p14:creationId xmlns:p14="http://schemas.microsoft.com/office/powerpoint/2010/main" val="779287047"/>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5" name="Conditional Language Modeling / Machine Translation"/>
          <p:cNvSpPr txBox="1">
            <a:spLocks noGrp="1"/>
          </p:cNvSpPr>
          <p:nvPr>
            <p:ph type="title"/>
          </p:nvPr>
        </p:nvSpPr>
        <p:spPr>
          <a:prstGeom prst="rect">
            <a:avLst/>
          </a:prstGeom>
        </p:spPr>
        <p:txBody>
          <a:bodyPr>
            <a:normAutofit/>
          </a:bodyPr>
          <a:lstStyle>
            <a:lvl1pPr defTabSz="449833">
              <a:defRPr sz="6160"/>
            </a:lvl1pPr>
          </a:lstStyle>
          <a:p>
            <a:r>
              <a:rPr dirty="0"/>
              <a:t>Conditional Language Modeling </a:t>
            </a:r>
            <a:r>
              <a:rPr lang="en-US" dirty="0"/>
              <a:t>for</a:t>
            </a:r>
            <a:br>
              <a:rPr lang="en-US" dirty="0"/>
            </a:br>
            <a:r>
              <a:rPr dirty="0"/>
              <a:t>Machine Translation</a:t>
            </a:r>
          </a:p>
        </p:txBody>
      </p:sp>
      <p:sp>
        <p:nvSpPr>
          <p:cNvPr id="2" name="Text Placeholder 1">
            <a:extLst>
              <a:ext uri="{FF2B5EF4-FFF2-40B4-BE49-F238E27FC236}">
                <a16:creationId xmlns:a16="http://schemas.microsoft.com/office/drawing/2014/main" id="{02514ADB-A76D-114D-952B-ACFCC0D3755D}"/>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12136798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C40935-F344-1546-89CE-D459601FF736}"/>
              </a:ext>
            </a:extLst>
          </p:cNvPr>
          <p:cNvSpPr>
            <a:spLocks noGrp="1"/>
          </p:cNvSpPr>
          <p:nvPr>
            <p:ph type="title"/>
          </p:nvPr>
        </p:nvSpPr>
        <p:spPr/>
        <p:txBody>
          <a:bodyPr/>
          <a:lstStyle/>
          <a:p>
            <a:r>
              <a:rPr lang="en-US" b="1" u="sng" dirty="0"/>
              <a:t>Conditional </a:t>
            </a:r>
            <a:r>
              <a:rPr lang="en-US" dirty="0"/>
              <a:t>Language Models</a:t>
            </a:r>
            <a:endParaRPr lang="en-US" b="1" dirty="0"/>
          </a:p>
        </p:txBody>
      </p:sp>
      <p:sp>
        <p:nvSpPr>
          <p:cNvPr id="3" name="Text Placeholder 2">
            <a:extLst>
              <a:ext uri="{FF2B5EF4-FFF2-40B4-BE49-F238E27FC236}">
                <a16:creationId xmlns:a16="http://schemas.microsoft.com/office/drawing/2014/main" id="{5483B0BD-799B-2D4C-A502-894094FE4ADC}"/>
              </a:ext>
            </a:extLst>
          </p:cNvPr>
          <p:cNvSpPr>
            <a:spLocks noGrp="1"/>
          </p:cNvSpPr>
          <p:nvPr>
            <p:ph type="body" idx="1"/>
          </p:nvPr>
        </p:nvSpPr>
        <p:spPr/>
        <p:txBody>
          <a:bodyPr/>
          <a:lstStyle/>
          <a:p>
            <a:r>
              <a:rPr lang="en-US" dirty="0"/>
              <a:t>Not just generate text, generate text according to some specification</a:t>
            </a:r>
          </a:p>
          <a:p>
            <a:endParaRPr lang="en-US" dirty="0"/>
          </a:p>
        </p:txBody>
      </p:sp>
      <p:grpSp>
        <p:nvGrpSpPr>
          <p:cNvPr id="4" name="Group 3">
            <a:extLst>
              <a:ext uri="{FF2B5EF4-FFF2-40B4-BE49-F238E27FC236}">
                <a16:creationId xmlns:a16="http://schemas.microsoft.com/office/drawing/2014/main" id="{85008A65-9B06-6B43-8AE8-77EEDD411C0D}"/>
              </a:ext>
            </a:extLst>
          </p:cNvPr>
          <p:cNvGrpSpPr/>
          <p:nvPr/>
        </p:nvGrpSpPr>
        <p:grpSpPr>
          <a:xfrm>
            <a:off x="861411" y="2495307"/>
            <a:ext cx="7546316" cy="3566859"/>
            <a:chOff x="1225117" y="3548878"/>
            <a:chExt cx="10732540" cy="5072866"/>
          </a:xfrm>
        </p:grpSpPr>
        <p:grpSp>
          <p:nvGrpSpPr>
            <p:cNvPr id="5" name="Group">
              <a:extLst>
                <a:ext uri="{FF2B5EF4-FFF2-40B4-BE49-F238E27FC236}">
                  <a16:creationId xmlns:a16="http://schemas.microsoft.com/office/drawing/2014/main" id="{382E7EEF-C725-2E43-BBDF-D0098FBDEF8E}"/>
                </a:ext>
              </a:extLst>
            </p:cNvPr>
            <p:cNvGrpSpPr/>
            <p:nvPr/>
          </p:nvGrpSpPr>
          <p:grpSpPr>
            <a:xfrm>
              <a:off x="1530045" y="3548878"/>
              <a:ext cx="6212496" cy="627866"/>
              <a:chOff x="0" y="9922"/>
              <a:chExt cx="6212495" cy="627864"/>
            </a:xfrm>
          </p:grpSpPr>
          <p:sp>
            <p:nvSpPr>
              <p:cNvPr id="28" name="Input X">
                <a:extLst>
                  <a:ext uri="{FF2B5EF4-FFF2-40B4-BE49-F238E27FC236}">
                    <a16:creationId xmlns:a16="http://schemas.microsoft.com/office/drawing/2014/main" id="{4BCE90FD-C89B-1143-AD2D-7304B9FF05DF}"/>
                  </a:ext>
                </a:extLst>
              </p:cNvPr>
              <p:cNvSpPr txBox="1"/>
              <p:nvPr/>
            </p:nvSpPr>
            <p:spPr>
              <a:xfrm>
                <a:off x="0" y="9922"/>
                <a:ext cx="1438570" cy="62786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numCol="1" anchor="ctr">
                <a:spAutoFit/>
              </a:bodyPr>
              <a:lstStyle/>
              <a:p>
                <a:pPr>
                  <a:defRPr u="sng">
                    <a:solidFill>
                      <a:schemeClr val="accent1">
                        <a:hueOff val="47394"/>
                        <a:satOff val="-25753"/>
                        <a:lumOff val="-7544"/>
                      </a:schemeClr>
                    </a:solidFill>
                  </a:defRPr>
                </a:pPr>
                <a:r>
                  <a:rPr sz="2400" dirty="0"/>
                  <a:t>Input </a:t>
                </a:r>
                <a:r>
                  <a:rPr sz="2400" i="1" dirty="0">
                    <a:latin typeface="Helvetica"/>
                    <a:ea typeface="Helvetica"/>
                    <a:cs typeface="Helvetica"/>
                    <a:sym typeface="Helvetica"/>
                  </a:rPr>
                  <a:t>X</a:t>
                </a:r>
              </a:p>
            </p:txBody>
          </p:sp>
          <p:sp>
            <p:nvSpPr>
              <p:cNvPr id="29" name="Output Y (Text)">
                <a:extLst>
                  <a:ext uri="{FF2B5EF4-FFF2-40B4-BE49-F238E27FC236}">
                    <a16:creationId xmlns:a16="http://schemas.microsoft.com/office/drawing/2014/main" id="{36FDF249-5FA0-1842-9A25-D3EB0158B512}"/>
                  </a:ext>
                </a:extLst>
              </p:cNvPr>
              <p:cNvSpPr txBox="1"/>
              <p:nvPr/>
            </p:nvSpPr>
            <p:spPr>
              <a:xfrm>
                <a:off x="3217168" y="9922"/>
                <a:ext cx="2995327" cy="62786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numCol="1" anchor="ctr">
                <a:spAutoFit/>
              </a:bodyPr>
              <a:lstStyle/>
              <a:p>
                <a:pPr>
                  <a:defRPr u="sng">
                    <a:solidFill>
                      <a:schemeClr val="accent2">
                        <a:hueOff val="-554920"/>
                        <a:satOff val="-21482"/>
                        <a:lumOff val="-6228"/>
                      </a:schemeClr>
                    </a:solidFill>
                  </a:defRPr>
                </a:pPr>
                <a:r>
                  <a:rPr sz="2400"/>
                  <a:t>Output </a:t>
                </a:r>
                <a:r>
                  <a:rPr sz="2400" i="1">
                    <a:latin typeface="Helvetica"/>
                    <a:ea typeface="Helvetica"/>
                    <a:cs typeface="Helvetica"/>
                    <a:sym typeface="Helvetica"/>
                  </a:rPr>
                  <a:t>Y</a:t>
                </a:r>
                <a:r>
                  <a:rPr sz="2400"/>
                  <a:t> (</a:t>
                </a:r>
                <a:r>
                  <a:rPr sz="2400" b="1">
                    <a:latin typeface="Helvetica"/>
                    <a:ea typeface="Helvetica"/>
                    <a:cs typeface="Helvetica"/>
                    <a:sym typeface="Helvetica"/>
                  </a:rPr>
                  <a:t>Text</a:t>
                </a:r>
                <a:r>
                  <a:rPr sz="2400"/>
                  <a:t>)</a:t>
                </a:r>
              </a:p>
            </p:txBody>
          </p:sp>
        </p:grpSp>
        <p:grpSp>
          <p:nvGrpSpPr>
            <p:cNvPr id="6" name="Group">
              <a:extLst>
                <a:ext uri="{FF2B5EF4-FFF2-40B4-BE49-F238E27FC236}">
                  <a16:creationId xmlns:a16="http://schemas.microsoft.com/office/drawing/2014/main" id="{FD5E57D8-52A6-A648-83E7-0A0DCA90FEC6}"/>
                </a:ext>
              </a:extLst>
            </p:cNvPr>
            <p:cNvGrpSpPr/>
            <p:nvPr/>
          </p:nvGrpSpPr>
          <p:grpSpPr>
            <a:xfrm>
              <a:off x="1530298" y="4945878"/>
              <a:ext cx="5412959" cy="627866"/>
              <a:chOff x="-1" y="9919"/>
              <a:chExt cx="5412958" cy="627866"/>
            </a:xfrm>
          </p:grpSpPr>
          <p:sp>
            <p:nvSpPr>
              <p:cNvPr id="26" name="English">
                <a:extLst>
                  <a:ext uri="{FF2B5EF4-FFF2-40B4-BE49-F238E27FC236}">
                    <a16:creationId xmlns:a16="http://schemas.microsoft.com/office/drawing/2014/main" id="{F7E94824-6B91-B944-80E0-74BB7086CCD6}"/>
                  </a:ext>
                </a:extLst>
              </p:cNvPr>
              <p:cNvSpPr txBox="1"/>
              <p:nvPr/>
            </p:nvSpPr>
            <p:spPr>
              <a:xfrm>
                <a:off x="-1" y="9919"/>
                <a:ext cx="1354218" cy="62786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numCol="1" anchor="ctr">
                <a:spAutoFit/>
              </a:bodyPr>
              <a:lstStyle>
                <a:lvl1pPr>
                  <a:defRPr>
                    <a:solidFill>
                      <a:schemeClr val="accent1">
                        <a:hueOff val="47394"/>
                        <a:satOff val="-25753"/>
                        <a:lumOff val="-7544"/>
                      </a:schemeClr>
                    </a:solidFill>
                  </a:defRPr>
                </a:lvl1pPr>
              </a:lstStyle>
              <a:p>
                <a:r>
                  <a:rPr sz="2400" dirty="0"/>
                  <a:t>English</a:t>
                </a:r>
              </a:p>
            </p:txBody>
          </p:sp>
          <p:sp>
            <p:nvSpPr>
              <p:cNvPr id="27" name="Japanese">
                <a:extLst>
                  <a:ext uri="{FF2B5EF4-FFF2-40B4-BE49-F238E27FC236}">
                    <a16:creationId xmlns:a16="http://schemas.microsoft.com/office/drawing/2014/main" id="{873B4AB3-A465-B041-B39C-A28A3C0F5D58}"/>
                  </a:ext>
                </a:extLst>
              </p:cNvPr>
              <p:cNvSpPr txBox="1"/>
              <p:nvPr/>
            </p:nvSpPr>
            <p:spPr>
              <a:xfrm>
                <a:off x="3682568" y="9919"/>
                <a:ext cx="1730389" cy="62786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numCol="1" anchor="ctr">
                <a:spAutoFit/>
              </a:bodyPr>
              <a:lstStyle>
                <a:lvl1pPr>
                  <a:defRPr>
                    <a:solidFill>
                      <a:schemeClr val="accent2">
                        <a:hueOff val="-554920"/>
                        <a:satOff val="-21482"/>
                        <a:lumOff val="-6228"/>
                      </a:schemeClr>
                    </a:solidFill>
                  </a:defRPr>
                </a:lvl1pPr>
              </a:lstStyle>
              <a:p>
                <a:r>
                  <a:rPr sz="2400"/>
                  <a:t>Japanese</a:t>
                </a:r>
              </a:p>
            </p:txBody>
          </p:sp>
        </p:grpSp>
        <p:sp>
          <p:nvSpPr>
            <p:cNvPr id="7" name="Task">
              <a:extLst>
                <a:ext uri="{FF2B5EF4-FFF2-40B4-BE49-F238E27FC236}">
                  <a16:creationId xmlns:a16="http://schemas.microsoft.com/office/drawing/2014/main" id="{F8845844-03B0-4240-82B9-EA8995A4D884}"/>
                </a:ext>
              </a:extLst>
            </p:cNvPr>
            <p:cNvSpPr txBox="1"/>
            <p:nvPr/>
          </p:nvSpPr>
          <p:spPr>
            <a:xfrm>
              <a:off x="9797821" y="3548878"/>
              <a:ext cx="861776" cy="6278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u="sng">
                  <a:solidFill>
                    <a:schemeClr val="accent3">
                      <a:hueOff val="-333989"/>
                      <a:satOff val="3917"/>
                      <a:lumOff val="-6666"/>
                    </a:schemeClr>
                  </a:solidFill>
                </a:defRPr>
              </a:lvl1pPr>
            </a:lstStyle>
            <a:p>
              <a:r>
                <a:rPr sz="2400"/>
                <a:t>Task</a:t>
              </a:r>
            </a:p>
          </p:txBody>
        </p:sp>
        <p:sp>
          <p:nvSpPr>
            <p:cNvPr id="8" name="Translation">
              <a:extLst>
                <a:ext uri="{FF2B5EF4-FFF2-40B4-BE49-F238E27FC236}">
                  <a16:creationId xmlns:a16="http://schemas.microsoft.com/office/drawing/2014/main" id="{C93970F8-89ED-1347-B951-94213470D4DA}"/>
                </a:ext>
              </a:extLst>
            </p:cNvPr>
            <p:cNvSpPr txBox="1"/>
            <p:nvPr/>
          </p:nvSpPr>
          <p:spPr>
            <a:xfrm>
              <a:off x="9183599" y="4945878"/>
              <a:ext cx="2057225" cy="6278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a:solidFill>
                    <a:schemeClr val="accent3">
                      <a:hueOff val="-333989"/>
                      <a:satOff val="3917"/>
                      <a:lumOff val="-6666"/>
                    </a:schemeClr>
                  </a:solidFill>
                </a:defRPr>
              </a:lvl1pPr>
            </a:lstStyle>
            <a:p>
              <a:r>
                <a:rPr sz="2400"/>
                <a:t>Translation</a:t>
              </a:r>
            </a:p>
          </p:txBody>
        </p:sp>
        <p:sp>
          <p:nvSpPr>
            <p:cNvPr id="9" name="NL Generation">
              <a:extLst>
                <a:ext uri="{FF2B5EF4-FFF2-40B4-BE49-F238E27FC236}">
                  <a16:creationId xmlns:a16="http://schemas.microsoft.com/office/drawing/2014/main" id="{3C1872A3-0F30-DB4E-B87C-307644F8D7F9}"/>
                </a:ext>
              </a:extLst>
            </p:cNvPr>
            <p:cNvSpPr txBox="1"/>
            <p:nvPr/>
          </p:nvSpPr>
          <p:spPr>
            <a:xfrm>
              <a:off x="8794065" y="4183879"/>
              <a:ext cx="2668037" cy="6278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a:solidFill>
                    <a:schemeClr val="accent3">
                      <a:hueOff val="-333989"/>
                      <a:satOff val="3917"/>
                      <a:lumOff val="-6666"/>
                    </a:schemeClr>
                  </a:solidFill>
                </a:defRPr>
              </a:lvl1pPr>
            </a:lstStyle>
            <a:p>
              <a:r>
                <a:rPr sz="2400"/>
                <a:t>NL Generation</a:t>
              </a:r>
            </a:p>
          </p:txBody>
        </p:sp>
        <p:grpSp>
          <p:nvGrpSpPr>
            <p:cNvPr id="10" name="Group">
              <a:extLst>
                <a:ext uri="{FF2B5EF4-FFF2-40B4-BE49-F238E27FC236}">
                  <a16:creationId xmlns:a16="http://schemas.microsoft.com/office/drawing/2014/main" id="{7BDE24B8-C313-BA4D-91FC-1D1070DEADE3}"/>
                </a:ext>
              </a:extLst>
            </p:cNvPr>
            <p:cNvGrpSpPr/>
            <p:nvPr/>
          </p:nvGrpSpPr>
          <p:grpSpPr>
            <a:xfrm>
              <a:off x="1225117" y="5707878"/>
              <a:ext cx="6413835" cy="627866"/>
              <a:chOff x="-1" y="9919"/>
              <a:chExt cx="6413834" cy="627866"/>
            </a:xfrm>
          </p:grpSpPr>
          <p:sp>
            <p:nvSpPr>
              <p:cNvPr id="24" name="Document">
                <a:extLst>
                  <a:ext uri="{FF2B5EF4-FFF2-40B4-BE49-F238E27FC236}">
                    <a16:creationId xmlns:a16="http://schemas.microsoft.com/office/drawing/2014/main" id="{043EB03A-AA7C-3142-B28D-A73373F6ACE2}"/>
                  </a:ext>
                </a:extLst>
              </p:cNvPr>
              <p:cNvSpPr txBox="1"/>
              <p:nvPr/>
            </p:nvSpPr>
            <p:spPr>
              <a:xfrm>
                <a:off x="-1" y="9919"/>
                <a:ext cx="1956548" cy="62786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numCol="1" anchor="ctr">
                <a:spAutoFit/>
              </a:bodyPr>
              <a:lstStyle>
                <a:lvl1pPr>
                  <a:defRPr>
                    <a:solidFill>
                      <a:schemeClr val="accent1">
                        <a:hueOff val="47394"/>
                        <a:satOff val="-25753"/>
                        <a:lumOff val="-7544"/>
                      </a:schemeClr>
                    </a:solidFill>
                  </a:defRPr>
                </a:lvl1pPr>
              </a:lstStyle>
              <a:p>
                <a:r>
                  <a:rPr sz="2400" dirty="0"/>
                  <a:t>Document</a:t>
                </a:r>
              </a:p>
            </p:txBody>
          </p:sp>
          <p:sp>
            <p:nvSpPr>
              <p:cNvPr id="25" name="Short Description">
                <a:extLst>
                  <a:ext uri="{FF2B5EF4-FFF2-40B4-BE49-F238E27FC236}">
                    <a16:creationId xmlns:a16="http://schemas.microsoft.com/office/drawing/2014/main" id="{160DBB88-27A3-D548-843B-7D6C243496B1}"/>
                  </a:ext>
                </a:extLst>
              </p:cNvPr>
              <p:cNvSpPr txBox="1"/>
              <p:nvPr/>
            </p:nvSpPr>
            <p:spPr>
              <a:xfrm>
                <a:off x="3221709" y="9919"/>
                <a:ext cx="3192124" cy="62786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numCol="1" anchor="ctr">
                <a:spAutoFit/>
              </a:bodyPr>
              <a:lstStyle>
                <a:lvl1pPr>
                  <a:defRPr>
                    <a:solidFill>
                      <a:schemeClr val="accent2">
                        <a:hueOff val="-554920"/>
                        <a:satOff val="-21482"/>
                        <a:lumOff val="-6228"/>
                      </a:schemeClr>
                    </a:solidFill>
                  </a:defRPr>
                </a:lvl1pPr>
              </a:lstStyle>
              <a:p>
                <a:r>
                  <a:rPr sz="2400"/>
                  <a:t>Short Description</a:t>
                </a:r>
              </a:p>
            </p:txBody>
          </p:sp>
        </p:grpSp>
        <p:sp>
          <p:nvSpPr>
            <p:cNvPr id="11" name="Summarization">
              <a:extLst>
                <a:ext uri="{FF2B5EF4-FFF2-40B4-BE49-F238E27FC236}">
                  <a16:creationId xmlns:a16="http://schemas.microsoft.com/office/drawing/2014/main" id="{73B85EFC-BC7C-9B4B-8802-1317F094C2E5}"/>
                </a:ext>
              </a:extLst>
            </p:cNvPr>
            <p:cNvSpPr txBox="1"/>
            <p:nvPr/>
          </p:nvSpPr>
          <p:spPr>
            <a:xfrm>
              <a:off x="8769147" y="5707878"/>
              <a:ext cx="2772271" cy="6278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a:solidFill>
                    <a:schemeClr val="accent3">
                      <a:hueOff val="-333989"/>
                      <a:satOff val="3917"/>
                      <a:lumOff val="-6666"/>
                    </a:schemeClr>
                  </a:solidFill>
                </a:defRPr>
              </a:lvl1pPr>
            </a:lstStyle>
            <a:p>
              <a:r>
                <a:rPr sz="2400"/>
                <a:t>Summarization</a:t>
              </a:r>
            </a:p>
          </p:txBody>
        </p:sp>
        <p:grpSp>
          <p:nvGrpSpPr>
            <p:cNvPr id="12" name="Group">
              <a:extLst>
                <a:ext uri="{FF2B5EF4-FFF2-40B4-BE49-F238E27FC236}">
                  <a16:creationId xmlns:a16="http://schemas.microsoft.com/office/drawing/2014/main" id="{D1A8E0C7-EA37-A240-AF79-C5382CD00B9A}"/>
                </a:ext>
              </a:extLst>
            </p:cNvPr>
            <p:cNvGrpSpPr/>
            <p:nvPr/>
          </p:nvGrpSpPr>
          <p:grpSpPr>
            <a:xfrm>
              <a:off x="1275867" y="6469878"/>
              <a:ext cx="5714149" cy="627866"/>
              <a:chOff x="0" y="9919"/>
              <a:chExt cx="5714147" cy="627866"/>
            </a:xfrm>
          </p:grpSpPr>
          <p:sp>
            <p:nvSpPr>
              <p:cNvPr id="22" name="Utterance">
                <a:extLst>
                  <a:ext uri="{FF2B5EF4-FFF2-40B4-BE49-F238E27FC236}">
                    <a16:creationId xmlns:a16="http://schemas.microsoft.com/office/drawing/2014/main" id="{4AFD197B-57B6-2B45-AA79-045EC484B07C}"/>
                  </a:ext>
                </a:extLst>
              </p:cNvPr>
              <p:cNvSpPr txBox="1"/>
              <p:nvPr/>
            </p:nvSpPr>
            <p:spPr>
              <a:xfrm>
                <a:off x="0" y="9919"/>
                <a:ext cx="1870097" cy="62786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numCol="1" anchor="ctr">
                <a:spAutoFit/>
              </a:bodyPr>
              <a:lstStyle>
                <a:lvl1pPr>
                  <a:defRPr>
                    <a:solidFill>
                      <a:schemeClr val="accent1">
                        <a:hueOff val="47394"/>
                        <a:satOff val="-25753"/>
                        <a:lumOff val="-7544"/>
                      </a:schemeClr>
                    </a:solidFill>
                  </a:defRPr>
                </a:lvl1pPr>
              </a:lstStyle>
              <a:p>
                <a:r>
                  <a:rPr sz="2400"/>
                  <a:t>Utterance</a:t>
                </a:r>
              </a:p>
            </p:txBody>
          </p:sp>
          <p:sp>
            <p:nvSpPr>
              <p:cNvPr id="23" name="Response">
                <a:extLst>
                  <a:ext uri="{FF2B5EF4-FFF2-40B4-BE49-F238E27FC236}">
                    <a16:creationId xmlns:a16="http://schemas.microsoft.com/office/drawing/2014/main" id="{2D144A18-61A7-534A-B0EB-28B270136BA4}"/>
                  </a:ext>
                </a:extLst>
              </p:cNvPr>
              <p:cNvSpPr txBox="1"/>
              <p:nvPr/>
            </p:nvSpPr>
            <p:spPr>
              <a:xfrm>
                <a:off x="3911624" y="9919"/>
                <a:ext cx="1802523" cy="62786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numCol="1" anchor="ctr">
                <a:spAutoFit/>
              </a:bodyPr>
              <a:lstStyle>
                <a:lvl1pPr>
                  <a:defRPr>
                    <a:solidFill>
                      <a:schemeClr val="accent2">
                        <a:hueOff val="-554920"/>
                        <a:satOff val="-21482"/>
                        <a:lumOff val="-6228"/>
                      </a:schemeClr>
                    </a:solidFill>
                  </a:defRPr>
                </a:lvl1pPr>
              </a:lstStyle>
              <a:p>
                <a:r>
                  <a:rPr sz="2400"/>
                  <a:t>Response</a:t>
                </a:r>
              </a:p>
            </p:txBody>
          </p:sp>
        </p:grpSp>
        <p:sp>
          <p:nvSpPr>
            <p:cNvPr id="13" name="Response Generation">
              <a:extLst>
                <a:ext uri="{FF2B5EF4-FFF2-40B4-BE49-F238E27FC236}">
                  <a16:creationId xmlns:a16="http://schemas.microsoft.com/office/drawing/2014/main" id="{E063FFC4-6FB6-0B4A-B8B7-6D0458C689A6}"/>
                </a:ext>
              </a:extLst>
            </p:cNvPr>
            <p:cNvSpPr txBox="1"/>
            <p:nvPr/>
          </p:nvSpPr>
          <p:spPr>
            <a:xfrm>
              <a:off x="8057055" y="6469879"/>
              <a:ext cx="3900602" cy="6278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a:solidFill>
                    <a:schemeClr val="accent3">
                      <a:hueOff val="-333989"/>
                      <a:satOff val="3917"/>
                      <a:lumOff val="-6666"/>
                    </a:schemeClr>
                  </a:solidFill>
                </a:defRPr>
              </a:lvl1pPr>
            </a:lstStyle>
            <a:p>
              <a:r>
                <a:rPr sz="2400"/>
                <a:t>Response Generation</a:t>
              </a:r>
            </a:p>
          </p:txBody>
        </p:sp>
        <p:grpSp>
          <p:nvGrpSpPr>
            <p:cNvPr id="14" name="Group">
              <a:extLst>
                <a:ext uri="{FF2B5EF4-FFF2-40B4-BE49-F238E27FC236}">
                  <a16:creationId xmlns:a16="http://schemas.microsoft.com/office/drawing/2014/main" id="{C7588841-5A55-BC4F-B618-EB785ABE0F28}"/>
                </a:ext>
              </a:extLst>
            </p:cNvPr>
            <p:cNvGrpSpPr/>
            <p:nvPr/>
          </p:nvGrpSpPr>
          <p:grpSpPr>
            <a:xfrm>
              <a:off x="1631797" y="7231878"/>
              <a:ext cx="5004750" cy="627866"/>
              <a:chOff x="0" y="9919"/>
              <a:chExt cx="5004748" cy="627866"/>
            </a:xfrm>
          </p:grpSpPr>
          <p:sp>
            <p:nvSpPr>
              <p:cNvPr id="20" name="Image">
                <a:extLst>
                  <a:ext uri="{FF2B5EF4-FFF2-40B4-BE49-F238E27FC236}">
                    <a16:creationId xmlns:a16="http://schemas.microsoft.com/office/drawing/2014/main" id="{F6E824F5-23D3-B740-8577-05B07E6CD0F5}"/>
                  </a:ext>
                </a:extLst>
              </p:cNvPr>
              <p:cNvSpPr txBox="1"/>
              <p:nvPr/>
            </p:nvSpPr>
            <p:spPr>
              <a:xfrm>
                <a:off x="0" y="9919"/>
                <a:ext cx="1190983" cy="62786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numCol="1" anchor="ctr">
                <a:spAutoFit/>
              </a:bodyPr>
              <a:lstStyle>
                <a:lvl1pPr>
                  <a:defRPr>
                    <a:solidFill>
                      <a:schemeClr val="accent1">
                        <a:hueOff val="47394"/>
                        <a:satOff val="-25753"/>
                        <a:lumOff val="-7544"/>
                      </a:schemeClr>
                    </a:solidFill>
                  </a:defRPr>
                </a:lvl1pPr>
              </a:lstStyle>
              <a:p>
                <a:r>
                  <a:rPr sz="2400"/>
                  <a:t>Image</a:t>
                </a:r>
              </a:p>
            </p:txBody>
          </p:sp>
          <p:sp>
            <p:nvSpPr>
              <p:cNvPr id="21" name="Text">
                <a:extLst>
                  <a:ext uri="{FF2B5EF4-FFF2-40B4-BE49-F238E27FC236}">
                    <a16:creationId xmlns:a16="http://schemas.microsoft.com/office/drawing/2014/main" id="{B0F74AED-9FC3-AD4E-9AC8-666B101C3B69}"/>
                  </a:ext>
                </a:extLst>
              </p:cNvPr>
              <p:cNvSpPr txBox="1"/>
              <p:nvPr/>
            </p:nvSpPr>
            <p:spPr>
              <a:xfrm>
                <a:off x="4178172" y="9919"/>
                <a:ext cx="826576" cy="62786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numCol="1" anchor="ctr">
                <a:spAutoFit/>
              </a:bodyPr>
              <a:lstStyle>
                <a:lvl1pPr>
                  <a:defRPr>
                    <a:solidFill>
                      <a:schemeClr val="accent2">
                        <a:hueOff val="-554920"/>
                        <a:satOff val="-21482"/>
                        <a:lumOff val="-6228"/>
                      </a:schemeClr>
                    </a:solidFill>
                  </a:defRPr>
                </a:lvl1pPr>
              </a:lstStyle>
              <a:p>
                <a:r>
                  <a:rPr sz="2400"/>
                  <a:t>Text</a:t>
                </a:r>
              </a:p>
            </p:txBody>
          </p:sp>
        </p:grpSp>
        <p:sp>
          <p:nvSpPr>
            <p:cNvPr id="15" name="Image Captioning">
              <a:extLst>
                <a:ext uri="{FF2B5EF4-FFF2-40B4-BE49-F238E27FC236}">
                  <a16:creationId xmlns:a16="http://schemas.microsoft.com/office/drawing/2014/main" id="{4CCB8AB6-DF5F-EC4E-B6A4-89A5794AD350}"/>
                </a:ext>
              </a:extLst>
            </p:cNvPr>
            <p:cNvSpPr txBox="1"/>
            <p:nvPr/>
          </p:nvSpPr>
          <p:spPr>
            <a:xfrm>
              <a:off x="8451392" y="7231878"/>
              <a:ext cx="3202155" cy="6278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a:solidFill>
                    <a:schemeClr val="accent3">
                      <a:hueOff val="-333989"/>
                      <a:satOff val="3917"/>
                      <a:lumOff val="-6666"/>
                    </a:schemeClr>
                  </a:solidFill>
                </a:defRPr>
              </a:lvl1pPr>
            </a:lstStyle>
            <a:p>
              <a:r>
                <a:rPr sz="2400"/>
                <a:t>Image Captioning</a:t>
              </a:r>
            </a:p>
          </p:txBody>
        </p:sp>
        <p:grpSp>
          <p:nvGrpSpPr>
            <p:cNvPr id="16" name="Group">
              <a:extLst>
                <a:ext uri="{FF2B5EF4-FFF2-40B4-BE49-F238E27FC236}">
                  <a16:creationId xmlns:a16="http://schemas.microsoft.com/office/drawing/2014/main" id="{3C24BCAA-E53C-5F40-BAD8-E3CD6778227E}"/>
                </a:ext>
              </a:extLst>
            </p:cNvPr>
            <p:cNvGrpSpPr/>
            <p:nvPr/>
          </p:nvGrpSpPr>
          <p:grpSpPr>
            <a:xfrm>
              <a:off x="1491894" y="7993878"/>
              <a:ext cx="5573368" cy="627866"/>
              <a:chOff x="0" y="9919"/>
              <a:chExt cx="5573366" cy="627866"/>
            </a:xfrm>
          </p:grpSpPr>
          <p:sp>
            <p:nvSpPr>
              <p:cNvPr id="18" name="Speech">
                <a:extLst>
                  <a:ext uri="{FF2B5EF4-FFF2-40B4-BE49-F238E27FC236}">
                    <a16:creationId xmlns:a16="http://schemas.microsoft.com/office/drawing/2014/main" id="{C833A88F-2A3C-C049-8552-BC7225BE843C}"/>
                  </a:ext>
                </a:extLst>
              </p:cNvPr>
              <p:cNvSpPr txBox="1"/>
              <p:nvPr/>
            </p:nvSpPr>
            <p:spPr>
              <a:xfrm>
                <a:off x="0" y="9919"/>
                <a:ext cx="1386136" cy="62786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numCol="1" anchor="ctr">
                <a:spAutoFit/>
              </a:bodyPr>
              <a:lstStyle>
                <a:lvl1pPr>
                  <a:defRPr>
                    <a:solidFill>
                      <a:schemeClr val="accent1">
                        <a:hueOff val="47394"/>
                        <a:satOff val="-25753"/>
                        <a:lumOff val="-7544"/>
                      </a:schemeClr>
                    </a:solidFill>
                  </a:defRPr>
                </a:lvl1pPr>
              </a:lstStyle>
              <a:p>
                <a:r>
                  <a:rPr sz="2400"/>
                  <a:t>Speech</a:t>
                </a:r>
              </a:p>
            </p:txBody>
          </p:sp>
          <p:sp>
            <p:nvSpPr>
              <p:cNvPr id="19" name="Transcript">
                <a:extLst>
                  <a:ext uri="{FF2B5EF4-FFF2-40B4-BE49-F238E27FC236}">
                    <a16:creationId xmlns:a16="http://schemas.microsoft.com/office/drawing/2014/main" id="{D4AB7B89-A525-4548-BC26-DE9D7C2FCF4D}"/>
                  </a:ext>
                </a:extLst>
              </p:cNvPr>
              <p:cNvSpPr txBox="1"/>
              <p:nvPr/>
            </p:nvSpPr>
            <p:spPr>
              <a:xfrm>
                <a:off x="3716857" y="9919"/>
                <a:ext cx="1856509" cy="62786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numCol="1" anchor="ctr">
                <a:spAutoFit/>
              </a:bodyPr>
              <a:lstStyle>
                <a:lvl1pPr>
                  <a:defRPr>
                    <a:solidFill>
                      <a:schemeClr val="accent2">
                        <a:hueOff val="-554920"/>
                        <a:satOff val="-21482"/>
                        <a:lumOff val="-6228"/>
                      </a:schemeClr>
                    </a:solidFill>
                  </a:defRPr>
                </a:lvl1pPr>
              </a:lstStyle>
              <a:p>
                <a:r>
                  <a:rPr sz="2400"/>
                  <a:t>Transcript</a:t>
                </a:r>
              </a:p>
            </p:txBody>
          </p:sp>
        </p:grpSp>
        <p:sp>
          <p:nvSpPr>
            <p:cNvPr id="17" name="Speech Recognition">
              <a:extLst>
                <a:ext uri="{FF2B5EF4-FFF2-40B4-BE49-F238E27FC236}">
                  <a16:creationId xmlns:a16="http://schemas.microsoft.com/office/drawing/2014/main" id="{114E3161-6635-3045-850A-A3B95CEAEDB5}"/>
                </a:ext>
              </a:extLst>
            </p:cNvPr>
            <p:cNvSpPr txBox="1"/>
            <p:nvPr/>
          </p:nvSpPr>
          <p:spPr>
            <a:xfrm>
              <a:off x="8209533" y="7993878"/>
              <a:ext cx="3586260" cy="6278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a:solidFill>
                    <a:schemeClr val="accent3">
                      <a:hueOff val="-333989"/>
                      <a:satOff val="3917"/>
                      <a:lumOff val="-6666"/>
                    </a:schemeClr>
                  </a:solidFill>
                </a:defRPr>
              </a:lvl1pPr>
            </a:lstStyle>
            <a:p>
              <a:r>
                <a:rPr sz="2400"/>
                <a:t>Speech Recognition</a:t>
              </a:r>
            </a:p>
          </p:txBody>
        </p:sp>
      </p:grpSp>
      <p:sp>
        <p:nvSpPr>
          <p:cNvPr id="31" name="English">
            <a:extLst>
              <a:ext uri="{FF2B5EF4-FFF2-40B4-BE49-F238E27FC236}">
                <a16:creationId xmlns:a16="http://schemas.microsoft.com/office/drawing/2014/main" id="{6C7C66E8-DA19-734C-8BCD-AA2B4EC2F434}"/>
              </a:ext>
            </a:extLst>
          </p:cNvPr>
          <p:cNvSpPr txBox="1"/>
          <p:nvPr/>
        </p:nvSpPr>
        <p:spPr>
          <a:xfrm>
            <a:off x="622278" y="2989318"/>
            <a:ext cx="2047548" cy="44146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numCol="1" anchor="ctr">
            <a:spAutoFit/>
          </a:bodyPr>
          <a:lstStyle>
            <a:lvl1pPr>
              <a:defRPr>
                <a:solidFill>
                  <a:schemeClr val="accent1">
                    <a:hueOff val="47394"/>
                    <a:satOff val="-25753"/>
                    <a:lumOff val="-7544"/>
                  </a:schemeClr>
                </a:solidFill>
              </a:defRPr>
            </a:lvl1pPr>
          </a:lstStyle>
          <a:p>
            <a:r>
              <a:rPr lang="en-US" sz="2400" dirty="0"/>
              <a:t>Structured Data</a:t>
            </a:r>
            <a:endParaRPr sz="2400" dirty="0"/>
          </a:p>
        </p:txBody>
      </p:sp>
      <p:sp>
        <p:nvSpPr>
          <p:cNvPr id="32" name="Japanese">
            <a:extLst>
              <a:ext uri="{FF2B5EF4-FFF2-40B4-BE49-F238E27FC236}">
                <a16:creationId xmlns:a16="http://schemas.microsoft.com/office/drawing/2014/main" id="{537E052E-37AB-204F-8BAB-E322286933D3}"/>
              </a:ext>
            </a:extLst>
          </p:cNvPr>
          <p:cNvSpPr txBox="1"/>
          <p:nvPr/>
        </p:nvSpPr>
        <p:spPr>
          <a:xfrm>
            <a:off x="3299800" y="2964918"/>
            <a:ext cx="1898213" cy="44146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numCol="1" anchor="ctr">
            <a:spAutoFit/>
          </a:bodyPr>
          <a:lstStyle>
            <a:lvl1pPr>
              <a:defRPr>
                <a:solidFill>
                  <a:schemeClr val="accent2">
                    <a:hueOff val="-554920"/>
                    <a:satOff val="-21482"/>
                    <a:lumOff val="-6228"/>
                  </a:schemeClr>
                </a:solidFill>
              </a:defRPr>
            </a:lvl1pPr>
          </a:lstStyle>
          <a:p>
            <a:r>
              <a:rPr lang="en-US" sz="2400" dirty="0"/>
              <a:t>NL Description</a:t>
            </a:r>
            <a:endParaRPr sz="2400" dirty="0"/>
          </a:p>
        </p:txBody>
      </p:sp>
    </p:spTree>
    <p:extLst>
      <p:ext uri="{BB962C8B-B14F-4D97-AF65-F5344CB8AC3E}">
        <p14:creationId xmlns:p14="http://schemas.microsoft.com/office/powerpoint/2010/main" val="2572369956"/>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485C48-F750-BC4A-926D-0EFA639EDE3C}"/>
              </a:ext>
            </a:extLst>
          </p:cNvPr>
          <p:cNvSpPr>
            <a:spLocks noGrp="1"/>
          </p:cNvSpPr>
          <p:nvPr>
            <p:ph type="title"/>
          </p:nvPr>
        </p:nvSpPr>
        <p:spPr/>
        <p:txBody>
          <a:bodyPr/>
          <a:lstStyle/>
          <a:p>
            <a:r>
              <a:rPr lang="en-US" dirty="0"/>
              <a:t>Machine Translation (MT)</a:t>
            </a:r>
          </a:p>
        </p:txBody>
      </p:sp>
      <p:sp>
        <p:nvSpPr>
          <p:cNvPr id="3" name="Content Placeholder 2">
            <a:extLst>
              <a:ext uri="{FF2B5EF4-FFF2-40B4-BE49-F238E27FC236}">
                <a16:creationId xmlns:a16="http://schemas.microsoft.com/office/drawing/2014/main" id="{BE9C6E24-5AF9-0A41-BD57-EC8D09512D85}"/>
              </a:ext>
            </a:extLst>
          </p:cNvPr>
          <p:cNvSpPr>
            <a:spLocks noGrp="1"/>
          </p:cNvSpPr>
          <p:nvPr>
            <p:ph idx="1"/>
          </p:nvPr>
        </p:nvSpPr>
        <p:spPr>
          <a:xfrm>
            <a:off x="822959" y="1845734"/>
            <a:ext cx="7543801" cy="4725662"/>
          </a:xfrm>
        </p:spPr>
        <p:txBody>
          <a:bodyPr>
            <a:normAutofit/>
          </a:bodyPr>
          <a:lstStyle/>
          <a:p>
            <a:r>
              <a:rPr lang="en-US" dirty="0"/>
              <a:t>MT is the task of automatically translating sentences from one language into another. </a:t>
            </a:r>
          </a:p>
          <a:p>
            <a:r>
              <a:rPr lang="en-US" dirty="0"/>
              <a:t>We use bilingual parallel texts to train MT systems – pairs of </a:t>
            </a:r>
            <a:r>
              <a:rPr lang="en-US" b="1" dirty="0"/>
              <a:t>source-target </a:t>
            </a:r>
            <a:r>
              <a:rPr lang="en-US" dirty="0"/>
              <a:t>sentences that are translations of each other.</a:t>
            </a:r>
          </a:p>
          <a:p>
            <a:r>
              <a:rPr lang="en-US" dirty="0"/>
              <a:t>To extend LMs and autoregressive generation to MT, we will:</a:t>
            </a:r>
          </a:p>
          <a:p>
            <a:pPr marL="457200" indent="-457200">
              <a:buFont typeface="+mj-lt"/>
              <a:buAutoNum type="arabicPeriod"/>
            </a:pPr>
            <a:r>
              <a:rPr lang="en-US" dirty="0"/>
              <a:t>Add an end-of-sentence marker to each source sentence. Concatenate the target sentence to it.</a:t>
            </a:r>
          </a:p>
          <a:p>
            <a:pPr marL="457200" indent="-457200">
              <a:buFont typeface="+mj-lt"/>
              <a:buAutoNum type="arabicPeriod"/>
            </a:pPr>
            <a:r>
              <a:rPr lang="en-US" dirty="0"/>
              <a:t>Train an RNN LM based on this combined data.</a:t>
            </a:r>
          </a:p>
          <a:p>
            <a:pPr marL="457200" indent="-457200">
              <a:buFont typeface="+mj-lt"/>
              <a:buAutoNum type="arabicPeriod"/>
            </a:pPr>
            <a:r>
              <a:rPr lang="en-US" dirty="0"/>
              <a:t>To translate, simply treat the input sentence as a prefix, create a hidden state representation for it </a:t>
            </a:r>
            <a:r>
              <a:rPr lang="en-US" b="1" dirty="0"/>
              <a:t>(encoding step)</a:t>
            </a:r>
            <a:r>
              <a:rPr lang="en-US" dirty="0"/>
              <a:t>.</a:t>
            </a:r>
          </a:p>
          <a:p>
            <a:pPr marL="457200" indent="-457200">
              <a:buFont typeface="+mj-lt"/>
              <a:buAutoNum type="arabicPeriod"/>
            </a:pPr>
            <a:r>
              <a:rPr lang="en-US" dirty="0"/>
              <a:t>Use the hidden state produced by the encoder to then start generating (</a:t>
            </a:r>
            <a:r>
              <a:rPr lang="en-US" b="1" dirty="0"/>
              <a:t>decoding step)</a:t>
            </a:r>
            <a:endParaRPr lang="en-US" dirty="0"/>
          </a:p>
          <a:p>
            <a:endParaRPr lang="en-US" dirty="0"/>
          </a:p>
        </p:txBody>
      </p:sp>
    </p:spTree>
    <p:extLst>
      <p:ext uri="{BB962C8B-B14F-4D97-AF65-F5344CB8AC3E}">
        <p14:creationId xmlns:p14="http://schemas.microsoft.com/office/powerpoint/2010/main" val="319618676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71CD24-11D6-3849-B9B9-DA1A2C2F3ECB}"/>
              </a:ext>
            </a:extLst>
          </p:cNvPr>
          <p:cNvSpPr>
            <a:spLocks noGrp="1"/>
          </p:cNvSpPr>
          <p:nvPr>
            <p:ph type="title"/>
          </p:nvPr>
        </p:nvSpPr>
        <p:spPr/>
        <p:txBody>
          <a:bodyPr/>
          <a:lstStyle/>
          <a:p>
            <a:r>
              <a:rPr lang="en-US" dirty="0"/>
              <a:t>Conditional Language Models</a:t>
            </a:r>
          </a:p>
        </p:txBody>
      </p:sp>
      <p:grpSp>
        <p:nvGrpSpPr>
          <p:cNvPr id="4" name="Group 3">
            <a:extLst>
              <a:ext uri="{FF2B5EF4-FFF2-40B4-BE49-F238E27FC236}">
                <a16:creationId xmlns:a16="http://schemas.microsoft.com/office/drawing/2014/main" id="{C5AED31E-B6AB-EB42-86D7-5566F0C3E7AC}"/>
              </a:ext>
            </a:extLst>
          </p:cNvPr>
          <p:cNvGrpSpPr/>
          <p:nvPr/>
        </p:nvGrpSpPr>
        <p:grpSpPr>
          <a:xfrm>
            <a:off x="1426465" y="2286000"/>
            <a:ext cx="6291070" cy="2451090"/>
            <a:chOff x="2028750" y="3231679"/>
            <a:chExt cx="8947300" cy="3485994"/>
          </a:xfrm>
        </p:grpSpPr>
        <p:pic>
          <p:nvPicPr>
            <p:cNvPr id="5" name="eq-010-condprob.pdf" descr="eq-010-condprob.pdf">
              <a:extLst>
                <a:ext uri="{FF2B5EF4-FFF2-40B4-BE49-F238E27FC236}">
                  <a16:creationId xmlns:a16="http://schemas.microsoft.com/office/drawing/2014/main" id="{19FFF149-C9CB-E84C-9B67-6C47D8919C60}"/>
                </a:ext>
              </a:extLst>
            </p:cNvPr>
            <p:cNvPicPr>
              <a:picLocks noChangeAspect="1"/>
            </p:cNvPicPr>
            <p:nvPr/>
          </p:nvPicPr>
          <p:blipFill>
            <a:blip r:embed="rId2"/>
            <a:stretch>
              <a:fillRect/>
            </a:stretch>
          </p:blipFill>
          <p:spPr>
            <a:xfrm>
              <a:off x="2028750" y="3231679"/>
              <a:ext cx="8947300" cy="1730227"/>
            </a:xfrm>
            <a:prstGeom prst="rect">
              <a:avLst/>
            </a:prstGeom>
            <a:ln w="12700">
              <a:miter lim="400000"/>
            </a:ln>
          </p:spPr>
        </p:pic>
        <p:grpSp>
          <p:nvGrpSpPr>
            <p:cNvPr id="6" name="Group">
              <a:extLst>
                <a:ext uri="{FF2B5EF4-FFF2-40B4-BE49-F238E27FC236}">
                  <a16:creationId xmlns:a16="http://schemas.microsoft.com/office/drawing/2014/main" id="{A8501B59-7347-AB49-889B-4A5ADDC5FEE8}"/>
                </a:ext>
              </a:extLst>
            </p:cNvPr>
            <p:cNvGrpSpPr/>
            <p:nvPr/>
          </p:nvGrpSpPr>
          <p:grpSpPr>
            <a:xfrm>
              <a:off x="6610773" y="4561253"/>
              <a:ext cx="3642130" cy="2156420"/>
              <a:chOff x="-594129" y="0"/>
              <a:chExt cx="3642128" cy="2156418"/>
            </a:xfrm>
          </p:grpSpPr>
          <p:sp>
            <p:nvSpPr>
              <p:cNvPr id="7" name="Added Context!">
                <a:extLst>
                  <a:ext uri="{FF2B5EF4-FFF2-40B4-BE49-F238E27FC236}">
                    <a16:creationId xmlns:a16="http://schemas.microsoft.com/office/drawing/2014/main" id="{7D544C99-8BCC-5448-A95D-7131AF7ED782}"/>
                  </a:ext>
                </a:extLst>
              </p:cNvPr>
              <p:cNvSpPr/>
              <p:nvPr/>
            </p:nvSpPr>
            <p:spPr>
              <a:xfrm>
                <a:off x="-594129" y="857413"/>
                <a:ext cx="3642128" cy="1299005"/>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spAutoFit/>
              </a:bodyPr>
              <a:lstStyle>
                <a:lvl1pPr>
                  <a:defRPr>
                    <a:solidFill>
                      <a:schemeClr val="accent1"/>
                    </a:solidFill>
                  </a:defRPr>
                </a:lvl1pPr>
              </a:lstStyle>
              <a:p>
                <a:r>
                  <a:rPr sz="2400" dirty="0"/>
                  <a:t>Added Context!</a:t>
                </a:r>
              </a:p>
            </p:txBody>
          </p:sp>
          <p:sp>
            <p:nvSpPr>
              <p:cNvPr id="8" name="Line">
                <a:extLst>
                  <a:ext uri="{FF2B5EF4-FFF2-40B4-BE49-F238E27FC236}">
                    <a16:creationId xmlns:a16="http://schemas.microsoft.com/office/drawing/2014/main" id="{DCC62759-D952-9646-9E15-3999EFA52DF2}"/>
                  </a:ext>
                </a:extLst>
              </p:cNvPr>
              <p:cNvSpPr/>
              <p:nvPr/>
            </p:nvSpPr>
            <p:spPr>
              <a:xfrm>
                <a:off x="0" y="0"/>
                <a:ext cx="492212" cy="0"/>
              </a:xfrm>
              <a:prstGeom prst="line">
                <a:avLst/>
              </a:prstGeom>
              <a:noFill/>
              <a:ln w="50800" cap="flat">
                <a:solidFill>
                  <a:schemeClr val="accent1"/>
                </a:solidFill>
                <a:prstDash val="solid"/>
                <a:miter lim="400000"/>
              </a:ln>
              <a:effectLst/>
            </p:spPr>
            <p:txBody>
              <a:bodyPr wrap="square" lIns="35719" tIns="35719" rIns="35719" bIns="35719" numCol="1" anchor="ctr">
                <a:noAutofit/>
              </a:bodyPr>
              <a:lstStyle/>
              <a:p>
                <a:pPr>
                  <a:defRPr sz="2400"/>
                </a:pPr>
                <a:endParaRPr sz="1687"/>
              </a:p>
            </p:txBody>
          </p:sp>
          <p:sp>
            <p:nvSpPr>
              <p:cNvPr id="9" name="Line">
                <a:extLst>
                  <a:ext uri="{FF2B5EF4-FFF2-40B4-BE49-F238E27FC236}">
                    <a16:creationId xmlns:a16="http://schemas.microsoft.com/office/drawing/2014/main" id="{22C024FB-448C-D94F-AFB3-E3ACEA2641C6}"/>
                  </a:ext>
                </a:extLst>
              </p:cNvPr>
              <p:cNvSpPr/>
              <p:nvPr/>
            </p:nvSpPr>
            <p:spPr>
              <a:xfrm flipH="1" flipV="1">
                <a:off x="264869" y="3987"/>
                <a:ext cx="101447" cy="639486"/>
              </a:xfrm>
              <a:prstGeom prst="line">
                <a:avLst/>
              </a:prstGeom>
              <a:noFill/>
              <a:ln w="25400" cap="flat">
                <a:solidFill>
                  <a:schemeClr val="accent1"/>
                </a:solidFill>
                <a:prstDash val="solid"/>
                <a:miter lim="400000"/>
                <a:tailEnd type="triangle" w="med" len="med"/>
              </a:ln>
              <a:effectLst/>
            </p:spPr>
            <p:txBody>
              <a:bodyPr wrap="square" lIns="35719" tIns="35719" rIns="35719" bIns="35719" numCol="1" anchor="ctr">
                <a:noAutofit/>
              </a:bodyPr>
              <a:lstStyle/>
              <a:p>
                <a:pPr>
                  <a:defRPr sz="2400"/>
                </a:pPr>
                <a:endParaRPr sz="1687"/>
              </a:p>
            </p:txBody>
          </p:sp>
        </p:grpSp>
      </p:grpSp>
    </p:spTree>
    <p:extLst>
      <p:ext uri="{BB962C8B-B14F-4D97-AF65-F5344CB8AC3E}">
        <p14:creationId xmlns:p14="http://schemas.microsoft.com/office/powerpoint/2010/main" val="1149725725"/>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D24671-2EC4-6C46-A67F-C3E177698017}"/>
              </a:ext>
            </a:extLst>
          </p:cNvPr>
          <p:cNvSpPr>
            <a:spLocks noGrp="1"/>
          </p:cNvSpPr>
          <p:nvPr>
            <p:ph type="title"/>
          </p:nvPr>
        </p:nvSpPr>
        <p:spPr/>
        <p:txBody>
          <a:bodyPr anchor="t"/>
          <a:lstStyle/>
          <a:p>
            <a:r>
              <a:rPr lang="en-US" dirty="0"/>
              <a:t>One type of Conditional LM</a:t>
            </a:r>
          </a:p>
        </p:txBody>
      </p:sp>
      <p:sp>
        <p:nvSpPr>
          <p:cNvPr id="4" name="TextBox 3">
            <a:extLst>
              <a:ext uri="{FF2B5EF4-FFF2-40B4-BE49-F238E27FC236}">
                <a16:creationId xmlns:a16="http://schemas.microsoft.com/office/drawing/2014/main" id="{1A4CBDDF-E284-3E4A-AFF8-85DFE336E6AC}"/>
              </a:ext>
            </a:extLst>
          </p:cNvPr>
          <p:cNvSpPr txBox="1"/>
          <p:nvPr/>
        </p:nvSpPr>
        <p:spPr>
          <a:xfrm>
            <a:off x="6858000" y="6500958"/>
            <a:ext cx="2126672" cy="369332"/>
          </a:xfrm>
          <a:prstGeom prst="rect">
            <a:avLst/>
          </a:prstGeom>
          <a:noFill/>
        </p:spPr>
        <p:txBody>
          <a:bodyPr wrap="none" rtlCol="0">
            <a:spAutoFit/>
          </a:bodyPr>
          <a:lstStyle/>
          <a:p>
            <a:r>
              <a:rPr lang="en-US" dirty="0" err="1"/>
              <a:t>Sutskever</a:t>
            </a:r>
            <a:r>
              <a:rPr lang="en-US" dirty="0"/>
              <a:t> et al. 2014</a:t>
            </a:r>
          </a:p>
        </p:txBody>
      </p:sp>
      <p:grpSp>
        <p:nvGrpSpPr>
          <p:cNvPr id="200" name="Group 199">
            <a:extLst>
              <a:ext uri="{FF2B5EF4-FFF2-40B4-BE49-F238E27FC236}">
                <a16:creationId xmlns:a16="http://schemas.microsoft.com/office/drawing/2014/main" id="{95DA255F-7D70-AC44-B816-BDCE3B9C5639}"/>
              </a:ext>
            </a:extLst>
          </p:cNvPr>
          <p:cNvGrpSpPr/>
          <p:nvPr/>
        </p:nvGrpSpPr>
        <p:grpSpPr>
          <a:xfrm>
            <a:off x="283005" y="1664306"/>
            <a:ext cx="8580232" cy="4656281"/>
            <a:chOff x="402497" y="2367012"/>
            <a:chExt cx="12202996" cy="6622267"/>
          </a:xfrm>
        </p:grpSpPr>
        <p:grpSp>
          <p:nvGrpSpPr>
            <p:cNvPr id="201" name="Group">
              <a:extLst>
                <a:ext uri="{FF2B5EF4-FFF2-40B4-BE49-F238E27FC236}">
                  <a16:creationId xmlns:a16="http://schemas.microsoft.com/office/drawing/2014/main" id="{C829792B-D4EB-4C4C-90F5-80BDCCDDAD96}"/>
                </a:ext>
              </a:extLst>
            </p:cNvPr>
            <p:cNvGrpSpPr/>
            <p:nvPr/>
          </p:nvGrpSpPr>
          <p:grpSpPr>
            <a:xfrm>
              <a:off x="976131" y="7646425"/>
              <a:ext cx="9042401" cy="775866"/>
              <a:chOff x="0" y="0"/>
              <a:chExt cx="9042400" cy="775864"/>
            </a:xfrm>
          </p:grpSpPr>
          <p:sp>
            <p:nvSpPr>
              <p:cNvPr id="381" name="Line">
                <a:extLst>
                  <a:ext uri="{FF2B5EF4-FFF2-40B4-BE49-F238E27FC236}">
                    <a16:creationId xmlns:a16="http://schemas.microsoft.com/office/drawing/2014/main" id="{6881F10E-1581-BA42-80CD-F7DCDFCE672D}"/>
                  </a:ext>
                </a:extLst>
              </p:cNvPr>
              <p:cNvSpPr/>
              <p:nvPr/>
            </p:nvSpPr>
            <p:spPr>
              <a:xfrm flipH="1">
                <a:off x="-1" y="0"/>
                <a:ext cx="2" cy="775865"/>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defRPr sz="2400"/>
                </a:pPr>
                <a:endParaRPr sz="1687"/>
              </a:p>
            </p:txBody>
          </p:sp>
          <p:sp>
            <p:nvSpPr>
              <p:cNvPr id="382" name="Line">
                <a:extLst>
                  <a:ext uri="{FF2B5EF4-FFF2-40B4-BE49-F238E27FC236}">
                    <a16:creationId xmlns:a16="http://schemas.microsoft.com/office/drawing/2014/main" id="{027A2196-762C-0C4E-BD74-385B5C680D26}"/>
                  </a:ext>
                </a:extLst>
              </p:cNvPr>
              <p:cNvSpPr/>
              <p:nvPr/>
            </p:nvSpPr>
            <p:spPr>
              <a:xfrm>
                <a:off x="2286000" y="0"/>
                <a:ext cx="1" cy="775865"/>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defRPr sz="2400"/>
                </a:pPr>
                <a:endParaRPr sz="1687"/>
              </a:p>
            </p:txBody>
          </p:sp>
          <p:sp>
            <p:nvSpPr>
              <p:cNvPr id="383" name="Line">
                <a:extLst>
                  <a:ext uri="{FF2B5EF4-FFF2-40B4-BE49-F238E27FC236}">
                    <a16:creationId xmlns:a16="http://schemas.microsoft.com/office/drawing/2014/main" id="{C98713D3-1510-9243-B92B-A9AB1534DC8C}"/>
                  </a:ext>
                </a:extLst>
              </p:cNvPr>
              <p:cNvSpPr/>
              <p:nvPr/>
            </p:nvSpPr>
            <p:spPr>
              <a:xfrm>
                <a:off x="4470400" y="0"/>
                <a:ext cx="1" cy="775865"/>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defRPr sz="2400"/>
                </a:pPr>
                <a:endParaRPr sz="1687"/>
              </a:p>
            </p:txBody>
          </p:sp>
          <p:sp>
            <p:nvSpPr>
              <p:cNvPr id="384" name="Line">
                <a:extLst>
                  <a:ext uri="{FF2B5EF4-FFF2-40B4-BE49-F238E27FC236}">
                    <a16:creationId xmlns:a16="http://schemas.microsoft.com/office/drawing/2014/main" id="{5628C63D-590A-0E44-BAF8-932E4CED45ED}"/>
                  </a:ext>
                </a:extLst>
              </p:cNvPr>
              <p:cNvSpPr/>
              <p:nvPr/>
            </p:nvSpPr>
            <p:spPr>
              <a:xfrm>
                <a:off x="6756399" y="0"/>
                <a:ext cx="1" cy="775865"/>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defRPr sz="2400"/>
                </a:pPr>
                <a:endParaRPr sz="1687"/>
              </a:p>
            </p:txBody>
          </p:sp>
          <p:sp>
            <p:nvSpPr>
              <p:cNvPr id="385" name="Line">
                <a:extLst>
                  <a:ext uri="{FF2B5EF4-FFF2-40B4-BE49-F238E27FC236}">
                    <a16:creationId xmlns:a16="http://schemas.microsoft.com/office/drawing/2014/main" id="{5C7EA221-C6A1-7144-9E42-CD3CE440B535}"/>
                  </a:ext>
                </a:extLst>
              </p:cNvPr>
              <p:cNvSpPr/>
              <p:nvPr/>
            </p:nvSpPr>
            <p:spPr>
              <a:xfrm>
                <a:off x="9042400" y="0"/>
                <a:ext cx="1" cy="775865"/>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defRPr sz="2400"/>
                </a:pPr>
                <a:endParaRPr sz="1687"/>
              </a:p>
            </p:txBody>
          </p:sp>
        </p:grpSp>
        <p:grpSp>
          <p:nvGrpSpPr>
            <p:cNvPr id="202" name="Group">
              <a:extLst>
                <a:ext uri="{FF2B5EF4-FFF2-40B4-BE49-F238E27FC236}">
                  <a16:creationId xmlns:a16="http://schemas.microsoft.com/office/drawing/2014/main" id="{E88332E7-0143-E442-817A-50E1530CBA97}"/>
                </a:ext>
              </a:extLst>
            </p:cNvPr>
            <p:cNvGrpSpPr/>
            <p:nvPr/>
          </p:nvGrpSpPr>
          <p:grpSpPr>
            <a:xfrm>
              <a:off x="695262" y="3860800"/>
              <a:ext cx="282338" cy="891051"/>
              <a:chOff x="0" y="0"/>
              <a:chExt cx="282336" cy="891050"/>
            </a:xfrm>
          </p:grpSpPr>
          <p:sp>
            <p:nvSpPr>
              <p:cNvPr id="377" name="Rectangle">
                <a:extLst>
                  <a:ext uri="{FF2B5EF4-FFF2-40B4-BE49-F238E27FC236}">
                    <a16:creationId xmlns:a16="http://schemas.microsoft.com/office/drawing/2014/main" id="{85F812B3-2294-A841-8CE9-41F473C06CB7}"/>
                  </a:ext>
                </a:extLst>
              </p:cNvPr>
              <p:cNvSpPr/>
              <p:nvPr/>
            </p:nvSpPr>
            <p:spPr>
              <a:xfrm>
                <a:off x="8630" y="0"/>
                <a:ext cx="265077" cy="891051"/>
              </a:xfrm>
              <a:prstGeom prst="rect">
                <a:avLst/>
              </a:prstGeom>
              <a:noFill/>
              <a:ln w="25400" cap="flat">
                <a:solidFill>
                  <a:srgbClr val="85888D"/>
                </a:solidFill>
                <a:prstDash val="solid"/>
                <a:miter lim="400000"/>
              </a:ln>
              <a:effectLst/>
            </p:spPr>
            <p:txBody>
              <a:bodyPr wrap="square" lIns="35719" tIns="35719" rIns="35719" bIns="35719" numCol="1" anchor="ctr">
                <a:noAutofit/>
              </a:bodyPr>
              <a:lstStyle/>
              <a:p>
                <a:pPr>
                  <a:defRPr sz="2400"/>
                </a:pPr>
                <a:endParaRPr sz="1687"/>
              </a:p>
            </p:txBody>
          </p:sp>
          <p:sp>
            <p:nvSpPr>
              <p:cNvPr id="378" name="Circle">
                <a:extLst>
                  <a:ext uri="{FF2B5EF4-FFF2-40B4-BE49-F238E27FC236}">
                    <a16:creationId xmlns:a16="http://schemas.microsoft.com/office/drawing/2014/main" id="{1D4BF974-13DE-734C-9861-9AFFC89A47E6}"/>
                  </a:ext>
                </a:extLst>
              </p:cNvPr>
              <p:cNvSpPr/>
              <p:nvPr/>
            </p:nvSpPr>
            <p:spPr>
              <a:xfrm>
                <a:off x="0" y="9628"/>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defRPr sz="2400">
                    <a:solidFill>
                      <a:srgbClr val="FFFFFF"/>
                    </a:solidFill>
                  </a:defRPr>
                </a:pPr>
                <a:endParaRPr sz="1687"/>
              </a:p>
            </p:txBody>
          </p:sp>
          <p:sp>
            <p:nvSpPr>
              <p:cNvPr id="379" name="Circle">
                <a:extLst>
                  <a:ext uri="{FF2B5EF4-FFF2-40B4-BE49-F238E27FC236}">
                    <a16:creationId xmlns:a16="http://schemas.microsoft.com/office/drawing/2014/main" id="{53FEE665-734A-0844-904D-9DCFF0DBD0A6}"/>
                  </a:ext>
                </a:extLst>
              </p:cNvPr>
              <p:cNvSpPr/>
              <p:nvPr/>
            </p:nvSpPr>
            <p:spPr>
              <a:xfrm>
                <a:off x="0" y="294420"/>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defRPr sz="2400">
                    <a:solidFill>
                      <a:srgbClr val="FFFFFF"/>
                    </a:solidFill>
                  </a:defRPr>
                </a:pPr>
                <a:endParaRPr sz="1687"/>
              </a:p>
            </p:txBody>
          </p:sp>
          <p:sp>
            <p:nvSpPr>
              <p:cNvPr id="380" name="Circle">
                <a:extLst>
                  <a:ext uri="{FF2B5EF4-FFF2-40B4-BE49-F238E27FC236}">
                    <a16:creationId xmlns:a16="http://schemas.microsoft.com/office/drawing/2014/main" id="{0C510D42-4003-4944-A565-9500E6CC5B40}"/>
                  </a:ext>
                </a:extLst>
              </p:cNvPr>
              <p:cNvSpPr/>
              <p:nvPr/>
            </p:nvSpPr>
            <p:spPr>
              <a:xfrm>
                <a:off x="0" y="579211"/>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defRPr sz="2400">
                    <a:solidFill>
                      <a:srgbClr val="FFFFFF"/>
                    </a:solidFill>
                  </a:defRPr>
                </a:pPr>
                <a:endParaRPr sz="1687"/>
              </a:p>
            </p:txBody>
          </p:sp>
        </p:grpSp>
        <p:grpSp>
          <p:nvGrpSpPr>
            <p:cNvPr id="203" name="Group">
              <a:extLst>
                <a:ext uri="{FF2B5EF4-FFF2-40B4-BE49-F238E27FC236}">
                  <a16:creationId xmlns:a16="http://schemas.microsoft.com/office/drawing/2014/main" id="{1B5C0A8B-D03C-FA4E-86EA-480F25FF0FD2}"/>
                </a:ext>
              </a:extLst>
            </p:cNvPr>
            <p:cNvGrpSpPr/>
            <p:nvPr/>
          </p:nvGrpSpPr>
          <p:grpSpPr>
            <a:xfrm>
              <a:off x="1016741" y="3671079"/>
              <a:ext cx="2246860" cy="1080772"/>
              <a:chOff x="0" y="0"/>
              <a:chExt cx="2246858" cy="1080770"/>
            </a:xfrm>
          </p:grpSpPr>
          <p:sp>
            <p:nvSpPr>
              <p:cNvPr id="369" name="Line">
                <a:extLst>
                  <a:ext uri="{FF2B5EF4-FFF2-40B4-BE49-F238E27FC236}">
                    <a16:creationId xmlns:a16="http://schemas.microsoft.com/office/drawing/2014/main" id="{AC6E2A4A-50F0-0B42-879D-C774C2259623}"/>
                  </a:ext>
                </a:extLst>
              </p:cNvPr>
              <p:cNvSpPr/>
              <p:nvPr/>
            </p:nvSpPr>
            <p:spPr>
              <a:xfrm flipH="1">
                <a:off x="973354" y="0"/>
                <a:ext cx="882294" cy="427147"/>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defRPr sz="2400"/>
                </a:pPr>
                <a:endParaRPr sz="1687"/>
              </a:p>
            </p:txBody>
          </p:sp>
          <p:sp>
            <p:nvSpPr>
              <p:cNvPr id="370" name="Line">
                <a:extLst>
                  <a:ext uri="{FF2B5EF4-FFF2-40B4-BE49-F238E27FC236}">
                    <a16:creationId xmlns:a16="http://schemas.microsoft.com/office/drawing/2014/main" id="{249FCB21-421C-3049-852F-5F1FD3C85C46}"/>
                  </a:ext>
                </a:extLst>
              </p:cNvPr>
              <p:cNvSpPr/>
              <p:nvPr/>
            </p:nvSpPr>
            <p:spPr>
              <a:xfrm>
                <a:off x="0" y="634506"/>
                <a:ext cx="1910948" cy="1"/>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defRPr sz="2400"/>
                </a:pPr>
                <a:endParaRPr sz="1687"/>
              </a:p>
            </p:txBody>
          </p:sp>
          <p:sp>
            <p:nvSpPr>
              <p:cNvPr id="371" name="LSTM">
                <a:extLst>
                  <a:ext uri="{FF2B5EF4-FFF2-40B4-BE49-F238E27FC236}">
                    <a16:creationId xmlns:a16="http://schemas.microsoft.com/office/drawing/2014/main" id="{47C6EDCD-D02A-7148-81F7-CB61357073F1}"/>
                  </a:ext>
                </a:extLst>
              </p:cNvPr>
              <p:cNvSpPr/>
              <p:nvPr/>
            </p:nvSpPr>
            <p:spPr>
              <a:xfrm>
                <a:off x="410386" y="288519"/>
                <a:ext cx="1090176" cy="622301"/>
              </a:xfrm>
              <a:prstGeom prst="roundRect">
                <a:avLst>
                  <a:gd name="adj" fmla="val 30612"/>
                </a:avLst>
              </a:prstGeom>
              <a:solidFill>
                <a:srgbClr val="D6D6D6"/>
              </a:solidFill>
              <a:ln w="25400" cap="flat">
                <a:solidFill>
                  <a:srgbClr val="85888D"/>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lvl1pPr>
                  <a:defRPr sz="2400"/>
                </a:lvl1pPr>
              </a:lstStyle>
              <a:p>
                <a:r>
                  <a:rPr sz="1687"/>
                  <a:t>LSTM</a:t>
                </a:r>
              </a:p>
            </p:txBody>
          </p:sp>
          <p:grpSp>
            <p:nvGrpSpPr>
              <p:cNvPr id="372" name="Group">
                <a:extLst>
                  <a:ext uri="{FF2B5EF4-FFF2-40B4-BE49-F238E27FC236}">
                    <a16:creationId xmlns:a16="http://schemas.microsoft.com/office/drawing/2014/main" id="{FED64851-5693-F34D-806A-53C4885224F5}"/>
                  </a:ext>
                </a:extLst>
              </p:cNvPr>
              <p:cNvGrpSpPr/>
              <p:nvPr/>
            </p:nvGrpSpPr>
            <p:grpSpPr>
              <a:xfrm>
                <a:off x="1964521" y="189720"/>
                <a:ext cx="282338" cy="891051"/>
                <a:chOff x="0" y="0"/>
                <a:chExt cx="282336" cy="891050"/>
              </a:xfrm>
            </p:grpSpPr>
            <p:sp>
              <p:nvSpPr>
                <p:cNvPr id="373" name="Rectangle">
                  <a:extLst>
                    <a:ext uri="{FF2B5EF4-FFF2-40B4-BE49-F238E27FC236}">
                      <a16:creationId xmlns:a16="http://schemas.microsoft.com/office/drawing/2014/main" id="{74C9158E-F22A-C041-BEC4-2F300E856C38}"/>
                    </a:ext>
                  </a:extLst>
                </p:cNvPr>
                <p:cNvSpPr/>
                <p:nvPr/>
              </p:nvSpPr>
              <p:spPr>
                <a:xfrm>
                  <a:off x="8630" y="0"/>
                  <a:ext cx="265077" cy="891051"/>
                </a:xfrm>
                <a:prstGeom prst="rect">
                  <a:avLst/>
                </a:prstGeom>
                <a:noFill/>
                <a:ln w="25400" cap="flat">
                  <a:solidFill>
                    <a:srgbClr val="85888D"/>
                  </a:solidFill>
                  <a:prstDash val="solid"/>
                  <a:miter lim="400000"/>
                </a:ln>
                <a:effectLst/>
              </p:spPr>
              <p:txBody>
                <a:bodyPr wrap="square" lIns="35719" tIns="35719" rIns="35719" bIns="35719" numCol="1" anchor="ctr">
                  <a:noAutofit/>
                </a:bodyPr>
                <a:lstStyle/>
                <a:p>
                  <a:pPr>
                    <a:defRPr sz="2400"/>
                  </a:pPr>
                  <a:endParaRPr sz="1687"/>
                </a:p>
              </p:txBody>
            </p:sp>
            <p:sp>
              <p:nvSpPr>
                <p:cNvPr id="374" name="Circle">
                  <a:extLst>
                    <a:ext uri="{FF2B5EF4-FFF2-40B4-BE49-F238E27FC236}">
                      <a16:creationId xmlns:a16="http://schemas.microsoft.com/office/drawing/2014/main" id="{CA4400A0-D45C-4D49-A7AF-5789DA99DFBC}"/>
                    </a:ext>
                  </a:extLst>
                </p:cNvPr>
                <p:cNvSpPr/>
                <p:nvPr/>
              </p:nvSpPr>
              <p:spPr>
                <a:xfrm>
                  <a:off x="0" y="9628"/>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defRPr sz="2400">
                      <a:solidFill>
                        <a:srgbClr val="FFFFFF"/>
                      </a:solidFill>
                    </a:defRPr>
                  </a:pPr>
                  <a:endParaRPr sz="1687"/>
                </a:p>
              </p:txBody>
            </p:sp>
            <p:sp>
              <p:nvSpPr>
                <p:cNvPr id="375" name="Circle">
                  <a:extLst>
                    <a:ext uri="{FF2B5EF4-FFF2-40B4-BE49-F238E27FC236}">
                      <a16:creationId xmlns:a16="http://schemas.microsoft.com/office/drawing/2014/main" id="{522F5EAE-6A99-7144-ADD4-16FE7429BF66}"/>
                    </a:ext>
                  </a:extLst>
                </p:cNvPr>
                <p:cNvSpPr/>
                <p:nvPr/>
              </p:nvSpPr>
              <p:spPr>
                <a:xfrm>
                  <a:off x="0" y="294420"/>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defRPr sz="2400">
                      <a:solidFill>
                        <a:srgbClr val="FFFFFF"/>
                      </a:solidFill>
                    </a:defRPr>
                  </a:pPr>
                  <a:endParaRPr sz="1687"/>
                </a:p>
              </p:txBody>
            </p:sp>
            <p:sp>
              <p:nvSpPr>
                <p:cNvPr id="376" name="Circle">
                  <a:extLst>
                    <a:ext uri="{FF2B5EF4-FFF2-40B4-BE49-F238E27FC236}">
                      <a16:creationId xmlns:a16="http://schemas.microsoft.com/office/drawing/2014/main" id="{06262EF3-1FC4-B140-9732-EB4274F0FE19}"/>
                    </a:ext>
                  </a:extLst>
                </p:cNvPr>
                <p:cNvSpPr/>
                <p:nvPr/>
              </p:nvSpPr>
              <p:spPr>
                <a:xfrm>
                  <a:off x="0" y="579211"/>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defRPr sz="2400">
                      <a:solidFill>
                        <a:srgbClr val="FFFFFF"/>
                      </a:solidFill>
                    </a:defRPr>
                  </a:pPr>
                  <a:endParaRPr sz="1687"/>
                </a:p>
              </p:txBody>
            </p:sp>
          </p:grpSp>
        </p:grpSp>
        <p:grpSp>
          <p:nvGrpSpPr>
            <p:cNvPr id="204" name="Group">
              <a:extLst>
                <a:ext uri="{FF2B5EF4-FFF2-40B4-BE49-F238E27FC236}">
                  <a16:creationId xmlns:a16="http://schemas.microsoft.com/office/drawing/2014/main" id="{5739002D-2A67-164F-B96A-BAFFCB711048}"/>
                </a:ext>
              </a:extLst>
            </p:cNvPr>
            <p:cNvGrpSpPr/>
            <p:nvPr/>
          </p:nvGrpSpPr>
          <p:grpSpPr>
            <a:xfrm>
              <a:off x="3226541" y="3670109"/>
              <a:ext cx="2246860" cy="1081741"/>
              <a:chOff x="0" y="0"/>
              <a:chExt cx="2246858" cy="1081740"/>
            </a:xfrm>
          </p:grpSpPr>
          <p:sp>
            <p:nvSpPr>
              <p:cNvPr id="361" name="Line">
                <a:extLst>
                  <a:ext uri="{FF2B5EF4-FFF2-40B4-BE49-F238E27FC236}">
                    <a16:creationId xmlns:a16="http://schemas.microsoft.com/office/drawing/2014/main" id="{3106C936-4083-F14B-A7B8-696A25766150}"/>
                  </a:ext>
                </a:extLst>
              </p:cNvPr>
              <p:cNvSpPr/>
              <p:nvPr/>
            </p:nvSpPr>
            <p:spPr>
              <a:xfrm flipH="1">
                <a:off x="973354" y="-1"/>
                <a:ext cx="933088" cy="428117"/>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defRPr sz="2400"/>
                </a:pPr>
                <a:endParaRPr sz="1687"/>
              </a:p>
            </p:txBody>
          </p:sp>
          <p:sp>
            <p:nvSpPr>
              <p:cNvPr id="362" name="Line">
                <a:extLst>
                  <a:ext uri="{FF2B5EF4-FFF2-40B4-BE49-F238E27FC236}">
                    <a16:creationId xmlns:a16="http://schemas.microsoft.com/office/drawing/2014/main" id="{5832D3BA-9412-3B47-AA38-166A18B688E8}"/>
                  </a:ext>
                </a:extLst>
              </p:cNvPr>
              <p:cNvSpPr/>
              <p:nvPr/>
            </p:nvSpPr>
            <p:spPr>
              <a:xfrm>
                <a:off x="0" y="635475"/>
                <a:ext cx="1910948" cy="1"/>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defRPr sz="2400"/>
                </a:pPr>
                <a:endParaRPr sz="1687"/>
              </a:p>
            </p:txBody>
          </p:sp>
          <p:sp>
            <p:nvSpPr>
              <p:cNvPr id="363" name="LSTM">
                <a:extLst>
                  <a:ext uri="{FF2B5EF4-FFF2-40B4-BE49-F238E27FC236}">
                    <a16:creationId xmlns:a16="http://schemas.microsoft.com/office/drawing/2014/main" id="{6A87676D-4578-7C47-976E-457CA35CF924}"/>
                  </a:ext>
                </a:extLst>
              </p:cNvPr>
              <p:cNvSpPr/>
              <p:nvPr/>
            </p:nvSpPr>
            <p:spPr>
              <a:xfrm>
                <a:off x="410386" y="289489"/>
                <a:ext cx="1090176" cy="622301"/>
              </a:xfrm>
              <a:prstGeom prst="roundRect">
                <a:avLst>
                  <a:gd name="adj" fmla="val 30612"/>
                </a:avLst>
              </a:prstGeom>
              <a:solidFill>
                <a:srgbClr val="D6D6D6"/>
              </a:solidFill>
              <a:ln w="25400" cap="flat">
                <a:solidFill>
                  <a:srgbClr val="85888D"/>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lvl1pPr>
                  <a:defRPr sz="2400"/>
                </a:lvl1pPr>
              </a:lstStyle>
              <a:p>
                <a:r>
                  <a:rPr sz="1687"/>
                  <a:t>LSTM</a:t>
                </a:r>
              </a:p>
            </p:txBody>
          </p:sp>
          <p:grpSp>
            <p:nvGrpSpPr>
              <p:cNvPr id="364" name="Group">
                <a:extLst>
                  <a:ext uri="{FF2B5EF4-FFF2-40B4-BE49-F238E27FC236}">
                    <a16:creationId xmlns:a16="http://schemas.microsoft.com/office/drawing/2014/main" id="{54D9F5AA-287D-5B4F-A5A7-1B14C796782C}"/>
                  </a:ext>
                </a:extLst>
              </p:cNvPr>
              <p:cNvGrpSpPr/>
              <p:nvPr/>
            </p:nvGrpSpPr>
            <p:grpSpPr>
              <a:xfrm>
                <a:off x="1964521" y="190690"/>
                <a:ext cx="282338" cy="891051"/>
                <a:chOff x="0" y="0"/>
                <a:chExt cx="282336" cy="891050"/>
              </a:xfrm>
            </p:grpSpPr>
            <p:sp>
              <p:nvSpPr>
                <p:cNvPr id="365" name="Rectangle">
                  <a:extLst>
                    <a:ext uri="{FF2B5EF4-FFF2-40B4-BE49-F238E27FC236}">
                      <a16:creationId xmlns:a16="http://schemas.microsoft.com/office/drawing/2014/main" id="{16678FC5-3E20-FD4B-A56B-8CCE67628B63}"/>
                    </a:ext>
                  </a:extLst>
                </p:cNvPr>
                <p:cNvSpPr/>
                <p:nvPr/>
              </p:nvSpPr>
              <p:spPr>
                <a:xfrm>
                  <a:off x="8630" y="0"/>
                  <a:ext cx="265077" cy="891051"/>
                </a:xfrm>
                <a:prstGeom prst="rect">
                  <a:avLst/>
                </a:prstGeom>
                <a:noFill/>
                <a:ln w="25400" cap="flat">
                  <a:solidFill>
                    <a:srgbClr val="85888D"/>
                  </a:solidFill>
                  <a:prstDash val="solid"/>
                  <a:miter lim="400000"/>
                </a:ln>
                <a:effectLst/>
              </p:spPr>
              <p:txBody>
                <a:bodyPr wrap="square" lIns="35719" tIns="35719" rIns="35719" bIns="35719" numCol="1" anchor="ctr">
                  <a:noAutofit/>
                </a:bodyPr>
                <a:lstStyle/>
                <a:p>
                  <a:pPr>
                    <a:defRPr sz="2400"/>
                  </a:pPr>
                  <a:endParaRPr sz="1687"/>
                </a:p>
              </p:txBody>
            </p:sp>
            <p:sp>
              <p:nvSpPr>
                <p:cNvPr id="366" name="Circle">
                  <a:extLst>
                    <a:ext uri="{FF2B5EF4-FFF2-40B4-BE49-F238E27FC236}">
                      <a16:creationId xmlns:a16="http://schemas.microsoft.com/office/drawing/2014/main" id="{A565D38D-3767-3440-9699-D1CB4C61A003}"/>
                    </a:ext>
                  </a:extLst>
                </p:cNvPr>
                <p:cNvSpPr/>
                <p:nvPr/>
              </p:nvSpPr>
              <p:spPr>
                <a:xfrm>
                  <a:off x="0" y="9628"/>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defRPr sz="2400">
                      <a:solidFill>
                        <a:srgbClr val="FFFFFF"/>
                      </a:solidFill>
                    </a:defRPr>
                  </a:pPr>
                  <a:endParaRPr sz="1687"/>
                </a:p>
              </p:txBody>
            </p:sp>
            <p:sp>
              <p:nvSpPr>
                <p:cNvPr id="367" name="Circle">
                  <a:extLst>
                    <a:ext uri="{FF2B5EF4-FFF2-40B4-BE49-F238E27FC236}">
                      <a16:creationId xmlns:a16="http://schemas.microsoft.com/office/drawing/2014/main" id="{9DDE7475-69F0-4046-9899-6C707CEC4124}"/>
                    </a:ext>
                  </a:extLst>
                </p:cNvPr>
                <p:cNvSpPr/>
                <p:nvPr/>
              </p:nvSpPr>
              <p:spPr>
                <a:xfrm>
                  <a:off x="0" y="294420"/>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defRPr sz="2400">
                      <a:solidFill>
                        <a:srgbClr val="FFFFFF"/>
                      </a:solidFill>
                    </a:defRPr>
                  </a:pPr>
                  <a:endParaRPr sz="1687"/>
                </a:p>
              </p:txBody>
            </p:sp>
            <p:sp>
              <p:nvSpPr>
                <p:cNvPr id="368" name="Circle">
                  <a:extLst>
                    <a:ext uri="{FF2B5EF4-FFF2-40B4-BE49-F238E27FC236}">
                      <a16:creationId xmlns:a16="http://schemas.microsoft.com/office/drawing/2014/main" id="{B2E5F2E2-949C-054C-B6EE-598C8C5D5286}"/>
                    </a:ext>
                  </a:extLst>
                </p:cNvPr>
                <p:cNvSpPr/>
                <p:nvPr/>
              </p:nvSpPr>
              <p:spPr>
                <a:xfrm>
                  <a:off x="0" y="579211"/>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defRPr sz="2400">
                      <a:solidFill>
                        <a:srgbClr val="FFFFFF"/>
                      </a:solidFill>
                    </a:defRPr>
                  </a:pPr>
                  <a:endParaRPr sz="1687"/>
                </a:p>
              </p:txBody>
            </p:sp>
          </p:grpSp>
        </p:grpSp>
        <p:grpSp>
          <p:nvGrpSpPr>
            <p:cNvPr id="205" name="Group">
              <a:extLst>
                <a:ext uri="{FF2B5EF4-FFF2-40B4-BE49-F238E27FC236}">
                  <a16:creationId xmlns:a16="http://schemas.microsoft.com/office/drawing/2014/main" id="{16AF05CE-0CFE-7A4B-B5AA-F4777BDB34F2}"/>
                </a:ext>
              </a:extLst>
            </p:cNvPr>
            <p:cNvGrpSpPr/>
            <p:nvPr/>
          </p:nvGrpSpPr>
          <p:grpSpPr>
            <a:xfrm>
              <a:off x="5512541" y="3672104"/>
              <a:ext cx="2246860" cy="1079746"/>
              <a:chOff x="0" y="0"/>
              <a:chExt cx="2246858" cy="1079745"/>
            </a:xfrm>
          </p:grpSpPr>
          <p:sp>
            <p:nvSpPr>
              <p:cNvPr id="353" name="Line">
                <a:extLst>
                  <a:ext uri="{FF2B5EF4-FFF2-40B4-BE49-F238E27FC236}">
                    <a16:creationId xmlns:a16="http://schemas.microsoft.com/office/drawing/2014/main" id="{9177D780-4A85-4847-A6EF-88B55A9A66DA}"/>
                  </a:ext>
                </a:extLst>
              </p:cNvPr>
              <p:cNvSpPr/>
              <p:nvPr/>
            </p:nvSpPr>
            <p:spPr>
              <a:xfrm flipH="1">
                <a:off x="973354" y="0"/>
                <a:ext cx="920061" cy="426121"/>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defRPr sz="2400"/>
                </a:pPr>
                <a:endParaRPr sz="1687"/>
              </a:p>
            </p:txBody>
          </p:sp>
          <p:sp>
            <p:nvSpPr>
              <p:cNvPr id="354" name="Line">
                <a:extLst>
                  <a:ext uri="{FF2B5EF4-FFF2-40B4-BE49-F238E27FC236}">
                    <a16:creationId xmlns:a16="http://schemas.microsoft.com/office/drawing/2014/main" id="{A47D707A-D1AF-2544-9221-EC4201369766}"/>
                  </a:ext>
                </a:extLst>
              </p:cNvPr>
              <p:cNvSpPr/>
              <p:nvPr/>
            </p:nvSpPr>
            <p:spPr>
              <a:xfrm>
                <a:off x="0" y="633481"/>
                <a:ext cx="1910948" cy="1"/>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defRPr sz="2400"/>
                </a:pPr>
                <a:endParaRPr sz="1687"/>
              </a:p>
            </p:txBody>
          </p:sp>
          <p:sp>
            <p:nvSpPr>
              <p:cNvPr id="355" name="LSTM">
                <a:extLst>
                  <a:ext uri="{FF2B5EF4-FFF2-40B4-BE49-F238E27FC236}">
                    <a16:creationId xmlns:a16="http://schemas.microsoft.com/office/drawing/2014/main" id="{4781457F-22A4-2842-990D-E3E3C3ACE929}"/>
                  </a:ext>
                </a:extLst>
              </p:cNvPr>
              <p:cNvSpPr/>
              <p:nvPr/>
            </p:nvSpPr>
            <p:spPr>
              <a:xfrm>
                <a:off x="410386" y="287494"/>
                <a:ext cx="1090176" cy="622301"/>
              </a:xfrm>
              <a:prstGeom prst="roundRect">
                <a:avLst>
                  <a:gd name="adj" fmla="val 30612"/>
                </a:avLst>
              </a:prstGeom>
              <a:solidFill>
                <a:srgbClr val="D6D6D6"/>
              </a:solidFill>
              <a:ln w="25400" cap="flat">
                <a:solidFill>
                  <a:srgbClr val="85888D"/>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lvl1pPr>
                  <a:defRPr sz="2400"/>
                </a:lvl1pPr>
              </a:lstStyle>
              <a:p>
                <a:r>
                  <a:rPr sz="1687"/>
                  <a:t>LSTM</a:t>
                </a:r>
              </a:p>
            </p:txBody>
          </p:sp>
          <p:grpSp>
            <p:nvGrpSpPr>
              <p:cNvPr id="356" name="Group">
                <a:extLst>
                  <a:ext uri="{FF2B5EF4-FFF2-40B4-BE49-F238E27FC236}">
                    <a16:creationId xmlns:a16="http://schemas.microsoft.com/office/drawing/2014/main" id="{0AD74C5B-5A9D-CC4B-BB25-4F2779FC7340}"/>
                  </a:ext>
                </a:extLst>
              </p:cNvPr>
              <p:cNvGrpSpPr/>
              <p:nvPr/>
            </p:nvGrpSpPr>
            <p:grpSpPr>
              <a:xfrm>
                <a:off x="1964521" y="188695"/>
                <a:ext cx="282338" cy="891051"/>
                <a:chOff x="0" y="0"/>
                <a:chExt cx="282336" cy="891050"/>
              </a:xfrm>
            </p:grpSpPr>
            <p:sp>
              <p:nvSpPr>
                <p:cNvPr id="357" name="Rectangle">
                  <a:extLst>
                    <a:ext uri="{FF2B5EF4-FFF2-40B4-BE49-F238E27FC236}">
                      <a16:creationId xmlns:a16="http://schemas.microsoft.com/office/drawing/2014/main" id="{CA434168-DB0F-0347-A31B-C78FA8440469}"/>
                    </a:ext>
                  </a:extLst>
                </p:cNvPr>
                <p:cNvSpPr/>
                <p:nvPr/>
              </p:nvSpPr>
              <p:spPr>
                <a:xfrm>
                  <a:off x="8630" y="0"/>
                  <a:ext cx="265077" cy="891051"/>
                </a:xfrm>
                <a:prstGeom prst="rect">
                  <a:avLst/>
                </a:prstGeom>
                <a:noFill/>
                <a:ln w="25400" cap="flat">
                  <a:solidFill>
                    <a:srgbClr val="85888D"/>
                  </a:solidFill>
                  <a:prstDash val="solid"/>
                  <a:miter lim="400000"/>
                </a:ln>
                <a:effectLst/>
              </p:spPr>
              <p:txBody>
                <a:bodyPr wrap="square" lIns="35719" tIns="35719" rIns="35719" bIns="35719" numCol="1" anchor="ctr">
                  <a:noAutofit/>
                </a:bodyPr>
                <a:lstStyle/>
                <a:p>
                  <a:pPr>
                    <a:defRPr sz="2400"/>
                  </a:pPr>
                  <a:endParaRPr sz="1687"/>
                </a:p>
              </p:txBody>
            </p:sp>
            <p:sp>
              <p:nvSpPr>
                <p:cNvPr id="358" name="Circle">
                  <a:extLst>
                    <a:ext uri="{FF2B5EF4-FFF2-40B4-BE49-F238E27FC236}">
                      <a16:creationId xmlns:a16="http://schemas.microsoft.com/office/drawing/2014/main" id="{FE45BFF7-8384-FE42-B490-496D893A88C2}"/>
                    </a:ext>
                  </a:extLst>
                </p:cNvPr>
                <p:cNvSpPr/>
                <p:nvPr/>
              </p:nvSpPr>
              <p:spPr>
                <a:xfrm>
                  <a:off x="0" y="9628"/>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defRPr sz="2400">
                      <a:solidFill>
                        <a:srgbClr val="FFFFFF"/>
                      </a:solidFill>
                    </a:defRPr>
                  </a:pPr>
                  <a:endParaRPr sz="1687"/>
                </a:p>
              </p:txBody>
            </p:sp>
            <p:sp>
              <p:nvSpPr>
                <p:cNvPr id="359" name="Circle">
                  <a:extLst>
                    <a:ext uri="{FF2B5EF4-FFF2-40B4-BE49-F238E27FC236}">
                      <a16:creationId xmlns:a16="http://schemas.microsoft.com/office/drawing/2014/main" id="{11CDBA79-5F8A-A045-BAAC-3C32AFB05156}"/>
                    </a:ext>
                  </a:extLst>
                </p:cNvPr>
                <p:cNvSpPr/>
                <p:nvPr/>
              </p:nvSpPr>
              <p:spPr>
                <a:xfrm>
                  <a:off x="0" y="294420"/>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defRPr sz="2400">
                      <a:solidFill>
                        <a:srgbClr val="FFFFFF"/>
                      </a:solidFill>
                    </a:defRPr>
                  </a:pPr>
                  <a:endParaRPr sz="1687"/>
                </a:p>
              </p:txBody>
            </p:sp>
            <p:sp>
              <p:nvSpPr>
                <p:cNvPr id="360" name="Circle">
                  <a:extLst>
                    <a:ext uri="{FF2B5EF4-FFF2-40B4-BE49-F238E27FC236}">
                      <a16:creationId xmlns:a16="http://schemas.microsoft.com/office/drawing/2014/main" id="{DA65C3B8-9AB2-0A42-A346-066143ED326F}"/>
                    </a:ext>
                  </a:extLst>
                </p:cNvPr>
                <p:cNvSpPr/>
                <p:nvPr/>
              </p:nvSpPr>
              <p:spPr>
                <a:xfrm>
                  <a:off x="0" y="579211"/>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defRPr sz="2400">
                      <a:solidFill>
                        <a:srgbClr val="FFFFFF"/>
                      </a:solidFill>
                    </a:defRPr>
                  </a:pPr>
                  <a:endParaRPr sz="1687"/>
                </a:p>
              </p:txBody>
            </p:sp>
          </p:grpSp>
        </p:grpSp>
        <p:grpSp>
          <p:nvGrpSpPr>
            <p:cNvPr id="206" name="Group">
              <a:extLst>
                <a:ext uri="{FF2B5EF4-FFF2-40B4-BE49-F238E27FC236}">
                  <a16:creationId xmlns:a16="http://schemas.microsoft.com/office/drawing/2014/main" id="{82201E76-832D-774E-9F67-68C7FFE80F29}"/>
                </a:ext>
              </a:extLst>
            </p:cNvPr>
            <p:cNvGrpSpPr/>
            <p:nvPr/>
          </p:nvGrpSpPr>
          <p:grpSpPr>
            <a:xfrm>
              <a:off x="7785841" y="3672219"/>
              <a:ext cx="2246860" cy="1079631"/>
              <a:chOff x="0" y="0"/>
              <a:chExt cx="2246858" cy="1079630"/>
            </a:xfrm>
          </p:grpSpPr>
          <p:sp>
            <p:nvSpPr>
              <p:cNvPr id="345" name="Line">
                <a:extLst>
                  <a:ext uri="{FF2B5EF4-FFF2-40B4-BE49-F238E27FC236}">
                    <a16:creationId xmlns:a16="http://schemas.microsoft.com/office/drawing/2014/main" id="{04A15E25-C452-8743-9E66-95197026CD6D}"/>
                  </a:ext>
                </a:extLst>
              </p:cNvPr>
              <p:cNvSpPr/>
              <p:nvPr/>
            </p:nvSpPr>
            <p:spPr>
              <a:xfrm flipH="1">
                <a:off x="973354" y="-1"/>
                <a:ext cx="938713" cy="426007"/>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defRPr sz="2400"/>
                </a:pPr>
                <a:endParaRPr sz="1687"/>
              </a:p>
            </p:txBody>
          </p:sp>
          <p:sp>
            <p:nvSpPr>
              <p:cNvPr id="346" name="Line">
                <a:extLst>
                  <a:ext uri="{FF2B5EF4-FFF2-40B4-BE49-F238E27FC236}">
                    <a16:creationId xmlns:a16="http://schemas.microsoft.com/office/drawing/2014/main" id="{5981B9ED-AD47-2D45-B5EF-867CC1974A1A}"/>
                  </a:ext>
                </a:extLst>
              </p:cNvPr>
              <p:cNvSpPr/>
              <p:nvPr/>
            </p:nvSpPr>
            <p:spPr>
              <a:xfrm>
                <a:off x="0" y="633365"/>
                <a:ext cx="1910948" cy="1"/>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defRPr sz="2400"/>
                </a:pPr>
                <a:endParaRPr sz="1687"/>
              </a:p>
            </p:txBody>
          </p:sp>
          <p:sp>
            <p:nvSpPr>
              <p:cNvPr id="347" name="LSTM">
                <a:extLst>
                  <a:ext uri="{FF2B5EF4-FFF2-40B4-BE49-F238E27FC236}">
                    <a16:creationId xmlns:a16="http://schemas.microsoft.com/office/drawing/2014/main" id="{1B0C57DD-49A4-714E-8DB7-DC77D0F20A7C}"/>
                  </a:ext>
                </a:extLst>
              </p:cNvPr>
              <p:cNvSpPr/>
              <p:nvPr/>
            </p:nvSpPr>
            <p:spPr>
              <a:xfrm>
                <a:off x="410386" y="287379"/>
                <a:ext cx="1090176" cy="622301"/>
              </a:xfrm>
              <a:prstGeom prst="roundRect">
                <a:avLst>
                  <a:gd name="adj" fmla="val 30612"/>
                </a:avLst>
              </a:prstGeom>
              <a:solidFill>
                <a:srgbClr val="D6D6D6"/>
              </a:solidFill>
              <a:ln w="25400" cap="flat">
                <a:solidFill>
                  <a:srgbClr val="85888D"/>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lvl1pPr>
                  <a:defRPr sz="2400"/>
                </a:lvl1pPr>
              </a:lstStyle>
              <a:p>
                <a:r>
                  <a:rPr sz="1687"/>
                  <a:t>LSTM</a:t>
                </a:r>
              </a:p>
            </p:txBody>
          </p:sp>
          <p:grpSp>
            <p:nvGrpSpPr>
              <p:cNvPr id="348" name="Group">
                <a:extLst>
                  <a:ext uri="{FF2B5EF4-FFF2-40B4-BE49-F238E27FC236}">
                    <a16:creationId xmlns:a16="http://schemas.microsoft.com/office/drawing/2014/main" id="{66156990-695B-1448-A45E-F14E42CC127E}"/>
                  </a:ext>
                </a:extLst>
              </p:cNvPr>
              <p:cNvGrpSpPr/>
              <p:nvPr/>
            </p:nvGrpSpPr>
            <p:grpSpPr>
              <a:xfrm>
                <a:off x="1964521" y="188580"/>
                <a:ext cx="282338" cy="891051"/>
                <a:chOff x="0" y="0"/>
                <a:chExt cx="282336" cy="891050"/>
              </a:xfrm>
            </p:grpSpPr>
            <p:sp>
              <p:nvSpPr>
                <p:cNvPr id="349" name="Rectangle">
                  <a:extLst>
                    <a:ext uri="{FF2B5EF4-FFF2-40B4-BE49-F238E27FC236}">
                      <a16:creationId xmlns:a16="http://schemas.microsoft.com/office/drawing/2014/main" id="{FCE27EFD-D788-154D-89B7-02174608DD89}"/>
                    </a:ext>
                  </a:extLst>
                </p:cNvPr>
                <p:cNvSpPr/>
                <p:nvPr/>
              </p:nvSpPr>
              <p:spPr>
                <a:xfrm>
                  <a:off x="8630" y="0"/>
                  <a:ext cx="265077" cy="891051"/>
                </a:xfrm>
                <a:prstGeom prst="rect">
                  <a:avLst/>
                </a:prstGeom>
                <a:noFill/>
                <a:ln w="25400" cap="flat">
                  <a:solidFill>
                    <a:srgbClr val="85888D"/>
                  </a:solidFill>
                  <a:prstDash val="solid"/>
                  <a:miter lim="400000"/>
                </a:ln>
                <a:effectLst/>
              </p:spPr>
              <p:txBody>
                <a:bodyPr wrap="square" lIns="35719" tIns="35719" rIns="35719" bIns="35719" numCol="1" anchor="ctr">
                  <a:noAutofit/>
                </a:bodyPr>
                <a:lstStyle/>
                <a:p>
                  <a:pPr>
                    <a:defRPr sz="2400"/>
                  </a:pPr>
                  <a:endParaRPr sz="1687"/>
                </a:p>
              </p:txBody>
            </p:sp>
            <p:sp>
              <p:nvSpPr>
                <p:cNvPr id="350" name="Circle">
                  <a:extLst>
                    <a:ext uri="{FF2B5EF4-FFF2-40B4-BE49-F238E27FC236}">
                      <a16:creationId xmlns:a16="http://schemas.microsoft.com/office/drawing/2014/main" id="{981CB2CC-A711-F344-BC85-21BF2A719390}"/>
                    </a:ext>
                  </a:extLst>
                </p:cNvPr>
                <p:cNvSpPr/>
                <p:nvPr/>
              </p:nvSpPr>
              <p:spPr>
                <a:xfrm>
                  <a:off x="0" y="9628"/>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defRPr sz="2400">
                      <a:solidFill>
                        <a:srgbClr val="FFFFFF"/>
                      </a:solidFill>
                    </a:defRPr>
                  </a:pPr>
                  <a:endParaRPr sz="1687"/>
                </a:p>
              </p:txBody>
            </p:sp>
            <p:sp>
              <p:nvSpPr>
                <p:cNvPr id="351" name="Circle">
                  <a:extLst>
                    <a:ext uri="{FF2B5EF4-FFF2-40B4-BE49-F238E27FC236}">
                      <a16:creationId xmlns:a16="http://schemas.microsoft.com/office/drawing/2014/main" id="{2F211124-4A6A-6C47-9A6D-91B2959B1F36}"/>
                    </a:ext>
                  </a:extLst>
                </p:cNvPr>
                <p:cNvSpPr/>
                <p:nvPr/>
              </p:nvSpPr>
              <p:spPr>
                <a:xfrm>
                  <a:off x="0" y="294420"/>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defRPr sz="2400">
                      <a:solidFill>
                        <a:srgbClr val="FFFFFF"/>
                      </a:solidFill>
                    </a:defRPr>
                  </a:pPr>
                  <a:endParaRPr sz="1687"/>
                </a:p>
              </p:txBody>
            </p:sp>
            <p:sp>
              <p:nvSpPr>
                <p:cNvPr id="352" name="Circle">
                  <a:extLst>
                    <a:ext uri="{FF2B5EF4-FFF2-40B4-BE49-F238E27FC236}">
                      <a16:creationId xmlns:a16="http://schemas.microsoft.com/office/drawing/2014/main" id="{CFC44D50-543F-D444-8CC5-B8749DB126B4}"/>
                    </a:ext>
                  </a:extLst>
                </p:cNvPr>
                <p:cNvSpPr/>
                <p:nvPr/>
              </p:nvSpPr>
              <p:spPr>
                <a:xfrm>
                  <a:off x="0" y="579211"/>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defRPr sz="2400">
                      <a:solidFill>
                        <a:srgbClr val="FFFFFF"/>
                      </a:solidFill>
                    </a:defRPr>
                  </a:pPr>
                  <a:endParaRPr sz="1687"/>
                </a:p>
              </p:txBody>
            </p:sp>
          </p:grpSp>
        </p:grpSp>
        <p:grpSp>
          <p:nvGrpSpPr>
            <p:cNvPr id="207" name="Group">
              <a:extLst>
                <a:ext uri="{FF2B5EF4-FFF2-40B4-BE49-F238E27FC236}">
                  <a16:creationId xmlns:a16="http://schemas.microsoft.com/office/drawing/2014/main" id="{87272412-0632-F84E-BE7C-5F1347273BC9}"/>
                </a:ext>
              </a:extLst>
            </p:cNvPr>
            <p:cNvGrpSpPr/>
            <p:nvPr/>
          </p:nvGrpSpPr>
          <p:grpSpPr>
            <a:xfrm rot="16200000">
              <a:off x="11878807" y="2934907"/>
              <a:ext cx="282338" cy="1171034"/>
              <a:chOff x="0" y="0"/>
              <a:chExt cx="282336" cy="1171032"/>
            </a:xfrm>
          </p:grpSpPr>
          <p:sp>
            <p:nvSpPr>
              <p:cNvPr id="340" name="Rectangle">
                <a:extLst>
                  <a:ext uri="{FF2B5EF4-FFF2-40B4-BE49-F238E27FC236}">
                    <a16:creationId xmlns:a16="http://schemas.microsoft.com/office/drawing/2014/main" id="{A9F1EF70-FA35-FD49-9EF0-DC66DCF54614}"/>
                  </a:ext>
                </a:extLst>
              </p:cNvPr>
              <p:cNvSpPr/>
              <p:nvPr/>
            </p:nvSpPr>
            <p:spPr>
              <a:xfrm>
                <a:off x="8630" y="0"/>
                <a:ext cx="265077" cy="1171033"/>
              </a:xfrm>
              <a:prstGeom prst="rect">
                <a:avLst/>
              </a:prstGeom>
              <a:noFill/>
              <a:ln w="25400" cap="flat">
                <a:solidFill>
                  <a:srgbClr val="85888D"/>
                </a:solidFill>
                <a:prstDash val="solid"/>
                <a:miter lim="400000"/>
              </a:ln>
              <a:effectLst/>
            </p:spPr>
            <p:txBody>
              <a:bodyPr wrap="square" lIns="35719" tIns="35719" rIns="35719" bIns="35719" numCol="1" anchor="ctr">
                <a:noAutofit/>
              </a:bodyPr>
              <a:lstStyle/>
              <a:p>
                <a:pPr>
                  <a:defRPr sz="2400"/>
                </a:pPr>
                <a:endParaRPr sz="1687"/>
              </a:p>
            </p:txBody>
          </p:sp>
          <p:sp>
            <p:nvSpPr>
              <p:cNvPr id="341" name="Circle">
                <a:extLst>
                  <a:ext uri="{FF2B5EF4-FFF2-40B4-BE49-F238E27FC236}">
                    <a16:creationId xmlns:a16="http://schemas.microsoft.com/office/drawing/2014/main" id="{24C00540-B5FD-3142-A1E7-5903085F3727}"/>
                  </a:ext>
                </a:extLst>
              </p:cNvPr>
              <p:cNvSpPr/>
              <p:nvPr/>
            </p:nvSpPr>
            <p:spPr>
              <a:xfrm>
                <a:off x="0" y="9628"/>
                <a:ext cx="282337" cy="282338"/>
              </a:xfrm>
              <a:prstGeom prst="ellipse">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defRPr sz="2400">
                    <a:solidFill>
                      <a:srgbClr val="FFFFFF"/>
                    </a:solidFill>
                  </a:defRPr>
                </a:pPr>
                <a:endParaRPr sz="1687"/>
              </a:p>
            </p:txBody>
          </p:sp>
          <p:sp>
            <p:nvSpPr>
              <p:cNvPr id="342" name="Circle">
                <a:extLst>
                  <a:ext uri="{FF2B5EF4-FFF2-40B4-BE49-F238E27FC236}">
                    <a16:creationId xmlns:a16="http://schemas.microsoft.com/office/drawing/2014/main" id="{6A44D59D-6107-F549-A1C9-0AB22FE414DA}"/>
                  </a:ext>
                </a:extLst>
              </p:cNvPr>
              <p:cNvSpPr/>
              <p:nvPr/>
            </p:nvSpPr>
            <p:spPr>
              <a:xfrm>
                <a:off x="0" y="294420"/>
                <a:ext cx="282337" cy="282338"/>
              </a:xfrm>
              <a:prstGeom prst="ellipse">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defRPr sz="2400">
                    <a:solidFill>
                      <a:srgbClr val="FFFFFF"/>
                    </a:solidFill>
                  </a:defRPr>
                </a:pPr>
                <a:endParaRPr sz="1687"/>
              </a:p>
            </p:txBody>
          </p:sp>
          <p:sp>
            <p:nvSpPr>
              <p:cNvPr id="343" name="Circle">
                <a:extLst>
                  <a:ext uri="{FF2B5EF4-FFF2-40B4-BE49-F238E27FC236}">
                    <a16:creationId xmlns:a16="http://schemas.microsoft.com/office/drawing/2014/main" id="{91D5C7B7-730E-7540-A38C-948893BA39BD}"/>
                  </a:ext>
                </a:extLst>
              </p:cNvPr>
              <p:cNvSpPr/>
              <p:nvPr/>
            </p:nvSpPr>
            <p:spPr>
              <a:xfrm>
                <a:off x="0" y="579211"/>
                <a:ext cx="282337" cy="282338"/>
              </a:xfrm>
              <a:prstGeom prst="ellipse">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defRPr sz="2400">
                    <a:solidFill>
                      <a:srgbClr val="FFFFFF"/>
                    </a:solidFill>
                  </a:defRPr>
                </a:pPr>
                <a:endParaRPr sz="1687"/>
              </a:p>
            </p:txBody>
          </p:sp>
          <p:sp>
            <p:nvSpPr>
              <p:cNvPr id="344" name="Circle">
                <a:extLst>
                  <a:ext uri="{FF2B5EF4-FFF2-40B4-BE49-F238E27FC236}">
                    <a16:creationId xmlns:a16="http://schemas.microsoft.com/office/drawing/2014/main" id="{4432E7A4-4D58-4B47-9BE7-91000F19A747}"/>
                  </a:ext>
                </a:extLst>
              </p:cNvPr>
              <p:cNvSpPr/>
              <p:nvPr/>
            </p:nvSpPr>
            <p:spPr>
              <a:xfrm>
                <a:off x="0" y="864003"/>
                <a:ext cx="282337" cy="282338"/>
              </a:xfrm>
              <a:prstGeom prst="ellipse">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defRPr sz="2400">
                    <a:solidFill>
                      <a:srgbClr val="FFFFFF"/>
                    </a:solidFill>
                  </a:defRPr>
                </a:pPr>
                <a:endParaRPr sz="1687"/>
              </a:p>
            </p:txBody>
          </p:sp>
        </p:grpSp>
        <p:grpSp>
          <p:nvGrpSpPr>
            <p:cNvPr id="208" name="Group">
              <a:extLst>
                <a:ext uri="{FF2B5EF4-FFF2-40B4-BE49-F238E27FC236}">
                  <a16:creationId xmlns:a16="http://schemas.microsoft.com/office/drawing/2014/main" id="{C948B95A-7C1E-F042-BCF3-8AAF43898F5A}"/>
                </a:ext>
              </a:extLst>
            </p:cNvPr>
            <p:cNvGrpSpPr/>
            <p:nvPr/>
          </p:nvGrpSpPr>
          <p:grpSpPr>
            <a:xfrm>
              <a:off x="10059141" y="3648913"/>
              <a:ext cx="2246860" cy="1079631"/>
              <a:chOff x="0" y="0"/>
              <a:chExt cx="2246858" cy="1079630"/>
            </a:xfrm>
          </p:grpSpPr>
          <p:sp>
            <p:nvSpPr>
              <p:cNvPr id="332" name="Line">
                <a:extLst>
                  <a:ext uri="{FF2B5EF4-FFF2-40B4-BE49-F238E27FC236}">
                    <a16:creationId xmlns:a16="http://schemas.microsoft.com/office/drawing/2014/main" id="{023DB492-7D96-6C44-B9E7-D99A67E6841A}"/>
                  </a:ext>
                </a:extLst>
              </p:cNvPr>
              <p:cNvSpPr/>
              <p:nvPr/>
            </p:nvSpPr>
            <p:spPr>
              <a:xfrm flipH="1">
                <a:off x="973354" y="-1"/>
                <a:ext cx="938713" cy="426007"/>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defRPr sz="2400"/>
                </a:pPr>
                <a:endParaRPr sz="1687"/>
              </a:p>
            </p:txBody>
          </p:sp>
          <p:sp>
            <p:nvSpPr>
              <p:cNvPr id="333" name="Line">
                <a:extLst>
                  <a:ext uri="{FF2B5EF4-FFF2-40B4-BE49-F238E27FC236}">
                    <a16:creationId xmlns:a16="http://schemas.microsoft.com/office/drawing/2014/main" id="{8FD0A042-99A0-8547-AB9D-9603D4DD48A3}"/>
                  </a:ext>
                </a:extLst>
              </p:cNvPr>
              <p:cNvSpPr/>
              <p:nvPr/>
            </p:nvSpPr>
            <p:spPr>
              <a:xfrm>
                <a:off x="0" y="633365"/>
                <a:ext cx="1910948" cy="1"/>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defRPr sz="2400"/>
                </a:pPr>
                <a:endParaRPr sz="1687"/>
              </a:p>
            </p:txBody>
          </p:sp>
          <p:sp>
            <p:nvSpPr>
              <p:cNvPr id="334" name="LSTM">
                <a:extLst>
                  <a:ext uri="{FF2B5EF4-FFF2-40B4-BE49-F238E27FC236}">
                    <a16:creationId xmlns:a16="http://schemas.microsoft.com/office/drawing/2014/main" id="{AD0113D0-06F3-ED48-B54F-BD45222ADCA6}"/>
                  </a:ext>
                </a:extLst>
              </p:cNvPr>
              <p:cNvSpPr/>
              <p:nvPr/>
            </p:nvSpPr>
            <p:spPr>
              <a:xfrm>
                <a:off x="410386" y="287379"/>
                <a:ext cx="1090176" cy="622301"/>
              </a:xfrm>
              <a:prstGeom prst="roundRect">
                <a:avLst>
                  <a:gd name="adj" fmla="val 30612"/>
                </a:avLst>
              </a:prstGeom>
              <a:solidFill>
                <a:srgbClr val="D6D6D6"/>
              </a:solidFill>
              <a:ln w="25400" cap="flat">
                <a:solidFill>
                  <a:srgbClr val="85888D"/>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lvl1pPr>
                  <a:defRPr sz="2400"/>
                </a:lvl1pPr>
              </a:lstStyle>
              <a:p>
                <a:r>
                  <a:rPr sz="1687"/>
                  <a:t>LSTM</a:t>
                </a:r>
              </a:p>
            </p:txBody>
          </p:sp>
          <p:grpSp>
            <p:nvGrpSpPr>
              <p:cNvPr id="335" name="Group">
                <a:extLst>
                  <a:ext uri="{FF2B5EF4-FFF2-40B4-BE49-F238E27FC236}">
                    <a16:creationId xmlns:a16="http://schemas.microsoft.com/office/drawing/2014/main" id="{46D54A66-9027-F14B-BC22-8AD077AFB3E4}"/>
                  </a:ext>
                </a:extLst>
              </p:cNvPr>
              <p:cNvGrpSpPr/>
              <p:nvPr/>
            </p:nvGrpSpPr>
            <p:grpSpPr>
              <a:xfrm>
                <a:off x="1964521" y="188580"/>
                <a:ext cx="282338" cy="891051"/>
                <a:chOff x="0" y="0"/>
                <a:chExt cx="282336" cy="891050"/>
              </a:xfrm>
            </p:grpSpPr>
            <p:sp>
              <p:nvSpPr>
                <p:cNvPr id="336" name="Rectangle">
                  <a:extLst>
                    <a:ext uri="{FF2B5EF4-FFF2-40B4-BE49-F238E27FC236}">
                      <a16:creationId xmlns:a16="http://schemas.microsoft.com/office/drawing/2014/main" id="{079DCAEC-B56F-2F4C-A7E5-BFE55C2F5F8E}"/>
                    </a:ext>
                  </a:extLst>
                </p:cNvPr>
                <p:cNvSpPr/>
                <p:nvPr/>
              </p:nvSpPr>
              <p:spPr>
                <a:xfrm>
                  <a:off x="8630" y="0"/>
                  <a:ext cx="265077" cy="891051"/>
                </a:xfrm>
                <a:prstGeom prst="rect">
                  <a:avLst/>
                </a:prstGeom>
                <a:noFill/>
                <a:ln w="25400" cap="flat">
                  <a:solidFill>
                    <a:srgbClr val="85888D"/>
                  </a:solidFill>
                  <a:prstDash val="solid"/>
                  <a:miter lim="400000"/>
                </a:ln>
                <a:effectLst/>
              </p:spPr>
              <p:txBody>
                <a:bodyPr wrap="square" lIns="35719" tIns="35719" rIns="35719" bIns="35719" numCol="1" anchor="ctr">
                  <a:noAutofit/>
                </a:bodyPr>
                <a:lstStyle/>
                <a:p>
                  <a:pPr>
                    <a:defRPr sz="2400"/>
                  </a:pPr>
                  <a:endParaRPr sz="1687"/>
                </a:p>
              </p:txBody>
            </p:sp>
            <p:sp>
              <p:nvSpPr>
                <p:cNvPr id="337" name="Circle">
                  <a:extLst>
                    <a:ext uri="{FF2B5EF4-FFF2-40B4-BE49-F238E27FC236}">
                      <a16:creationId xmlns:a16="http://schemas.microsoft.com/office/drawing/2014/main" id="{95788BE9-F072-D448-8BA3-E1E2D614E153}"/>
                    </a:ext>
                  </a:extLst>
                </p:cNvPr>
                <p:cNvSpPr/>
                <p:nvPr/>
              </p:nvSpPr>
              <p:spPr>
                <a:xfrm>
                  <a:off x="0" y="9628"/>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defRPr sz="2400">
                      <a:solidFill>
                        <a:srgbClr val="FFFFFF"/>
                      </a:solidFill>
                    </a:defRPr>
                  </a:pPr>
                  <a:endParaRPr sz="1687"/>
                </a:p>
              </p:txBody>
            </p:sp>
            <p:sp>
              <p:nvSpPr>
                <p:cNvPr id="338" name="Circle">
                  <a:extLst>
                    <a:ext uri="{FF2B5EF4-FFF2-40B4-BE49-F238E27FC236}">
                      <a16:creationId xmlns:a16="http://schemas.microsoft.com/office/drawing/2014/main" id="{602E5CDE-50FC-6B4A-AD0D-01816499084D}"/>
                    </a:ext>
                  </a:extLst>
                </p:cNvPr>
                <p:cNvSpPr/>
                <p:nvPr/>
              </p:nvSpPr>
              <p:spPr>
                <a:xfrm>
                  <a:off x="0" y="294420"/>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defRPr sz="2400">
                      <a:solidFill>
                        <a:srgbClr val="FFFFFF"/>
                      </a:solidFill>
                    </a:defRPr>
                  </a:pPr>
                  <a:endParaRPr sz="1687"/>
                </a:p>
              </p:txBody>
            </p:sp>
            <p:sp>
              <p:nvSpPr>
                <p:cNvPr id="339" name="Circle">
                  <a:extLst>
                    <a:ext uri="{FF2B5EF4-FFF2-40B4-BE49-F238E27FC236}">
                      <a16:creationId xmlns:a16="http://schemas.microsoft.com/office/drawing/2014/main" id="{49C09469-CDD3-604C-919A-6EC634A548C3}"/>
                    </a:ext>
                  </a:extLst>
                </p:cNvPr>
                <p:cNvSpPr/>
                <p:nvPr/>
              </p:nvSpPr>
              <p:spPr>
                <a:xfrm>
                  <a:off x="0" y="579211"/>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defRPr sz="2400">
                      <a:solidFill>
                        <a:srgbClr val="FFFFFF"/>
                      </a:solidFill>
                    </a:defRPr>
                  </a:pPr>
                  <a:endParaRPr sz="1687"/>
                </a:p>
              </p:txBody>
            </p:sp>
          </p:grpSp>
        </p:grpSp>
        <p:sp>
          <p:nvSpPr>
            <p:cNvPr id="209" name="&lt;/s&gt;">
              <a:extLst>
                <a:ext uri="{FF2B5EF4-FFF2-40B4-BE49-F238E27FC236}">
                  <a16:creationId xmlns:a16="http://schemas.microsoft.com/office/drawing/2014/main" id="{63220E30-28CD-CA49-9372-5BA1CECF5F7D}"/>
                </a:ext>
              </a:extLst>
            </p:cNvPr>
            <p:cNvSpPr txBox="1"/>
            <p:nvPr/>
          </p:nvSpPr>
          <p:spPr>
            <a:xfrm>
              <a:off x="11475916" y="2455911"/>
              <a:ext cx="871716" cy="6278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r>
                <a:rPr sz="2400"/>
                <a:t>&lt;/s&gt;</a:t>
              </a:r>
            </a:p>
          </p:txBody>
        </p:sp>
        <p:grpSp>
          <p:nvGrpSpPr>
            <p:cNvPr id="210" name="Group">
              <a:extLst>
                <a:ext uri="{FF2B5EF4-FFF2-40B4-BE49-F238E27FC236}">
                  <a16:creationId xmlns:a16="http://schemas.microsoft.com/office/drawing/2014/main" id="{A9EE9A97-21A9-6C49-AF2D-C407D6850FAB}"/>
                </a:ext>
              </a:extLst>
            </p:cNvPr>
            <p:cNvGrpSpPr/>
            <p:nvPr/>
          </p:nvGrpSpPr>
          <p:grpSpPr>
            <a:xfrm>
              <a:off x="1143741" y="6630179"/>
              <a:ext cx="2246860" cy="1080772"/>
              <a:chOff x="0" y="0"/>
              <a:chExt cx="2246858" cy="1080770"/>
            </a:xfrm>
          </p:grpSpPr>
          <p:sp>
            <p:nvSpPr>
              <p:cNvPr id="324" name="Line">
                <a:extLst>
                  <a:ext uri="{FF2B5EF4-FFF2-40B4-BE49-F238E27FC236}">
                    <a16:creationId xmlns:a16="http://schemas.microsoft.com/office/drawing/2014/main" id="{CF5F22B1-6834-984D-A8E0-67477EB09911}"/>
                  </a:ext>
                </a:extLst>
              </p:cNvPr>
              <p:cNvSpPr/>
              <p:nvPr/>
            </p:nvSpPr>
            <p:spPr>
              <a:xfrm flipH="1">
                <a:off x="973354" y="0"/>
                <a:ext cx="882294" cy="427147"/>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defRPr sz="2400"/>
                </a:pPr>
                <a:endParaRPr sz="1687"/>
              </a:p>
            </p:txBody>
          </p:sp>
          <p:sp>
            <p:nvSpPr>
              <p:cNvPr id="325" name="Line">
                <a:extLst>
                  <a:ext uri="{FF2B5EF4-FFF2-40B4-BE49-F238E27FC236}">
                    <a16:creationId xmlns:a16="http://schemas.microsoft.com/office/drawing/2014/main" id="{46C4DFA1-8252-D843-BB8A-0CA2EE54C13B}"/>
                  </a:ext>
                </a:extLst>
              </p:cNvPr>
              <p:cNvSpPr/>
              <p:nvPr/>
            </p:nvSpPr>
            <p:spPr>
              <a:xfrm>
                <a:off x="0" y="634506"/>
                <a:ext cx="1910948" cy="1"/>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defRPr sz="2400"/>
                </a:pPr>
                <a:endParaRPr sz="1687"/>
              </a:p>
            </p:txBody>
          </p:sp>
          <p:sp>
            <p:nvSpPr>
              <p:cNvPr id="326" name="LSTM">
                <a:extLst>
                  <a:ext uri="{FF2B5EF4-FFF2-40B4-BE49-F238E27FC236}">
                    <a16:creationId xmlns:a16="http://schemas.microsoft.com/office/drawing/2014/main" id="{2B524234-462D-A343-B9AC-D955F8F5690F}"/>
                  </a:ext>
                </a:extLst>
              </p:cNvPr>
              <p:cNvSpPr/>
              <p:nvPr/>
            </p:nvSpPr>
            <p:spPr>
              <a:xfrm>
                <a:off x="410386" y="288519"/>
                <a:ext cx="1090176" cy="622301"/>
              </a:xfrm>
              <a:prstGeom prst="roundRect">
                <a:avLst>
                  <a:gd name="adj" fmla="val 30612"/>
                </a:avLst>
              </a:prstGeom>
              <a:solidFill>
                <a:srgbClr val="D6D6D6"/>
              </a:solidFill>
              <a:ln w="25400" cap="flat">
                <a:solidFill>
                  <a:srgbClr val="85888D"/>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lvl1pPr>
                  <a:defRPr sz="2400"/>
                </a:lvl1pPr>
              </a:lstStyle>
              <a:p>
                <a:r>
                  <a:rPr sz="1687"/>
                  <a:t>LSTM</a:t>
                </a:r>
              </a:p>
            </p:txBody>
          </p:sp>
          <p:grpSp>
            <p:nvGrpSpPr>
              <p:cNvPr id="327" name="Group">
                <a:extLst>
                  <a:ext uri="{FF2B5EF4-FFF2-40B4-BE49-F238E27FC236}">
                    <a16:creationId xmlns:a16="http://schemas.microsoft.com/office/drawing/2014/main" id="{805CE6A9-3C22-8942-A5B2-D7CFC2D7B4BB}"/>
                  </a:ext>
                </a:extLst>
              </p:cNvPr>
              <p:cNvGrpSpPr/>
              <p:nvPr/>
            </p:nvGrpSpPr>
            <p:grpSpPr>
              <a:xfrm>
                <a:off x="1964521" y="189720"/>
                <a:ext cx="282338" cy="891051"/>
                <a:chOff x="0" y="0"/>
                <a:chExt cx="282336" cy="891050"/>
              </a:xfrm>
            </p:grpSpPr>
            <p:sp>
              <p:nvSpPr>
                <p:cNvPr id="328" name="Rectangle">
                  <a:extLst>
                    <a:ext uri="{FF2B5EF4-FFF2-40B4-BE49-F238E27FC236}">
                      <a16:creationId xmlns:a16="http://schemas.microsoft.com/office/drawing/2014/main" id="{FDEFDFE9-CF01-634B-834B-62E422E0F350}"/>
                    </a:ext>
                  </a:extLst>
                </p:cNvPr>
                <p:cNvSpPr/>
                <p:nvPr/>
              </p:nvSpPr>
              <p:spPr>
                <a:xfrm>
                  <a:off x="8630" y="0"/>
                  <a:ext cx="265077" cy="891051"/>
                </a:xfrm>
                <a:prstGeom prst="rect">
                  <a:avLst/>
                </a:prstGeom>
                <a:noFill/>
                <a:ln w="25400" cap="flat">
                  <a:solidFill>
                    <a:srgbClr val="85888D"/>
                  </a:solidFill>
                  <a:prstDash val="solid"/>
                  <a:miter lim="400000"/>
                </a:ln>
                <a:effectLst/>
              </p:spPr>
              <p:txBody>
                <a:bodyPr wrap="square" lIns="35719" tIns="35719" rIns="35719" bIns="35719" numCol="1" anchor="ctr">
                  <a:noAutofit/>
                </a:bodyPr>
                <a:lstStyle/>
                <a:p>
                  <a:pPr>
                    <a:defRPr sz="2400"/>
                  </a:pPr>
                  <a:endParaRPr sz="1687"/>
                </a:p>
              </p:txBody>
            </p:sp>
            <p:sp>
              <p:nvSpPr>
                <p:cNvPr id="329" name="Circle">
                  <a:extLst>
                    <a:ext uri="{FF2B5EF4-FFF2-40B4-BE49-F238E27FC236}">
                      <a16:creationId xmlns:a16="http://schemas.microsoft.com/office/drawing/2014/main" id="{20CC09C5-F1FE-EA4A-B58B-6FA081042319}"/>
                    </a:ext>
                  </a:extLst>
                </p:cNvPr>
                <p:cNvSpPr/>
                <p:nvPr/>
              </p:nvSpPr>
              <p:spPr>
                <a:xfrm>
                  <a:off x="0" y="9628"/>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defRPr sz="2400">
                      <a:solidFill>
                        <a:srgbClr val="FFFFFF"/>
                      </a:solidFill>
                    </a:defRPr>
                  </a:pPr>
                  <a:endParaRPr sz="1687"/>
                </a:p>
              </p:txBody>
            </p:sp>
            <p:sp>
              <p:nvSpPr>
                <p:cNvPr id="330" name="Circle">
                  <a:extLst>
                    <a:ext uri="{FF2B5EF4-FFF2-40B4-BE49-F238E27FC236}">
                      <a16:creationId xmlns:a16="http://schemas.microsoft.com/office/drawing/2014/main" id="{8328478A-7DDB-1548-BB8C-A01E275916DA}"/>
                    </a:ext>
                  </a:extLst>
                </p:cNvPr>
                <p:cNvSpPr/>
                <p:nvPr/>
              </p:nvSpPr>
              <p:spPr>
                <a:xfrm>
                  <a:off x="0" y="294420"/>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defRPr sz="2400">
                      <a:solidFill>
                        <a:srgbClr val="FFFFFF"/>
                      </a:solidFill>
                    </a:defRPr>
                  </a:pPr>
                  <a:endParaRPr sz="1687"/>
                </a:p>
              </p:txBody>
            </p:sp>
            <p:sp>
              <p:nvSpPr>
                <p:cNvPr id="331" name="Circle">
                  <a:extLst>
                    <a:ext uri="{FF2B5EF4-FFF2-40B4-BE49-F238E27FC236}">
                      <a16:creationId xmlns:a16="http://schemas.microsoft.com/office/drawing/2014/main" id="{7C8AEF69-8989-A045-B7C7-A08EBE32049F}"/>
                    </a:ext>
                  </a:extLst>
                </p:cNvPr>
                <p:cNvSpPr/>
                <p:nvPr/>
              </p:nvSpPr>
              <p:spPr>
                <a:xfrm>
                  <a:off x="0" y="579211"/>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defRPr sz="2400">
                      <a:solidFill>
                        <a:srgbClr val="FFFFFF"/>
                      </a:solidFill>
                    </a:defRPr>
                  </a:pPr>
                  <a:endParaRPr sz="1687"/>
                </a:p>
              </p:txBody>
            </p:sp>
          </p:grpSp>
        </p:grpSp>
        <p:grpSp>
          <p:nvGrpSpPr>
            <p:cNvPr id="211" name="Group">
              <a:extLst>
                <a:ext uri="{FF2B5EF4-FFF2-40B4-BE49-F238E27FC236}">
                  <a16:creationId xmlns:a16="http://schemas.microsoft.com/office/drawing/2014/main" id="{55798506-FA5E-8941-B83B-77F6CAC1C17A}"/>
                </a:ext>
              </a:extLst>
            </p:cNvPr>
            <p:cNvGrpSpPr/>
            <p:nvPr/>
          </p:nvGrpSpPr>
          <p:grpSpPr>
            <a:xfrm>
              <a:off x="3353541" y="6629209"/>
              <a:ext cx="2246860" cy="1081741"/>
              <a:chOff x="0" y="0"/>
              <a:chExt cx="2246858" cy="1081740"/>
            </a:xfrm>
          </p:grpSpPr>
          <p:sp>
            <p:nvSpPr>
              <p:cNvPr id="316" name="Line">
                <a:extLst>
                  <a:ext uri="{FF2B5EF4-FFF2-40B4-BE49-F238E27FC236}">
                    <a16:creationId xmlns:a16="http://schemas.microsoft.com/office/drawing/2014/main" id="{828D4D10-7988-354C-B69C-6E84EA0F90E4}"/>
                  </a:ext>
                </a:extLst>
              </p:cNvPr>
              <p:cNvSpPr/>
              <p:nvPr/>
            </p:nvSpPr>
            <p:spPr>
              <a:xfrm flipH="1">
                <a:off x="973354" y="-1"/>
                <a:ext cx="933088" cy="428117"/>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defRPr sz="2400"/>
                </a:pPr>
                <a:endParaRPr sz="1687"/>
              </a:p>
            </p:txBody>
          </p:sp>
          <p:sp>
            <p:nvSpPr>
              <p:cNvPr id="317" name="Line">
                <a:extLst>
                  <a:ext uri="{FF2B5EF4-FFF2-40B4-BE49-F238E27FC236}">
                    <a16:creationId xmlns:a16="http://schemas.microsoft.com/office/drawing/2014/main" id="{97557C14-4235-6B42-807F-FC0C8FC9EEED}"/>
                  </a:ext>
                </a:extLst>
              </p:cNvPr>
              <p:cNvSpPr/>
              <p:nvPr/>
            </p:nvSpPr>
            <p:spPr>
              <a:xfrm>
                <a:off x="0" y="635475"/>
                <a:ext cx="1910948" cy="1"/>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defRPr sz="2400"/>
                </a:pPr>
                <a:endParaRPr sz="1687"/>
              </a:p>
            </p:txBody>
          </p:sp>
          <p:sp>
            <p:nvSpPr>
              <p:cNvPr id="318" name="LSTM">
                <a:extLst>
                  <a:ext uri="{FF2B5EF4-FFF2-40B4-BE49-F238E27FC236}">
                    <a16:creationId xmlns:a16="http://schemas.microsoft.com/office/drawing/2014/main" id="{825F627C-9AD0-F848-8EED-5675C178304E}"/>
                  </a:ext>
                </a:extLst>
              </p:cNvPr>
              <p:cNvSpPr/>
              <p:nvPr/>
            </p:nvSpPr>
            <p:spPr>
              <a:xfrm>
                <a:off x="410386" y="289489"/>
                <a:ext cx="1090176" cy="622301"/>
              </a:xfrm>
              <a:prstGeom prst="roundRect">
                <a:avLst>
                  <a:gd name="adj" fmla="val 30612"/>
                </a:avLst>
              </a:prstGeom>
              <a:solidFill>
                <a:srgbClr val="D6D6D6"/>
              </a:solidFill>
              <a:ln w="25400" cap="flat">
                <a:solidFill>
                  <a:srgbClr val="85888D"/>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lvl1pPr>
                  <a:defRPr sz="2400"/>
                </a:lvl1pPr>
              </a:lstStyle>
              <a:p>
                <a:r>
                  <a:rPr sz="1687"/>
                  <a:t>LSTM</a:t>
                </a:r>
              </a:p>
            </p:txBody>
          </p:sp>
          <p:grpSp>
            <p:nvGrpSpPr>
              <p:cNvPr id="319" name="Group">
                <a:extLst>
                  <a:ext uri="{FF2B5EF4-FFF2-40B4-BE49-F238E27FC236}">
                    <a16:creationId xmlns:a16="http://schemas.microsoft.com/office/drawing/2014/main" id="{EAEED445-68E3-8F48-969A-1EAA8AD449DD}"/>
                  </a:ext>
                </a:extLst>
              </p:cNvPr>
              <p:cNvGrpSpPr/>
              <p:nvPr/>
            </p:nvGrpSpPr>
            <p:grpSpPr>
              <a:xfrm>
                <a:off x="1964521" y="190690"/>
                <a:ext cx="282338" cy="891051"/>
                <a:chOff x="0" y="0"/>
                <a:chExt cx="282336" cy="891050"/>
              </a:xfrm>
            </p:grpSpPr>
            <p:sp>
              <p:nvSpPr>
                <p:cNvPr id="320" name="Rectangle">
                  <a:extLst>
                    <a:ext uri="{FF2B5EF4-FFF2-40B4-BE49-F238E27FC236}">
                      <a16:creationId xmlns:a16="http://schemas.microsoft.com/office/drawing/2014/main" id="{9E3779F9-B844-5C41-92A0-5D7B91A5C4D2}"/>
                    </a:ext>
                  </a:extLst>
                </p:cNvPr>
                <p:cNvSpPr/>
                <p:nvPr/>
              </p:nvSpPr>
              <p:spPr>
                <a:xfrm>
                  <a:off x="8630" y="0"/>
                  <a:ext cx="265077" cy="891051"/>
                </a:xfrm>
                <a:prstGeom prst="rect">
                  <a:avLst/>
                </a:prstGeom>
                <a:noFill/>
                <a:ln w="25400" cap="flat">
                  <a:solidFill>
                    <a:srgbClr val="85888D"/>
                  </a:solidFill>
                  <a:prstDash val="solid"/>
                  <a:miter lim="400000"/>
                </a:ln>
                <a:effectLst/>
              </p:spPr>
              <p:txBody>
                <a:bodyPr wrap="square" lIns="35719" tIns="35719" rIns="35719" bIns="35719" numCol="1" anchor="ctr">
                  <a:noAutofit/>
                </a:bodyPr>
                <a:lstStyle/>
                <a:p>
                  <a:pPr>
                    <a:defRPr sz="2400"/>
                  </a:pPr>
                  <a:endParaRPr sz="1687"/>
                </a:p>
              </p:txBody>
            </p:sp>
            <p:sp>
              <p:nvSpPr>
                <p:cNvPr id="321" name="Circle">
                  <a:extLst>
                    <a:ext uri="{FF2B5EF4-FFF2-40B4-BE49-F238E27FC236}">
                      <a16:creationId xmlns:a16="http://schemas.microsoft.com/office/drawing/2014/main" id="{5CE1E885-1D52-9140-9572-920DCD039F98}"/>
                    </a:ext>
                  </a:extLst>
                </p:cNvPr>
                <p:cNvSpPr/>
                <p:nvPr/>
              </p:nvSpPr>
              <p:spPr>
                <a:xfrm>
                  <a:off x="0" y="9628"/>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defRPr sz="2400">
                      <a:solidFill>
                        <a:srgbClr val="FFFFFF"/>
                      </a:solidFill>
                    </a:defRPr>
                  </a:pPr>
                  <a:endParaRPr sz="1687"/>
                </a:p>
              </p:txBody>
            </p:sp>
            <p:sp>
              <p:nvSpPr>
                <p:cNvPr id="322" name="Circle">
                  <a:extLst>
                    <a:ext uri="{FF2B5EF4-FFF2-40B4-BE49-F238E27FC236}">
                      <a16:creationId xmlns:a16="http://schemas.microsoft.com/office/drawing/2014/main" id="{B53F482E-21F8-D948-84D0-50E87536859A}"/>
                    </a:ext>
                  </a:extLst>
                </p:cNvPr>
                <p:cNvSpPr/>
                <p:nvPr/>
              </p:nvSpPr>
              <p:spPr>
                <a:xfrm>
                  <a:off x="0" y="294420"/>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defRPr sz="2400">
                      <a:solidFill>
                        <a:srgbClr val="FFFFFF"/>
                      </a:solidFill>
                    </a:defRPr>
                  </a:pPr>
                  <a:endParaRPr sz="1687"/>
                </a:p>
              </p:txBody>
            </p:sp>
            <p:sp>
              <p:nvSpPr>
                <p:cNvPr id="323" name="Circle">
                  <a:extLst>
                    <a:ext uri="{FF2B5EF4-FFF2-40B4-BE49-F238E27FC236}">
                      <a16:creationId xmlns:a16="http://schemas.microsoft.com/office/drawing/2014/main" id="{2A510DA0-0BB2-1146-A613-091FD9965522}"/>
                    </a:ext>
                  </a:extLst>
                </p:cNvPr>
                <p:cNvSpPr/>
                <p:nvPr/>
              </p:nvSpPr>
              <p:spPr>
                <a:xfrm>
                  <a:off x="0" y="579211"/>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defRPr sz="2400">
                      <a:solidFill>
                        <a:srgbClr val="FFFFFF"/>
                      </a:solidFill>
                    </a:defRPr>
                  </a:pPr>
                  <a:endParaRPr sz="1687"/>
                </a:p>
              </p:txBody>
            </p:sp>
          </p:grpSp>
        </p:grpSp>
        <p:grpSp>
          <p:nvGrpSpPr>
            <p:cNvPr id="212" name="Group">
              <a:extLst>
                <a:ext uri="{FF2B5EF4-FFF2-40B4-BE49-F238E27FC236}">
                  <a16:creationId xmlns:a16="http://schemas.microsoft.com/office/drawing/2014/main" id="{A3484B00-CEE9-0649-A78B-ECCA168ACBE7}"/>
                </a:ext>
              </a:extLst>
            </p:cNvPr>
            <p:cNvGrpSpPr/>
            <p:nvPr/>
          </p:nvGrpSpPr>
          <p:grpSpPr>
            <a:xfrm>
              <a:off x="5639541" y="6631204"/>
              <a:ext cx="2246860" cy="1079747"/>
              <a:chOff x="0" y="0"/>
              <a:chExt cx="2246858" cy="1079745"/>
            </a:xfrm>
          </p:grpSpPr>
          <p:sp>
            <p:nvSpPr>
              <p:cNvPr id="308" name="Line">
                <a:extLst>
                  <a:ext uri="{FF2B5EF4-FFF2-40B4-BE49-F238E27FC236}">
                    <a16:creationId xmlns:a16="http://schemas.microsoft.com/office/drawing/2014/main" id="{B3190288-1E15-6F4D-A258-FECF79C06B79}"/>
                  </a:ext>
                </a:extLst>
              </p:cNvPr>
              <p:cNvSpPr/>
              <p:nvPr/>
            </p:nvSpPr>
            <p:spPr>
              <a:xfrm flipH="1">
                <a:off x="973354" y="0"/>
                <a:ext cx="920061" cy="426121"/>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defRPr sz="2400"/>
                </a:pPr>
                <a:endParaRPr sz="1687"/>
              </a:p>
            </p:txBody>
          </p:sp>
          <p:sp>
            <p:nvSpPr>
              <p:cNvPr id="309" name="Line">
                <a:extLst>
                  <a:ext uri="{FF2B5EF4-FFF2-40B4-BE49-F238E27FC236}">
                    <a16:creationId xmlns:a16="http://schemas.microsoft.com/office/drawing/2014/main" id="{F7BA0AFA-1160-6D43-8667-0DE2D15DE020}"/>
                  </a:ext>
                </a:extLst>
              </p:cNvPr>
              <p:cNvSpPr/>
              <p:nvPr/>
            </p:nvSpPr>
            <p:spPr>
              <a:xfrm>
                <a:off x="0" y="633481"/>
                <a:ext cx="1910948" cy="1"/>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defRPr sz="2400"/>
                </a:pPr>
                <a:endParaRPr sz="1687"/>
              </a:p>
            </p:txBody>
          </p:sp>
          <p:sp>
            <p:nvSpPr>
              <p:cNvPr id="310" name="LSTM">
                <a:extLst>
                  <a:ext uri="{FF2B5EF4-FFF2-40B4-BE49-F238E27FC236}">
                    <a16:creationId xmlns:a16="http://schemas.microsoft.com/office/drawing/2014/main" id="{E4FA4E9B-A315-0343-A134-9674F5B69858}"/>
                  </a:ext>
                </a:extLst>
              </p:cNvPr>
              <p:cNvSpPr/>
              <p:nvPr/>
            </p:nvSpPr>
            <p:spPr>
              <a:xfrm>
                <a:off x="410386" y="287494"/>
                <a:ext cx="1090176" cy="622301"/>
              </a:xfrm>
              <a:prstGeom prst="roundRect">
                <a:avLst>
                  <a:gd name="adj" fmla="val 30612"/>
                </a:avLst>
              </a:prstGeom>
              <a:solidFill>
                <a:srgbClr val="D6D6D6"/>
              </a:solidFill>
              <a:ln w="25400" cap="flat">
                <a:solidFill>
                  <a:srgbClr val="85888D"/>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lvl1pPr>
                  <a:defRPr sz="2400"/>
                </a:lvl1pPr>
              </a:lstStyle>
              <a:p>
                <a:r>
                  <a:rPr sz="1687"/>
                  <a:t>LSTM</a:t>
                </a:r>
              </a:p>
            </p:txBody>
          </p:sp>
          <p:grpSp>
            <p:nvGrpSpPr>
              <p:cNvPr id="311" name="Group">
                <a:extLst>
                  <a:ext uri="{FF2B5EF4-FFF2-40B4-BE49-F238E27FC236}">
                    <a16:creationId xmlns:a16="http://schemas.microsoft.com/office/drawing/2014/main" id="{B76DFC97-0EBD-B144-83DB-88586CB37FA9}"/>
                  </a:ext>
                </a:extLst>
              </p:cNvPr>
              <p:cNvGrpSpPr/>
              <p:nvPr/>
            </p:nvGrpSpPr>
            <p:grpSpPr>
              <a:xfrm>
                <a:off x="1964521" y="188695"/>
                <a:ext cx="282338" cy="891051"/>
                <a:chOff x="0" y="0"/>
                <a:chExt cx="282336" cy="891050"/>
              </a:xfrm>
            </p:grpSpPr>
            <p:sp>
              <p:nvSpPr>
                <p:cNvPr id="312" name="Rectangle">
                  <a:extLst>
                    <a:ext uri="{FF2B5EF4-FFF2-40B4-BE49-F238E27FC236}">
                      <a16:creationId xmlns:a16="http://schemas.microsoft.com/office/drawing/2014/main" id="{63AEC83D-E3F1-6E45-B2B9-CDFD5F0A47EC}"/>
                    </a:ext>
                  </a:extLst>
                </p:cNvPr>
                <p:cNvSpPr/>
                <p:nvPr/>
              </p:nvSpPr>
              <p:spPr>
                <a:xfrm>
                  <a:off x="8630" y="0"/>
                  <a:ext cx="265077" cy="891051"/>
                </a:xfrm>
                <a:prstGeom prst="rect">
                  <a:avLst/>
                </a:prstGeom>
                <a:noFill/>
                <a:ln w="25400" cap="flat">
                  <a:solidFill>
                    <a:srgbClr val="85888D"/>
                  </a:solidFill>
                  <a:prstDash val="solid"/>
                  <a:miter lim="400000"/>
                </a:ln>
                <a:effectLst/>
              </p:spPr>
              <p:txBody>
                <a:bodyPr wrap="square" lIns="35719" tIns="35719" rIns="35719" bIns="35719" numCol="1" anchor="ctr">
                  <a:noAutofit/>
                </a:bodyPr>
                <a:lstStyle/>
                <a:p>
                  <a:pPr>
                    <a:defRPr sz="2400"/>
                  </a:pPr>
                  <a:endParaRPr sz="1687"/>
                </a:p>
              </p:txBody>
            </p:sp>
            <p:sp>
              <p:nvSpPr>
                <p:cNvPr id="313" name="Circle">
                  <a:extLst>
                    <a:ext uri="{FF2B5EF4-FFF2-40B4-BE49-F238E27FC236}">
                      <a16:creationId xmlns:a16="http://schemas.microsoft.com/office/drawing/2014/main" id="{A1837C1F-BA6B-2240-BAF0-396077A6630F}"/>
                    </a:ext>
                  </a:extLst>
                </p:cNvPr>
                <p:cNvSpPr/>
                <p:nvPr/>
              </p:nvSpPr>
              <p:spPr>
                <a:xfrm>
                  <a:off x="0" y="9628"/>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defRPr sz="2400">
                      <a:solidFill>
                        <a:srgbClr val="FFFFFF"/>
                      </a:solidFill>
                    </a:defRPr>
                  </a:pPr>
                  <a:endParaRPr sz="1687"/>
                </a:p>
              </p:txBody>
            </p:sp>
            <p:sp>
              <p:nvSpPr>
                <p:cNvPr id="314" name="Circle">
                  <a:extLst>
                    <a:ext uri="{FF2B5EF4-FFF2-40B4-BE49-F238E27FC236}">
                      <a16:creationId xmlns:a16="http://schemas.microsoft.com/office/drawing/2014/main" id="{CE384403-A627-A641-B1CB-485131BB0503}"/>
                    </a:ext>
                  </a:extLst>
                </p:cNvPr>
                <p:cNvSpPr/>
                <p:nvPr/>
              </p:nvSpPr>
              <p:spPr>
                <a:xfrm>
                  <a:off x="0" y="294420"/>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defRPr sz="2400">
                      <a:solidFill>
                        <a:srgbClr val="FFFFFF"/>
                      </a:solidFill>
                    </a:defRPr>
                  </a:pPr>
                  <a:endParaRPr sz="1687"/>
                </a:p>
              </p:txBody>
            </p:sp>
            <p:sp>
              <p:nvSpPr>
                <p:cNvPr id="315" name="Circle">
                  <a:extLst>
                    <a:ext uri="{FF2B5EF4-FFF2-40B4-BE49-F238E27FC236}">
                      <a16:creationId xmlns:a16="http://schemas.microsoft.com/office/drawing/2014/main" id="{F24F5684-B166-BA43-8496-E8020D33224F}"/>
                    </a:ext>
                  </a:extLst>
                </p:cNvPr>
                <p:cNvSpPr/>
                <p:nvPr/>
              </p:nvSpPr>
              <p:spPr>
                <a:xfrm>
                  <a:off x="0" y="579211"/>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defRPr sz="2400">
                      <a:solidFill>
                        <a:srgbClr val="FFFFFF"/>
                      </a:solidFill>
                    </a:defRPr>
                  </a:pPr>
                  <a:endParaRPr sz="1687"/>
                </a:p>
              </p:txBody>
            </p:sp>
          </p:grpSp>
        </p:grpSp>
        <p:grpSp>
          <p:nvGrpSpPr>
            <p:cNvPr id="213" name="Group">
              <a:extLst>
                <a:ext uri="{FF2B5EF4-FFF2-40B4-BE49-F238E27FC236}">
                  <a16:creationId xmlns:a16="http://schemas.microsoft.com/office/drawing/2014/main" id="{E7C02CE6-1BB7-AB44-8C04-2B594888461C}"/>
                </a:ext>
              </a:extLst>
            </p:cNvPr>
            <p:cNvGrpSpPr/>
            <p:nvPr/>
          </p:nvGrpSpPr>
          <p:grpSpPr>
            <a:xfrm>
              <a:off x="7912841" y="6631319"/>
              <a:ext cx="2246860" cy="1079631"/>
              <a:chOff x="0" y="0"/>
              <a:chExt cx="2246858" cy="1079630"/>
            </a:xfrm>
          </p:grpSpPr>
          <p:sp>
            <p:nvSpPr>
              <p:cNvPr id="300" name="Line">
                <a:extLst>
                  <a:ext uri="{FF2B5EF4-FFF2-40B4-BE49-F238E27FC236}">
                    <a16:creationId xmlns:a16="http://schemas.microsoft.com/office/drawing/2014/main" id="{F63DAE35-5DB8-FE4D-9E8E-9191A761A293}"/>
                  </a:ext>
                </a:extLst>
              </p:cNvPr>
              <p:cNvSpPr/>
              <p:nvPr/>
            </p:nvSpPr>
            <p:spPr>
              <a:xfrm flipH="1">
                <a:off x="973354" y="-1"/>
                <a:ext cx="938713" cy="426007"/>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defRPr sz="2400"/>
                </a:pPr>
                <a:endParaRPr sz="1687"/>
              </a:p>
            </p:txBody>
          </p:sp>
          <p:sp>
            <p:nvSpPr>
              <p:cNvPr id="301" name="Line">
                <a:extLst>
                  <a:ext uri="{FF2B5EF4-FFF2-40B4-BE49-F238E27FC236}">
                    <a16:creationId xmlns:a16="http://schemas.microsoft.com/office/drawing/2014/main" id="{1FAA9176-5215-D347-8F6C-32D376957484}"/>
                  </a:ext>
                </a:extLst>
              </p:cNvPr>
              <p:cNvSpPr/>
              <p:nvPr/>
            </p:nvSpPr>
            <p:spPr>
              <a:xfrm>
                <a:off x="0" y="633365"/>
                <a:ext cx="1910948" cy="1"/>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defRPr sz="2400"/>
                </a:pPr>
                <a:endParaRPr sz="1687"/>
              </a:p>
            </p:txBody>
          </p:sp>
          <p:sp>
            <p:nvSpPr>
              <p:cNvPr id="302" name="LSTM">
                <a:extLst>
                  <a:ext uri="{FF2B5EF4-FFF2-40B4-BE49-F238E27FC236}">
                    <a16:creationId xmlns:a16="http://schemas.microsoft.com/office/drawing/2014/main" id="{4005B9E8-458B-DD48-8A71-360098C03B52}"/>
                  </a:ext>
                </a:extLst>
              </p:cNvPr>
              <p:cNvSpPr/>
              <p:nvPr/>
            </p:nvSpPr>
            <p:spPr>
              <a:xfrm>
                <a:off x="410386" y="287379"/>
                <a:ext cx="1090176" cy="622301"/>
              </a:xfrm>
              <a:prstGeom prst="roundRect">
                <a:avLst>
                  <a:gd name="adj" fmla="val 30612"/>
                </a:avLst>
              </a:prstGeom>
              <a:solidFill>
                <a:srgbClr val="D6D6D6"/>
              </a:solidFill>
              <a:ln w="25400" cap="flat">
                <a:solidFill>
                  <a:srgbClr val="85888D"/>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lvl1pPr>
                  <a:defRPr sz="2400"/>
                </a:lvl1pPr>
              </a:lstStyle>
              <a:p>
                <a:r>
                  <a:rPr sz="1687"/>
                  <a:t>LSTM</a:t>
                </a:r>
              </a:p>
            </p:txBody>
          </p:sp>
          <p:grpSp>
            <p:nvGrpSpPr>
              <p:cNvPr id="303" name="Group">
                <a:extLst>
                  <a:ext uri="{FF2B5EF4-FFF2-40B4-BE49-F238E27FC236}">
                    <a16:creationId xmlns:a16="http://schemas.microsoft.com/office/drawing/2014/main" id="{C422848B-2FDD-3C42-B750-79A86C164A1C}"/>
                  </a:ext>
                </a:extLst>
              </p:cNvPr>
              <p:cNvGrpSpPr/>
              <p:nvPr/>
            </p:nvGrpSpPr>
            <p:grpSpPr>
              <a:xfrm>
                <a:off x="1964521" y="188580"/>
                <a:ext cx="282338" cy="891051"/>
                <a:chOff x="0" y="0"/>
                <a:chExt cx="282336" cy="891050"/>
              </a:xfrm>
            </p:grpSpPr>
            <p:sp>
              <p:nvSpPr>
                <p:cNvPr id="304" name="Rectangle">
                  <a:extLst>
                    <a:ext uri="{FF2B5EF4-FFF2-40B4-BE49-F238E27FC236}">
                      <a16:creationId xmlns:a16="http://schemas.microsoft.com/office/drawing/2014/main" id="{491979E1-E537-9E4C-8E15-B9BA271EE084}"/>
                    </a:ext>
                  </a:extLst>
                </p:cNvPr>
                <p:cNvSpPr/>
                <p:nvPr/>
              </p:nvSpPr>
              <p:spPr>
                <a:xfrm>
                  <a:off x="8630" y="0"/>
                  <a:ext cx="265077" cy="891051"/>
                </a:xfrm>
                <a:prstGeom prst="rect">
                  <a:avLst/>
                </a:prstGeom>
                <a:noFill/>
                <a:ln w="25400" cap="flat">
                  <a:solidFill>
                    <a:srgbClr val="85888D"/>
                  </a:solidFill>
                  <a:prstDash val="solid"/>
                  <a:miter lim="400000"/>
                </a:ln>
                <a:effectLst/>
              </p:spPr>
              <p:txBody>
                <a:bodyPr wrap="square" lIns="35719" tIns="35719" rIns="35719" bIns="35719" numCol="1" anchor="ctr">
                  <a:noAutofit/>
                </a:bodyPr>
                <a:lstStyle/>
                <a:p>
                  <a:pPr>
                    <a:defRPr sz="2400"/>
                  </a:pPr>
                  <a:endParaRPr sz="1687"/>
                </a:p>
              </p:txBody>
            </p:sp>
            <p:sp>
              <p:nvSpPr>
                <p:cNvPr id="305" name="Circle">
                  <a:extLst>
                    <a:ext uri="{FF2B5EF4-FFF2-40B4-BE49-F238E27FC236}">
                      <a16:creationId xmlns:a16="http://schemas.microsoft.com/office/drawing/2014/main" id="{B789A694-E76C-BE48-95C6-769D4811E12B}"/>
                    </a:ext>
                  </a:extLst>
                </p:cNvPr>
                <p:cNvSpPr/>
                <p:nvPr/>
              </p:nvSpPr>
              <p:spPr>
                <a:xfrm>
                  <a:off x="0" y="9628"/>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defRPr sz="2400">
                      <a:solidFill>
                        <a:srgbClr val="FFFFFF"/>
                      </a:solidFill>
                    </a:defRPr>
                  </a:pPr>
                  <a:endParaRPr sz="1687"/>
                </a:p>
              </p:txBody>
            </p:sp>
            <p:sp>
              <p:nvSpPr>
                <p:cNvPr id="306" name="Circle">
                  <a:extLst>
                    <a:ext uri="{FF2B5EF4-FFF2-40B4-BE49-F238E27FC236}">
                      <a16:creationId xmlns:a16="http://schemas.microsoft.com/office/drawing/2014/main" id="{12A0DB2C-2423-4B4E-BD62-0397FC45CDB3}"/>
                    </a:ext>
                  </a:extLst>
                </p:cNvPr>
                <p:cNvSpPr/>
                <p:nvPr/>
              </p:nvSpPr>
              <p:spPr>
                <a:xfrm>
                  <a:off x="0" y="294420"/>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defRPr sz="2400">
                      <a:solidFill>
                        <a:srgbClr val="FFFFFF"/>
                      </a:solidFill>
                    </a:defRPr>
                  </a:pPr>
                  <a:endParaRPr sz="1687"/>
                </a:p>
              </p:txBody>
            </p:sp>
            <p:sp>
              <p:nvSpPr>
                <p:cNvPr id="307" name="Circle">
                  <a:extLst>
                    <a:ext uri="{FF2B5EF4-FFF2-40B4-BE49-F238E27FC236}">
                      <a16:creationId xmlns:a16="http://schemas.microsoft.com/office/drawing/2014/main" id="{4A583144-BD82-C14A-AF2A-38F0F77D8846}"/>
                    </a:ext>
                  </a:extLst>
                </p:cNvPr>
                <p:cNvSpPr/>
                <p:nvPr/>
              </p:nvSpPr>
              <p:spPr>
                <a:xfrm>
                  <a:off x="0" y="579211"/>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defRPr sz="2400">
                      <a:solidFill>
                        <a:srgbClr val="FFFFFF"/>
                      </a:solidFill>
                    </a:defRPr>
                  </a:pPr>
                  <a:endParaRPr sz="1687"/>
                </a:p>
              </p:txBody>
            </p:sp>
          </p:grpSp>
        </p:grpSp>
        <p:grpSp>
          <p:nvGrpSpPr>
            <p:cNvPr id="214" name="Group">
              <a:extLst>
                <a:ext uri="{FF2B5EF4-FFF2-40B4-BE49-F238E27FC236}">
                  <a16:creationId xmlns:a16="http://schemas.microsoft.com/office/drawing/2014/main" id="{BD1CCA31-AA56-CF42-9EC6-5D4407296045}"/>
                </a:ext>
              </a:extLst>
            </p:cNvPr>
            <p:cNvGrpSpPr/>
            <p:nvPr/>
          </p:nvGrpSpPr>
          <p:grpSpPr>
            <a:xfrm rot="16200000">
              <a:off x="9580107" y="2934907"/>
              <a:ext cx="282338" cy="1171034"/>
              <a:chOff x="0" y="0"/>
              <a:chExt cx="282336" cy="1171032"/>
            </a:xfrm>
          </p:grpSpPr>
          <p:sp>
            <p:nvSpPr>
              <p:cNvPr id="295" name="Rectangle">
                <a:extLst>
                  <a:ext uri="{FF2B5EF4-FFF2-40B4-BE49-F238E27FC236}">
                    <a16:creationId xmlns:a16="http://schemas.microsoft.com/office/drawing/2014/main" id="{8358D491-C8E2-7443-8FA9-C717648ACEB6}"/>
                  </a:ext>
                </a:extLst>
              </p:cNvPr>
              <p:cNvSpPr/>
              <p:nvPr/>
            </p:nvSpPr>
            <p:spPr>
              <a:xfrm>
                <a:off x="8630" y="0"/>
                <a:ext cx="265077" cy="1171033"/>
              </a:xfrm>
              <a:prstGeom prst="rect">
                <a:avLst/>
              </a:prstGeom>
              <a:noFill/>
              <a:ln w="25400" cap="flat">
                <a:solidFill>
                  <a:srgbClr val="85888D"/>
                </a:solidFill>
                <a:prstDash val="solid"/>
                <a:miter lim="400000"/>
              </a:ln>
              <a:effectLst/>
            </p:spPr>
            <p:txBody>
              <a:bodyPr wrap="square" lIns="35719" tIns="35719" rIns="35719" bIns="35719" numCol="1" anchor="ctr">
                <a:noAutofit/>
              </a:bodyPr>
              <a:lstStyle/>
              <a:p>
                <a:pPr>
                  <a:defRPr sz="2400"/>
                </a:pPr>
                <a:endParaRPr sz="1687"/>
              </a:p>
            </p:txBody>
          </p:sp>
          <p:sp>
            <p:nvSpPr>
              <p:cNvPr id="296" name="Circle">
                <a:extLst>
                  <a:ext uri="{FF2B5EF4-FFF2-40B4-BE49-F238E27FC236}">
                    <a16:creationId xmlns:a16="http://schemas.microsoft.com/office/drawing/2014/main" id="{C35DF47D-E39F-144B-BF77-48AA01E2C845}"/>
                  </a:ext>
                </a:extLst>
              </p:cNvPr>
              <p:cNvSpPr/>
              <p:nvPr/>
            </p:nvSpPr>
            <p:spPr>
              <a:xfrm>
                <a:off x="0" y="9628"/>
                <a:ext cx="282337" cy="282338"/>
              </a:xfrm>
              <a:prstGeom prst="ellipse">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defRPr sz="2400">
                    <a:solidFill>
                      <a:srgbClr val="FFFFFF"/>
                    </a:solidFill>
                  </a:defRPr>
                </a:pPr>
                <a:endParaRPr sz="1687"/>
              </a:p>
            </p:txBody>
          </p:sp>
          <p:sp>
            <p:nvSpPr>
              <p:cNvPr id="297" name="Circle">
                <a:extLst>
                  <a:ext uri="{FF2B5EF4-FFF2-40B4-BE49-F238E27FC236}">
                    <a16:creationId xmlns:a16="http://schemas.microsoft.com/office/drawing/2014/main" id="{AA957C76-46A0-1143-904A-2A73E0E9409C}"/>
                  </a:ext>
                </a:extLst>
              </p:cNvPr>
              <p:cNvSpPr/>
              <p:nvPr/>
            </p:nvSpPr>
            <p:spPr>
              <a:xfrm>
                <a:off x="0" y="294420"/>
                <a:ext cx="282337" cy="282338"/>
              </a:xfrm>
              <a:prstGeom prst="ellipse">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defRPr sz="2400">
                    <a:solidFill>
                      <a:srgbClr val="FFFFFF"/>
                    </a:solidFill>
                  </a:defRPr>
                </a:pPr>
                <a:endParaRPr sz="1687"/>
              </a:p>
            </p:txBody>
          </p:sp>
          <p:sp>
            <p:nvSpPr>
              <p:cNvPr id="298" name="Circle">
                <a:extLst>
                  <a:ext uri="{FF2B5EF4-FFF2-40B4-BE49-F238E27FC236}">
                    <a16:creationId xmlns:a16="http://schemas.microsoft.com/office/drawing/2014/main" id="{B65DAA31-27A8-024B-96C7-216E5B1AA48E}"/>
                  </a:ext>
                </a:extLst>
              </p:cNvPr>
              <p:cNvSpPr/>
              <p:nvPr/>
            </p:nvSpPr>
            <p:spPr>
              <a:xfrm>
                <a:off x="0" y="579211"/>
                <a:ext cx="282337" cy="282338"/>
              </a:xfrm>
              <a:prstGeom prst="ellipse">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defRPr sz="2400">
                    <a:solidFill>
                      <a:srgbClr val="FFFFFF"/>
                    </a:solidFill>
                  </a:defRPr>
                </a:pPr>
                <a:endParaRPr sz="1687"/>
              </a:p>
            </p:txBody>
          </p:sp>
          <p:sp>
            <p:nvSpPr>
              <p:cNvPr id="299" name="Circle">
                <a:extLst>
                  <a:ext uri="{FF2B5EF4-FFF2-40B4-BE49-F238E27FC236}">
                    <a16:creationId xmlns:a16="http://schemas.microsoft.com/office/drawing/2014/main" id="{EF70F54F-5BFC-2845-A194-EBDAF9E3D70D}"/>
                  </a:ext>
                </a:extLst>
              </p:cNvPr>
              <p:cNvSpPr/>
              <p:nvPr/>
            </p:nvSpPr>
            <p:spPr>
              <a:xfrm>
                <a:off x="0" y="864003"/>
                <a:ext cx="282337" cy="282338"/>
              </a:xfrm>
              <a:prstGeom prst="ellipse">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defRPr sz="2400">
                    <a:solidFill>
                      <a:srgbClr val="FFFFFF"/>
                    </a:solidFill>
                  </a:defRPr>
                </a:pPr>
                <a:endParaRPr sz="1687"/>
              </a:p>
            </p:txBody>
          </p:sp>
        </p:grpSp>
        <p:grpSp>
          <p:nvGrpSpPr>
            <p:cNvPr id="215" name="Group">
              <a:extLst>
                <a:ext uri="{FF2B5EF4-FFF2-40B4-BE49-F238E27FC236}">
                  <a16:creationId xmlns:a16="http://schemas.microsoft.com/office/drawing/2014/main" id="{35749EE5-B585-6045-8271-94DE62E990B2}"/>
                </a:ext>
              </a:extLst>
            </p:cNvPr>
            <p:cNvGrpSpPr/>
            <p:nvPr/>
          </p:nvGrpSpPr>
          <p:grpSpPr>
            <a:xfrm rot="16200000">
              <a:off x="7294107" y="2934907"/>
              <a:ext cx="282338" cy="1171034"/>
              <a:chOff x="0" y="0"/>
              <a:chExt cx="282336" cy="1171032"/>
            </a:xfrm>
          </p:grpSpPr>
          <p:sp>
            <p:nvSpPr>
              <p:cNvPr id="290" name="Rectangle">
                <a:extLst>
                  <a:ext uri="{FF2B5EF4-FFF2-40B4-BE49-F238E27FC236}">
                    <a16:creationId xmlns:a16="http://schemas.microsoft.com/office/drawing/2014/main" id="{B3C55A63-A642-F544-B348-9186439FD192}"/>
                  </a:ext>
                </a:extLst>
              </p:cNvPr>
              <p:cNvSpPr/>
              <p:nvPr/>
            </p:nvSpPr>
            <p:spPr>
              <a:xfrm>
                <a:off x="8630" y="0"/>
                <a:ext cx="265077" cy="1171033"/>
              </a:xfrm>
              <a:prstGeom prst="rect">
                <a:avLst/>
              </a:prstGeom>
              <a:noFill/>
              <a:ln w="25400" cap="flat">
                <a:solidFill>
                  <a:srgbClr val="85888D"/>
                </a:solidFill>
                <a:prstDash val="solid"/>
                <a:miter lim="400000"/>
              </a:ln>
              <a:effectLst/>
            </p:spPr>
            <p:txBody>
              <a:bodyPr wrap="square" lIns="35719" tIns="35719" rIns="35719" bIns="35719" numCol="1" anchor="ctr">
                <a:noAutofit/>
              </a:bodyPr>
              <a:lstStyle/>
              <a:p>
                <a:pPr>
                  <a:defRPr sz="2400"/>
                </a:pPr>
                <a:endParaRPr sz="1687"/>
              </a:p>
            </p:txBody>
          </p:sp>
          <p:sp>
            <p:nvSpPr>
              <p:cNvPr id="291" name="Circle">
                <a:extLst>
                  <a:ext uri="{FF2B5EF4-FFF2-40B4-BE49-F238E27FC236}">
                    <a16:creationId xmlns:a16="http://schemas.microsoft.com/office/drawing/2014/main" id="{C74CE09A-CA05-0945-9686-265F8EA265BD}"/>
                  </a:ext>
                </a:extLst>
              </p:cNvPr>
              <p:cNvSpPr/>
              <p:nvPr/>
            </p:nvSpPr>
            <p:spPr>
              <a:xfrm>
                <a:off x="0" y="9628"/>
                <a:ext cx="282337" cy="282338"/>
              </a:xfrm>
              <a:prstGeom prst="ellipse">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defRPr sz="2400">
                    <a:solidFill>
                      <a:srgbClr val="FFFFFF"/>
                    </a:solidFill>
                  </a:defRPr>
                </a:pPr>
                <a:endParaRPr sz="1687"/>
              </a:p>
            </p:txBody>
          </p:sp>
          <p:sp>
            <p:nvSpPr>
              <p:cNvPr id="292" name="Circle">
                <a:extLst>
                  <a:ext uri="{FF2B5EF4-FFF2-40B4-BE49-F238E27FC236}">
                    <a16:creationId xmlns:a16="http://schemas.microsoft.com/office/drawing/2014/main" id="{DA885838-3FCF-F943-85F0-4A0925CD99E9}"/>
                  </a:ext>
                </a:extLst>
              </p:cNvPr>
              <p:cNvSpPr/>
              <p:nvPr/>
            </p:nvSpPr>
            <p:spPr>
              <a:xfrm>
                <a:off x="0" y="294420"/>
                <a:ext cx="282337" cy="282338"/>
              </a:xfrm>
              <a:prstGeom prst="ellipse">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defRPr sz="2400">
                    <a:solidFill>
                      <a:srgbClr val="FFFFFF"/>
                    </a:solidFill>
                  </a:defRPr>
                </a:pPr>
                <a:endParaRPr sz="1687"/>
              </a:p>
            </p:txBody>
          </p:sp>
          <p:sp>
            <p:nvSpPr>
              <p:cNvPr id="293" name="Circle">
                <a:extLst>
                  <a:ext uri="{FF2B5EF4-FFF2-40B4-BE49-F238E27FC236}">
                    <a16:creationId xmlns:a16="http://schemas.microsoft.com/office/drawing/2014/main" id="{86AB15CF-B7D6-0945-8338-308204C99B09}"/>
                  </a:ext>
                </a:extLst>
              </p:cNvPr>
              <p:cNvSpPr/>
              <p:nvPr/>
            </p:nvSpPr>
            <p:spPr>
              <a:xfrm>
                <a:off x="0" y="579211"/>
                <a:ext cx="282337" cy="282338"/>
              </a:xfrm>
              <a:prstGeom prst="ellipse">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defRPr sz="2400">
                    <a:solidFill>
                      <a:srgbClr val="FFFFFF"/>
                    </a:solidFill>
                  </a:defRPr>
                </a:pPr>
                <a:endParaRPr sz="1687"/>
              </a:p>
            </p:txBody>
          </p:sp>
          <p:sp>
            <p:nvSpPr>
              <p:cNvPr id="294" name="Circle">
                <a:extLst>
                  <a:ext uri="{FF2B5EF4-FFF2-40B4-BE49-F238E27FC236}">
                    <a16:creationId xmlns:a16="http://schemas.microsoft.com/office/drawing/2014/main" id="{7A993B82-AEDC-D045-9121-3988C56AEE1C}"/>
                  </a:ext>
                </a:extLst>
              </p:cNvPr>
              <p:cNvSpPr/>
              <p:nvPr/>
            </p:nvSpPr>
            <p:spPr>
              <a:xfrm>
                <a:off x="0" y="864003"/>
                <a:ext cx="282337" cy="282338"/>
              </a:xfrm>
              <a:prstGeom prst="ellipse">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defRPr sz="2400">
                    <a:solidFill>
                      <a:srgbClr val="FFFFFF"/>
                    </a:solidFill>
                  </a:defRPr>
                </a:pPr>
                <a:endParaRPr sz="1687"/>
              </a:p>
            </p:txBody>
          </p:sp>
        </p:grpSp>
        <p:grpSp>
          <p:nvGrpSpPr>
            <p:cNvPr id="216" name="Group">
              <a:extLst>
                <a:ext uri="{FF2B5EF4-FFF2-40B4-BE49-F238E27FC236}">
                  <a16:creationId xmlns:a16="http://schemas.microsoft.com/office/drawing/2014/main" id="{C5A747FE-294D-7348-B435-73220E1269B5}"/>
                </a:ext>
              </a:extLst>
            </p:cNvPr>
            <p:cNvGrpSpPr/>
            <p:nvPr/>
          </p:nvGrpSpPr>
          <p:grpSpPr>
            <a:xfrm rot="16200000">
              <a:off x="5008107" y="2934907"/>
              <a:ext cx="282338" cy="1171034"/>
              <a:chOff x="0" y="0"/>
              <a:chExt cx="282336" cy="1171032"/>
            </a:xfrm>
          </p:grpSpPr>
          <p:sp>
            <p:nvSpPr>
              <p:cNvPr id="285" name="Rectangle">
                <a:extLst>
                  <a:ext uri="{FF2B5EF4-FFF2-40B4-BE49-F238E27FC236}">
                    <a16:creationId xmlns:a16="http://schemas.microsoft.com/office/drawing/2014/main" id="{2FEA1616-860A-B941-ADFE-DB23F5B79070}"/>
                  </a:ext>
                </a:extLst>
              </p:cNvPr>
              <p:cNvSpPr/>
              <p:nvPr/>
            </p:nvSpPr>
            <p:spPr>
              <a:xfrm>
                <a:off x="8630" y="0"/>
                <a:ext cx="265077" cy="1171033"/>
              </a:xfrm>
              <a:prstGeom prst="rect">
                <a:avLst/>
              </a:prstGeom>
              <a:noFill/>
              <a:ln w="25400" cap="flat">
                <a:solidFill>
                  <a:srgbClr val="85888D"/>
                </a:solidFill>
                <a:prstDash val="solid"/>
                <a:miter lim="400000"/>
              </a:ln>
              <a:effectLst/>
            </p:spPr>
            <p:txBody>
              <a:bodyPr wrap="square" lIns="35719" tIns="35719" rIns="35719" bIns="35719" numCol="1" anchor="ctr">
                <a:noAutofit/>
              </a:bodyPr>
              <a:lstStyle/>
              <a:p>
                <a:pPr>
                  <a:defRPr sz="2400"/>
                </a:pPr>
                <a:endParaRPr sz="1687"/>
              </a:p>
            </p:txBody>
          </p:sp>
          <p:sp>
            <p:nvSpPr>
              <p:cNvPr id="286" name="Circle">
                <a:extLst>
                  <a:ext uri="{FF2B5EF4-FFF2-40B4-BE49-F238E27FC236}">
                    <a16:creationId xmlns:a16="http://schemas.microsoft.com/office/drawing/2014/main" id="{2F855A9D-A593-3749-8C4D-2DE0DB784153}"/>
                  </a:ext>
                </a:extLst>
              </p:cNvPr>
              <p:cNvSpPr/>
              <p:nvPr/>
            </p:nvSpPr>
            <p:spPr>
              <a:xfrm>
                <a:off x="0" y="9628"/>
                <a:ext cx="282337" cy="282338"/>
              </a:xfrm>
              <a:prstGeom prst="ellipse">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defRPr sz="2400">
                    <a:solidFill>
                      <a:srgbClr val="FFFFFF"/>
                    </a:solidFill>
                  </a:defRPr>
                </a:pPr>
                <a:endParaRPr sz="1687"/>
              </a:p>
            </p:txBody>
          </p:sp>
          <p:sp>
            <p:nvSpPr>
              <p:cNvPr id="287" name="Circle">
                <a:extLst>
                  <a:ext uri="{FF2B5EF4-FFF2-40B4-BE49-F238E27FC236}">
                    <a16:creationId xmlns:a16="http://schemas.microsoft.com/office/drawing/2014/main" id="{D336A2B3-3116-464F-BD91-00691A305FE1}"/>
                  </a:ext>
                </a:extLst>
              </p:cNvPr>
              <p:cNvSpPr/>
              <p:nvPr/>
            </p:nvSpPr>
            <p:spPr>
              <a:xfrm>
                <a:off x="0" y="294420"/>
                <a:ext cx="282337" cy="282338"/>
              </a:xfrm>
              <a:prstGeom prst="ellipse">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defRPr sz="2400">
                    <a:solidFill>
                      <a:srgbClr val="FFFFFF"/>
                    </a:solidFill>
                  </a:defRPr>
                </a:pPr>
                <a:endParaRPr sz="1687"/>
              </a:p>
            </p:txBody>
          </p:sp>
          <p:sp>
            <p:nvSpPr>
              <p:cNvPr id="288" name="Circle">
                <a:extLst>
                  <a:ext uri="{FF2B5EF4-FFF2-40B4-BE49-F238E27FC236}">
                    <a16:creationId xmlns:a16="http://schemas.microsoft.com/office/drawing/2014/main" id="{C8C6CAAA-6D43-F341-B1F5-0764C07C4AB8}"/>
                  </a:ext>
                </a:extLst>
              </p:cNvPr>
              <p:cNvSpPr/>
              <p:nvPr/>
            </p:nvSpPr>
            <p:spPr>
              <a:xfrm>
                <a:off x="0" y="579211"/>
                <a:ext cx="282337" cy="282338"/>
              </a:xfrm>
              <a:prstGeom prst="ellipse">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defRPr sz="2400">
                    <a:solidFill>
                      <a:srgbClr val="FFFFFF"/>
                    </a:solidFill>
                  </a:defRPr>
                </a:pPr>
                <a:endParaRPr sz="1687"/>
              </a:p>
            </p:txBody>
          </p:sp>
          <p:sp>
            <p:nvSpPr>
              <p:cNvPr id="289" name="Circle">
                <a:extLst>
                  <a:ext uri="{FF2B5EF4-FFF2-40B4-BE49-F238E27FC236}">
                    <a16:creationId xmlns:a16="http://schemas.microsoft.com/office/drawing/2014/main" id="{2B41DB19-E949-E845-98BD-D46BBC76189E}"/>
                  </a:ext>
                </a:extLst>
              </p:cNvPr>
              <p:cNvSpPr/>
              <p:nvPr/>
            </p:nvSpPr>
            <p:spPr>
              <a:xfrm>
                <a:off x="0" y="864003"/>
                <a:ext cx="282337" cy="282338"/>
              </a:xfrm>
              <a:prstGeom prst="ellipse">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defRPr sz="2400">
                    <a:solidFill>
                      <a:srgbClr val="FFFFFF"/>
                    </a:solidFill>
                  </a:defRPr>
                </a:pPr>
                <a:endParaRPr sz="1687"/>
              </a:p>
            </p:txBody>
          </p:sp>
        </p:grpSp>
        <p:grpSp>
          <p:nvGrpSpPr>
            <p:cNvPr id="217" name="Group">
              <a:extLst>
                <a:ext uri="{FF2B5EF4-FFF2-40B4-BE49-F238E27FC236}">
                  <a16:creationId xmlns:a16="http://schemas.microsoft.com/office/drawing/2014/main" id="{1FC4E829-EDBF-114A-BF0B-C5C8FF1585DD}"/>
                </a:ext>
              </a:extLst>
            </p:cNvPr>
            <p:cNvGrpSpPr/>
            <p:nvPr/>
          </p:nvGrpSpPr>
          <p:grpSpPr>
            <a:xfrm rot="16200000">
              <a:off x="2849107" y="2934907"/>
              <a:ext cx="282338" cy="1171034"/>
              <a:chOff x="0" y="0"/>
              <a:chExt cx="282336" cy="1171032"/>
            </a:xfrm>
          </p:grpSpPr>
          <p:sp>
            <p:nvSpPr>
              <p:cNvPr id="280" name="Rectangle">
                <a:extLst>
                  <a:ext uri="{FF2B5EF4-FFF2-40B4-BE49-F238E27FC236}">
                    <a16:creationId xmlns:a16="http://schemas.microsoft.com/office/drawing/2014/main" id="{6B490602-92F7-034D-B795-DD92684C14FA}"/>
                  </a:ext>
                </a:extLst>
              </p:cNvPr>
              <p:cNvSpPr/>
              <p:nvPr/>
            </p:nvSpPr>
            <p:spPr>
              <a:xfrm>
                <a:off x="8630" y="0"/>
                <a:ext cx="265077" cy="1171033"/>
              </a:xfrm>
              <a:prstGeom prst="rect">
                <a:avLst/>
              </a:prstGeom>
              <a:noFill/>
              <a:ln w="25400" cap="flat">
                <a:solidFill>
                  <a:srgbClr val="85888D"/>
                </a:solidFill>
                <a:prstDash val="solid"/>
                <a:miter lim="400000"/>
              </a:ln>
              <a:effectLst/>
            </p:spPr>
            <p:txBody>
              <a:bodyPr wrap="square" lIns="35719" tIns="35719" rIns="35719" bIns="35719" numCol="1" anchor="ctr">
                <a:noAutofit/>
              </a:bodyPr>
              <a:lstStyle/>
              <a:p>
                <a:pPr>
                  <a:defRPr sz="2400"/>
                </a:pPr>
                <a:endParaRPr sz="1687"/>
              </a:p>
            </p:txBody>
          </p:sp>
          <p:sp>
            <p:nvSpPr>
              <p:cNvPr id="281" name="Circle">
                <a:extLst>
                  <a:ext uri="{FF2B5EF4-FFF2-40B4-BE49-F238E27FC236}">
                    <a16:creationId xmlns:a16="http://schemas.microsoft.com/office/drawing/2014/main" id="{B94527B5-F1DB-6640-8EF9-2C4C6872BA63}"/>
                  </a:ext>
                </a:extLst>
              </p:cNvPr>
              <p:cNvSpPr/>
              <p:nvPr/>
            </p:nvSpPr>
            <p:spPr>
              <a:xfrm>
                <a:off x="0" y="9628"/>
                <a:ext cx="282337" cy="282338"/>
              </a:xfrm>
              <a:prstGeom prst="ellipse">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defRPr sz="2400">
                    <a:solidFill>
                      <a:srgbClr val="FFFFFF"/>
                    </a:solidFill>
                  </a:defRPr>
                </a:pPr>
                <a:endParaRPr sz="1687"/>
              </a:p>
            </p:txBody>
          </p:sp>
          <p:sp>
            <p:nvSpPr>
              <p:cNvPr id="282" name="Circle">
                <a:extLst>
                  <a:ext uri="{FF2B5EF4-FFF2-40B4-BE49-F238E27FC236}">
                    <a16:creationId xmlns:a16="http://schemas.microsoft.com/office/drawing/2014/main" id="{799DF156-1B5F-F145-B289-13E94D6D293E}"/>
                  </a:ext>
                </a:extLst>
              </p:cNvPr>
              <p:cNvSpPr/>
              <p:nvPr/>
            </p:nvSpPr>
            <p:spPr>
              <a:xfrm>
                <a:off x="0" y="294420"/>
                <a:ext cx="282337" cy="282338"/>
              </a:xfrm>
              <a:prstGeom prst="ellipse">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defRPr sz="2400">
                    <a:solidFill>
                      <a:srgbClr val="FFFFFF"/>
                    </a:solidFill>
                  </a:defRPr>
                </a:pPr>
                <a:endParaRPr sz="1687"/>
              </a:p>
            </p:txBody>
          </p:sp>
          <p:sp>
            <p:nvSpPr>
              <p:cNvPr id="283" name="Circle">
                <a:extLst>
                  <a:ext uri="{FF2B5EF4-FFF2-40B4-BE49-F238E27FC236}">
                    <a16:creationId xmlns:a16="http://schemas.microsoft.com/office/drawing/2014/main" id="{4C3180D2-8052-DB44-8215-03B3FF38E113}"/>
                  </a:ext>
                </a:extLst>
              </p:cNvPr>
              <p:cNvSpPr/>
              <p:nvPr/>
            </p:nvSpPr>
            <p:spPr>
              <a:xfrm>
                <a:off x="0" y="579211"/>
                <a:ext cx="282337" cy="282338"/>
              </a:xfrm>
              <a:prstGeom prst="ellipse">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defRPr sz="2400">
                    <a:solidFill>
                      <a:srgbClr val="FFFFFF"/>
                    </a:solidFill>
                  </a:defRPr>
                </a:pPr>
                <a:endParaRPr sz="1687"/>
              </a:p>
            </p:txBody>
          </p:sp>
          <p:sp>
            <p:nvSpPr>
              <p:cNvPr id="284" name="Circle">
                <a:extLst>
                  <a:ext uri="{FF2B5EF4-FFF2-40B4-BE49-F238E27FC236}">
                    <a16:creationId xmlns:a16="http://schemas.microsoft.com/office/drawing/2014/main" id="{5A8F01C7-4024-F746-8059-5FBBDCD68294}"/>
                  </a:ext>
                </a:extLst>
              </p:cNvPr>
              <p:cNvSpPr/>
              <p:nvPr/>
            </p:nvSpPr>
            <p:spPr>
              <a:xfrm>
                <a:off x="0" y="864003"/>
                <a:ext cx="282337" cy="282338"/>
              </a:xfrm>
              <a:prstGeom prst="ellipse">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defRPr sz="2400">
                    <a:solidFill>
                      <a:srgbClr val="FFFFFF"/>
                    </a:solidFill>
                  </a:defRPr>
                </a:pPr>
                <a:endParaRPr sz="1687"/>
              </a:p>
            </p:txBody>
          </p:sp>
        </p:grpSp>
        <p:grpSp>
          <p:nvGrpSpPr>
            <p:cNvPr id="218" name="Group">
              <a:extLst>
                <a:ext uri="{FF2B5EF4-FFF2-40B4-BE49-F238E27FC236}">
                  <a16:creationId xmlns:a16="http://schemas.microsoft.com/office/drawing/2014/main" id="{66540C78-B702-1945-BAED-4296C2A476A8}"/>
                </a:ext>
              </a:extLst>
            </p:cNvPr>
            <p:cNvGrpSpPr/>
            <p:nvPr/>
          </p:nvGrpSpPr>
          <p:grpSpPr>
            <a:xfrm>
              <a:off x="2990276" y="3043263"/>
              <a:ext cx="9029701" cy="322923"/>
              <a:chOff x="0" y="0"/>
              <a:chExt cx="9029699" cy="322922"/>
            </a:xfrm>
          </p:grpSpPr>
          <p:sp>
            <p:nvSpPr>
              <p:cNvPr id="275" name="Line">
                <a:extLst>
                  <a:ext uri="{FF2B5EF4-FFF2-40B4-BE49-F238E27FC236}">
                    <a16:creationId xmlns:a16="http://schemas.microsoft.com/office/drawing/2014/main" id="{DF03D673-1C6D-6F4E-AE6B-034C64C74F2F}"/>
                  </a:ext>
                </a:extLst>
              </p:cNvPr>
              <p:cNvSpPr/>
              <p:nvPr/>
            </p:nvSpPr>
            <p:spPr>
              <a:xfrm>
                <a:off x="9029699" y="0"/>
                <a:ext cx="1" cy="322923"/>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defRPr sz="2400"/>
                </a:pPr>
                <a:endParaRPr sz="1687"/>
              </a:p>
            </p:txBody>
          </p:sp>
          <p:sp>
            <p:nvSpPr>
              <p:cNvPr id="276" name="Line">
                <a:extLst>
                  <a:ext uri="{FF2B5EF4-FFF2-40B4-BE49-F238E27FC236}">
                    <a16:creationId xmlns:a16="http://schemas.microsoft.com/office/drawing/2014/main" id="{A9707F46-2DFC-634F-84E8-9400EB42259A}"/>
                  </a:ext>
                </a:extLst>
              </p:cNvPr>
              <p:cNvSpPr/>
              <p:nvPr/>
            </p:nvSpPr>
            <p:spPr>
              <a:xfrm>
                <a:off x="6730999" y="0"/>
                <a:ext cx="1" cy="322923"/>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defRPr sz="2400"/>
                </a:pPr>
                <a:endParaRPr sz="1687"/>
              </a:p>
            </p:txBody>
          </p:sp>
          <p:sp>
            <p:nvSpPr>
              <p:cNvPr id="277" name="Line">
                <a:extLst>
                  <a:ext uri="{FF2B5EF4-FFF2-40B4-BE49-F238E27FC236}">
                    <a16:creationId xmlns:a16="http://schemas.microsoft.com/office/drawing/2014/main" id="{5C54C3C0-DEFC-AE4F-B079-28770DE6DE8D}"/>
                  </a:ext>
                </a:extLst>
              </p:cNvPr>
              <p:cNvSpPr/>
              <p:nvPr/>
            </p:nvSpPr>
            <p:spPr>
              <a:xfrm>
                <a:off x="4445000" y="0"/>
                <a:ext cx="1" cy="322923"/>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defRPr sz="2400"/>
                </a:pPr>
                <a:endParaRPr sz="1687"/>
              </a:p>
            </p:txBody>
          </p:sp>
          <p:sp>
            <p:nvSpPr>
              <p:cNvPr id="278" name="Line">
                <a:extLst>
                  <a:ext uri="{FF2B5EF4-FFF2-40B4-BE49-F238E27FC236}">
                    <a16:creationId xmlns:a16="http://schemas.microsoft.com/office/drawing/2014/main" id="{1BDF445A-7CA5-FC45-9424-4E991D56BC28}"/>
                  </a:ext>
                </a:extLst>
              </p:cNvPr>
              <p:cNvSpPr/>
              <p:nvPr/>
            </p:nvSpPr>
            <p:spPr>
              <a:xfrm>
                <a:off x="2158999" y="-1"/>
                <a:ext cx="1" cy="322924"/>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defRPr sz="2400"/>
                </a:pPr>
                <a:endParaRPr sz="1687"/>
              </a:p>
            </p:txBody>
          </p:sp>
          <p:sp>
            <p:nvSpPr>
              <p:cNvPr id="279" name="Line">
                <a:extLst>
                  <a:ext uri="{FF2B5EF4-FFF2-40B4-BE49-F238E27FC236}">
                    <a16:creationId xmlns:a16="http://schemas.microsoft.com/office/drawing/2014/main" id="{C0DB4698-30D5-DF41-9377-8D326C064695}"/>
                  </a:ext>
                </a:extLst>
              </p:cNvPr>
              <p:cNvSpPr/>
              <p:nvPr/>
            </p:nvSpPr>
            <p:spPr>
              <a:xfrm flipH="1">
                <a:off x="-1" y="-1"/>
                <a:ext cx="2" cy="322924"/>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defRPr sz="2400"/>
                </a:pPr>
                <a:endParaRPr sz="1687"/>
              </a:p>
            </p:txBody>
          </p:sp>
        </p:grpSp>
        <p:grpSp>
          <p:nvGrpSpPr>
            <p:cNvPr id="219" name="Group">
              <a:extLst>
                <a:ext uri="{FF2B5EF4-FFF2-40B4-BE49-F238E27FC236}">
                  <a16:creationId xmlns:a16="http://schemas.microsoft.com/office/drawing/2014/main" id="{8504BD0B-58CD-EA43-8C81-C9DF36D38BBB}"/>
                </a:ext>
              </a:extLst>
            </p:cNvPr>
            <p:cNvGrpSpPr/>
            <p:nvPr/>
          </p:nvGrpSpPr>
          <p:grpSpPr>
            <a:xfrm>
              <a:off x="822262" y="6819900"/>
              <a:ext cx="282338" cy="891051"/>
              <a:chOff x="0" y="0"/>
              <a:chExt cx="282336" cy="891050"/>
            </a:xfrm>
          </p:grpSpPr>
          <p:sp>
            <p:nvSpPr>
              <p:cNvPr id="271" name="Rectangle">
                <a:extLst>
                  <a:ext uri="{FF2B5EF4-FFF2-40B4-BE49-F238E27FC236}">
                    <a16:creationId xmlns:a16="http://schemas.microsoft.com/office/drawing/2014/main" id="{954D4546-0486-5E42-BBB3-CAD2ACDCA40F}"/>
                  </a:ext>
                </a:extLst>
              </p:cNvPr>
              <p:cNvSpPr/>
              <p:nvPr/>
            </p:nvSpPr>
            <p:spPr>
              <a:xfrm>
                <a:off x="8630" y="0"/>
                <a:ext cx="265077" cy="891051"/>
              </a:xfrm>
              <a:prstGeom prst="rect">
                <a:avLst/>
              </a:prstGeom>
              <a:noFill/>
              <a:ln w="25400" cap="flat">
                <a:solidFill>
                  <a:srgbClr val="85888D"/>
                </a:solidFill>
                <a:prstDash val="solid"/>
                <a:miter lim="400000"/>
              </a:ln>
              <a:effectLst/>
            </p:spPr>
            <p:txBody>
              <a:bodyPr wrap="square" lIns="35719" tIns="35719" rIns="35719" bIns="35719" numCol="1" anchor="ctr">
                <a:noAutofit/>
              </a:bodyPr>
              <a:lstStyle/>
              <a:p>
                <a:pPr>
                  <a:defRPr sz="2400"/>
                </a:pPr>
                <a:endParaRPr sz="1687"/>
              </a:p>
            </p:txBody>
          </p:sp>
          <p:sp>
            <p:nvSpPr>
              <p:cNvPr id="272" name="Circle">
                <a:extLst>
                  <a:ext uri="{FF2B5EF4-FFF2-40B4-BE49-F238E27FC236}">
                    <a16:creationId xmlns:a16="http://schemas.microsoft.com/office/drawing/2014/main" id="{6E08C083-A077-0843-946A-74D5E19029EF}"/>
                  </a:ext>
                </a:extLst>
              </p:cNvPr>
              <p:cNvSpPr/>
              <p:nvPr/>
            </p:nvSpPr>
            <p:spPr>
              <a:xfrm>
                <a:off x="0" y="9628"/>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defRPr sz="2400">
                    <a:solidFill>
                      <a:srgbClr val="FFFFFF"/>
                    </a:solidFill>
                  </a:defRPr>
                </a:pPr>
                <a:endParaRPr sz="1687"/>
              </a:p>
            </p:txBody>
          </p:sp>
          <p:sp>
            <p:nvSpPr>
              <p:cNvPr id="273" name="Circle">
                <a:extLst>
                  <a:ext uri="{FF2B5EF4-FFF2-40B4-BE49-F238E27FC236}">
                    <a16:creationId xmlns:a16="http://schemas.microsoft.com/office/drawing/2014/main" id="{3057493E-B50C-3547-97B6-D7A228AF7066}"/>
                  </a:ext>
                </a:extLst>
              </p:cNvPr>
              <p:cNvSpPr/>
              <p:nvPr/>
            </p:nvSpPr>
            <p:spPr>
              <a:xfrm>
                <a:off x="0" y="294420"/>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defRPr sz="2400">
                    <a:solidFill>
                      <a:srgbClr val="FFFFFF"/>
                    </a:solidFill>
                  </a:defRPr>
                </a:pPr>
                <a:endParaRPr sz="1687"/>
              </a:p>
            </p:txBody>
          </p:sp>
          <p:sp>
            <p:nvSpPr>
              <p:cNvPr id="274" name="Circle">
                <a:extLst>
                  <a:ext uri="{FF2B5EF4-FFF2-40B4-BE49-F238E27FC236}">
                    <a16:creationId xmlns:a16="http://schemas.microsoft.com/office/drawing/2014/main" id="{000E3008-04BC-B941-9E29-D5A82852B5C4}"/>
                  </a:ext>
                </a:extLst>
              </p:cNvPr>
              <p:cNvSpPr/>
              <p:nvPr/>
            </p:nvSpPr>
            <p:spPr>
              <a:xfrm>
                <a:off x="0" y="579211"/>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defRPr sz="2400">
                    <a:solidFill>
                      <a:srgbClr val="FFFFFF"/>
                    </a:solidFill>
                  </a:defRPr>
                </a:pPr>
                <a:endParaRPr sz="1687"/>
              </a:p>
            </p:txBody>
          </p:sp>
        </p:grpSp>
        <p:sp>
          <p:nvSpPr>
            <p:cNvPr id="220" name="Line">
              <a:extLst>
                <a:ext uri="{FF2B5EF4-FFF2-40B4-BE49-F238E27FC236}">
                  <a16:creationId xmlns:a16="http://schemas.microsoft.com/office/drawing/2014/main" id="{48A912B9-2A54-4B4E-9FCF-C4AF75D69F76}"/>
                </a:ext>
              </a:extLst>
            </p:cNvPr>
            <p:cNvSpPr/>
            <p:nvPr/>
          </p:nvSpPr>
          <p:spPr>
            <a:xfrm rot="10258564">
              <a:off x="834401" y="4590838"/>
              <a:ext cx="11355568" cy="1377606"/>
            </a:xfrm>
            <a:custGeom>
              <a:avLst/>
              <a:gdLst/>
              <a:ahLst/>
              <a:cxnLst>
                <a:cxn ang="0">
                  <a:pos x="wd2" y="hd2"/>
                </a:cxn>
                <a:cxn ang="5400000">
                  <a:pos x="wd2" y="hd2"/>
                </a:cxn>
                <a:cxn ang="10800000">
                  <a:pos x="wd2" y="hd2"/>
                </a:cxn>
                <a:cxn ang="16200000">
                  <a:pos x="wd2" y="hd2"/>
                </a:cxn>
              </a:cxnLst>
              <a:rect l="0" t="0" r="r" b="b"/>
              <a:pathLst>
                <a:path w="21600" h="16852" extrusionOk="0">
                  <a:moveTo>
                    <a:pt x="0" y="3615"/>
                  </a:moveTo>
                  <a:cubicBezTo>
                    <a:pt x="889" y="2377"/>
                    <a:pt x="1796" y="1770"/>
                    <a:pt x="2705" y="1806"/>
                  </a:cubicBezTo>
                  <a:cubicBezTo>
                    <a:pt x="4541" y="1879"/>
                    <a:pt x="6340" y="4555"/>
                    <a:pt x="8148" y="6568"/>
                  </a:cubicBezTo>
                  <a:cubicBezTo>
                    <a:pt x="9934" y="8557"/>
                    <a:pt x="11743" y="9747"/>
                    <a:pt x="13511" y="12326"/>
                  </a:cubicBezTo>
                  <a:cubicBezTo>
                    <a:pt x="16096" y="16094"/>
                    <a:pt x="18616" y="21600"/>
                    <a:pt x="20648" y="9160"/>
                  </a:cubicBezTo>
                  <a:cubicBezTo>
                    <a:pt x="21056" y="6659"/>
                    <a:pt x="21380" y="3524"/>
                    <a:pt x="21600" y="0"/>
                  </a:cubicBezTo>
                </a:path>
              </a:pathLst>
            </a:custGeom>
            <a:ln w="25400">
              <a:solidFill>
                <a:srgbClr val="000000"/>
              </a:solidFill>
              <a:miter lim="400000"/>
              <a:tailEnd type="triangle"/>
            </a:ln>
          </p:spPr>
          <p:txBody>
            <a:bodyPr lIns="35719" tIns="35719" rIns="35719" bIns="35719" anchor="ctr"/>
            <a:lstStyle/>
            <a:p>
              <a:pPr>
                <a:defRPr sz="2400"/>
              </a:pPr>
              <a:endParaRPr sz="1687"/>
            </a:p>
          </p:txBody>
        </p:sp>
        <p:grpSp>
          <p:nvGrpSpPr>
            <p:cNvPr id="221" name="Group">
              <a:extLst>
                <a:ext uri="{FF2B5EF4-FFF2-40B4-BE49-F238E27FC236}">
                  <a16:creationId xmlns:a16="http://schemas.microsoft.com/office/drawing/2014/main" id="{E180176F-F1F0-0648-94EA-C7CEB45EE591}"/>
                </a:ext>
              </a:extLst>
            </p:cNvPr>
            <p:cNvGrpSpPr/>
            <p:nvPr/>
          </p:nvGrpSpPr>
          <p:grpSpPr>
            <a:xfrm>
              <a:off x="2404760" y="5887007"/>
              <a:ext cx="1171033" cy="733686"/>
              <a:chOff x="0" y="0"/>
              <a:chExt cx="1171032" cy="733684"/>
            </a:xfrm>
          </p:grpSpPr>
          <p:grpSp>
            <p:nvGrpSpPr>
              <p:cNvPr id="264" name="Group">
                <a:extLst>
                  <a:ext uri="{FF2B5EF4-FFF2-40B4-BE49-F238E27FC236}">
                    <a16:creationId xmlns:a16="http://schemas.microsoft.com/office/drawing/2014/main" id="{D2846F85-A0B4-364C-BC55-FE15DDEEF806}"/>
                  </a:ext>
                </a:extLst>
              </p:cNvPr>
              <p:cNvGrpSpPr/>
              <p:nvPr/>
            </p:nvGrpSpPr>
            <p:grpSpPr>
              <a:xfrm rot="16200000">
                <a:off x="444347" y="7000"/>
                <a:ext cx="282338" cy="1171033"/>
                <a:chOff x="0" y="0"/>
                <a:chExt cx="282336" cy="1171032"/>
              </a:xfrm>
            </p:grpSpPr>
            <p:sp>
              <p:nvSpPr>
                <p:cNvPr id="266" name="Rectangle">
                  <a:extLst>
                    <a:ext uri="{FF2B5EF4-FFF2-40B4-BE49-F238E27FC236}">
                      <a16:creationId xmlns:a16="http://schemas.microsoft.com/office/drawing/2014/main" id="{48878AD4-455B-5E4A-AEDA-3728DD935877}"/>
                    </a:ext>
                  </a:extLst>
                </p:cNvPr>
                <p:cNvSpPr/>
                <p:nvPr/>
              </p:nvSpPr>
              <p:spPr>
                <a:xfrm>
                  <a:off x="8630" y="0"/>
                  <a:ext cx="265077" cy="1171033"/>
                </a:xfrm>
                <a:prstGeom prst="rect">
                  <a:avLst/>
                </a:prstGeom>
                <a:noFill/>
                <a:ln w="25400" cap="flat">
                  <a:solidFill>
                    <a:srgbClr val="85888D"/>
                  </a:solidFill>
                  <a:prstDash val="solid"/>
                  <a:miter lim="400000"/>
                </a:ln>
                <a:effectLst/>
              </p:spPr>
              <p:txBody>
                <a:bodyPr wrap="square" lIns="35719" tIns="35719" rIns="35719" bIns="35719" numCol="1" anchor="ctr">
                  <a:noAutofit/>
                </a:bodyPr>
                <a:lstStyle/>
                <a:p>
                  <a:pPr>
                    <a:defRPr sz="2400"/>
                  </a:pPr>
                  <a:endParaRPr sz="1687"/>
                </a:p>
              </p:txBody>
            </p:sp>
            <p:sp>
              <p:nvSpPr>
                <p:cNvPr id="267" name="Circle">
                  <a:extLst>
                    <a:ext uri="{FF2B5EF4-FFF2-40B4-BE49-F238E27FC236}">
                      <a16:creationId xmlns:a16="http://schemas.microsoft.com/office/drawing/2014/main" id="{44FA1A17-A0D9-2241-ADD0-21F2264F1F89}"/>
                    </a:ext>
                  </a:extLst>
                </p:cNvPr>
                <p:cNvSpPr/>
                <p:nvPr/>
              </p:nvSpPr>
              <p:spPr>
                <a:xfrm>
                  <a:off x="0" y="9628"/>
                  <a:ext cx="282337" cy="282338"/>
                </a:xfrm>
                <a:prstGeom prst="ellipse">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defRPr sz="2400">
                      <a:solidFill>
                        <a:srgbClr val="FFFFFF"/>
                      </a:solidFill>
                    </a:defRPr>
                  </a:pPr>
                  <a:endParaRPr sz="1687"/>
                </a:p>
              </p:txBody>
            </p:sp>
            <p:sp>
              <p:nvSpPr>
                <p:cNvPr id="268" name="Circle">
                  <a:extLst>
                    <a:ext uri="{FF2B5EF4-FFF2-40B4-BE49-F238E27FC236}">
                      <a16:creationId xmlns:a16="http://schemas.microsoft.com/office/drawing/2014/main" id="{9C41A233-70CC-D648-8C8A-8780C09F3D8B}"/>
                    </a:ext>
                  </a:extLst>
                </p:cNvPr>
                <p:cNvSpPr/>
                <p:nvPr/>
              </p:nvSpPr>
              <p:spPr>
                <a:xfrm>
                  <a:off x="0" y="294420"/>
                  <a:ext cx="282337" cy="282338"/>
                </a:xfrm>
                <a:prstGeom prst="ellipse">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defRPr sz="2400">
                      <a:solidFill>
                        <a:srgbClr val="FFFFFF"/>
                      </a:solidFill>
                    </a:defRPr>
                  </a:pPr>
                  <a:endParaRPr sz="1687"/>
                </a:p>
              </p:txBody>
            </p:sp>
            <p:sp>
              <p:nvSpPr>
                <p:cNvPr id="269" name="Circle">
                  <a:extLst>
                    <a:ext uri="{FF2B5EF4-FFF2-40B4-BE49-F238E27FC236}">
                      <a16:creationId xmlns:a16="http://schemas.microsoft.com/office/drawing/2014/main" id="{8D77E26E-60EC-8A4E-97F8-D22BBCB8BBA7}"/>
                    </a:ext>
                  </a:extLst>
                </p:cNvPr>
                <p:cNvSpPr/>
                <p:nvPr/>
              </p:nvSpPr>
              <p:spPr>
                <a:xfrm>
                  <a:off x="0" y="579211"/>
                  <a:ext cx="282337" cy="282338"/>
                </a:xfrm>
                <a:prstGeom prst="ellipse">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defRPr sz="2400">
                      <a:solidFill>
                        <a:srgbClr val="FFFFFF"/>
                      </a:solidFill>
                    </a:defRPr>
                  </a:pPr>
                  <a:endParaRPr sz="1687"/>
                </a:p>
              </p:txBody>
            </p:sp>
            <p:sp>
              <p:nvSpPr>
                <p:cNvPr id="270" name="Circle">
                  <a:extLst>
                    <a:ext uri="{FF2B5EF4-FFF2-40B4-BE49-F238E27FC236}">
                      <a16:creationId xmlns:a16="http://schemas.microsoft.com/office/drawing/2014/main" id="{D49B1BC3-48EE-344C-939B-DD6991DE6C55}"/>
                    </a:ext>
                  </a:extLst>
                </p:cNvPr>
                <p:cNvSpPr/>
                <p:nvPr/>
              </p:nvSpPr>
              <p:spPr>
                <a:xfrm>
                  <a:off x="0" y="864003"/>
                  <a:ext cx="282337" cy="282338"/>
                </a:xfrm>
                <a:prstGeom prst="ellipse">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defRPr sz="2400">
                      <a:solidFill>
                        <a:srgbClr val="FFFFFF"/>
                      </a:solidFill>
                    </a:defRPr>
                  </a:pPr>
                  <a:endParaRPr sz="1687"/>
                </a:p>
              </p:txBody>
            </p:sp>
          </p:grpSp>
          <p:sp>
            <p:nvSpPr>
              <p:cNvPr id="265" name="Line">
                <a:extLst>
                  <a:ext uri="{FF2B5EF4-FFF2-40B4-BE49-F238E27FC236}">
                    <a16:creationId xmlns:a16="http://schemas.microsoft.com/office/drawing/2014/main" id="{769E2CDE-F926-0643-A61C-529F01CD3021}"/>
                  </a:ext>
                </a:extLst>
              </p:cNvPr>
              <p:cNvSpPr/>
              <p:nvPr/>
            </p:nvSpPr>
            <p:spPr>
              <a:xfrm flipH="1">
                <a:off x="585516" y="0"/>
                <a:ext cx="1" cy="438278"/>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defRPr sz="2400"/>
                </a:pPr>
                <a:endParaRPr sz="1687"/>
              </a:p>
            </p:txBody>
          </p:sp>
        </p:grpSp>
        <p:grpSp>
          <p:nvGrpSpPr>
            <p:cNvPr id="222" name="Group">
              <a:extLst>
                <a:ext uri="{FF2B5EF4-FFF2-40B4-BE49-F238E27FC236}">
                  <a16:creationId xmlns:a16="http://schemas.microsoft.com/office/drawing/2014/main" id="{53B9FA66-E093-F044-B129-1EAE90B0C900}"/>
                </a:ext>
              </a:extLst>
            </p:cNvPr>
            <p:cNvGrpSpPr/>
            <p:nvPr/>
          </p:nvGrpSpPr>
          <p:grpSpPr>
            <a:xfrm>
              <a:off x="4563760" y="5887007"/>
              <a:ext cx="1171033" cy="733686"/>
              <a:chOff x="0" y="0"/>
              <a:chExt cx="1171032" cy="733684"/>
            </a:xfrm>
          </p:grpSpPr>
          <p:grpSp>
            <p:nvGrpSpPr>
              <p:cNvPr id="257" name="Group">
                <a:extLst>
                  <a:ext uri="{FF2B5EF4-FFF2-40B4-BE49-F238E27FC236}">
                    <a16:creationId xmlns:a16="http://schemas.microsoft.com/office/drawing/2014/main" id="{2FD8E270-3E64-F44E-B9BD-8A855D661C83}"/>
                  </a:ext>
                </a:extLst>
              </p:cNvPr>
              <p:cNvGrpSpPr/>
              <p:nvPr/>
            </p:nvGrpSpPr>
            <p:grpSpPr>
              <a:xfrm rot="16200000">
                <a:off x="444347" y="7000"/>
                <a:ext cx="282338" cy="1171033"/>
                <a:chOff x="0" y="0"/>
                <a:chExt cx="282336" cy="1171032"/>
              </a:xfrm>
            </p:grpSpPr>
            <p:sp>
              <p:nvSpPr>
                <p:cNvPr id="259" name="Rectangle">
                  <a:extLst>
                    <a:ext uri="{FF2B5EF4-FFF2-40B4-BE49-F238E27FC236}">
                      <a16:creationId xmlns:a16="http://schemas.microsoft.com/office/drawing/2014/main" id="{AD8AC6D0-0858-F94F-A39D-AB23E682E589}"/>
                    </a:ext>
                  </a:extLst>
                </p:cNvPr>
                <p:cNvSpPr/>
                <p:nvPr/>
              </p:nvSpPr>
              <p:spPr>
                <a:xfrm>
                  <a:off x="8630" y="0"/>
                  <a:ext cx="265077" cy="1171033"/>
                </a:xfrm>
                <a:prstGeom prst="rect">
                  <a:avLst/>
                </a:prstGeom>
                <a:noFill/>
                <a:ln w="25400" cap="flat">
                  <a:solidFill>
                    <a:srgbClr val="85888D"/>
                  </a:solidFill>
                  <a:prstDash val="solid"/>
                  <a:miter lim="400000"/>
                </a:ln>
                <a:effectLst/>
              </p:spPr>
              <p:txBody>
                <a:bodyPr wrap="square" lIns="35719" tIns="35719" rIns="35719" bIns="35719" numCol="1" anchor="ctr">
                  <a:noAutofit/>
                </a:bodyPr>
                <a:lstStyle/>
                <a:p>
                  <a:pPr>
                    <a:defRPr sz="2400"/>
                  </a:pPr>
                  <a:endParaRPr sz="1687"/>
                </a:p>
              </p:txBody>
            </p:sp>
            <p:sp>
              <p:nvSpPr>
                <p:cNvPr id="260" name="Circle">
                  <a:extLst>
                    <a:ext uri="{FF2B5EF4-FFF2-40B4-BE49-F238E27FC236}">
                      <a16:creationId xmlns:a16="http://schemas.microsoft.com/office/drawing/2014/main" id="{3583D93B-E75F-3F44-8A63-E04DD2AE85FC}"/>
                    </a:ext>
                  </a:extLst>
                </p:cNvPr>
                <p:cNvSpPr/>
                <p:nvPr/>
              </p:nvSpPr>
              <p:spPr>
                <a:xfrm>
                  <a:off x="0" y="9628"/>
                  <a:ext cx="282337" cy="282338"/>
                </a:xfrm>
                <a:prstGeom prst="ellipse">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defRPr sz="2400">
                      <a:solidFill>
                        <a:srgbClr val="FFFFFF"/>
                      </a:solidFill>
                    </a:defRPr>
                  </a:pPr>
                  <a:endParaRPr sz="1687"/>
                </a:p>
              </p:txBody>
            </p:sp>
            <p:sp>
              <p:nvSpPr>
                <p:cNvPr id="261" name="Circle">
                  <a:extLst>
                    <a:ext uri="{FF2B5EF4-FFF2-40B4-BE49-F238E27FC236}">
                      <a16:creationId xmlns:a16="http://schemas.microsoft.com/office/drawing/2014/main" id="{27CC846F-E867-DE4F-938B-3E6C01D5A6A0}"/>
                    </a:ext>
                  </a:extLst>
                </p:cNvPr>
                <p:cNvSpPr/>
                <p:nvPr/>
              </p:nvSpPr>
              <p:spPr>
                <a:xfrm>
                  <a:off x="0" y="294420"/>
                  <a:ext cx="282337" cy="282338"/>
                </a:xfrm>
                <a:prstGeom prst="ellipse">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defRPr sz="2400">
                      <a:solidFill>
                        <a:srgbClr val="FFFFFF"/>
                      </a:solidFill>
                    </a:defRPr>
                  </a:pPr>
                  <a:endParaRPr sz="1687"/>
                </a:p>
              </p:txBody>
            </p:sp>
            <p:sp>
              <p:nvSpPr>
                <p:cNvPr id="262" name="Circle">
                  <a:extLst>
                    <a:ext uri="{FF2B5EF4-FFF2-40B4-BE49-F238E27FC236}">
                      <a16:creationId xmlns:a16="http://schemas.microsoft.com/office/drawing/2014/main" id="{C8DE4A88-7938-C640-A7D4-BC684765CBEF}"/>
                    </a:ext>
                  </a:extLst>
                </p:cNvPr>
                <p:cNvSpPr/>
                <p:nvPr/>
              </p:nvSpPr>
              <p:spPr>
                <a:xfrm>
                  <a:off x="0" y="579211"/>
                  <a:ext cx="282337" cy="282338"/>
                </a:xfrm>
                <a:prstGeom prst="ellipse">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defRPr sz="2400">
                      <a:solidFill>
                        <a:srgbClr val="FFFFFF"/>
                      </a:solidFill>
                    </a:defRPr>
                  </a:pPr>
                  <a:endParaRPr sz="1687"/>
                </a:p>
              </p:txBody>
            </p:sp>
            <p:sp>
              <p:nvSpPr>
                <p:cNvPr id="263" name="Circle">
                  <a:extLst>
                    <a:ext uri="{FF2B5EF4-FFF2-40B4-BE49-F238E27FC236}">
                      <a16:creationId xmlns:a16="http://schemas.microsoft.com/office/drawing/2014/main" id="{173C3FE6-C3CE-4C4E-9C4A-10F47ED6B50F}"/>
                    </a:ext>
                  </a:extLst>
                </p:cNvPr>
                <p:cNvSpPr/>
                <p:nvPr/>
              </p:nvSpPr>
              <p:spPr>
                <a:xfrm>
                  <a:off x="0" y="864003"/>
                  <a:ext cx="282337" cy="282338"/>
                </a:xfrm>
                <a:prstGeom prst="ellipse">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defRPr sz="2400">
                      <a:solidFill>
                        <a:srgbClr val="FFFFFF"/>
                      </a:solidFill>
                    </a:defRPr>
                  </a:pPr>
                  <a:endParaRPr sz="1687"/>
                </a:p>
              </p:txBody>
            </p:sp>
          </p:grpSp>
          <p:sp>
            <p:nvSpPr>
              <p:cNvPr id="258" name="Line">
                <a:extLst>
                  <a:ext uri="{FF2B5EF4-FFF2-40B4-BE49-F238E27FC236}">
                    <a16:creationId xmlns:a16="http://schemas.microsoft.com/office/drawing/2014/main" id="{24C08DF5-3BB0-6D41-A372-A96E9E462744}"/>
                  </a:ext>
                </a:extLst>
              </p:cNvPr>
              <p:cNvSpPr/>
              <p:nvPr/>
            </p:nvSpPr>
            <p:spPr>
              <a:xfrm flipH="1">
                <a:off x="585516" y="0"/>
                <a:ext cx="1" cy="438278"/>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defRPr sz="2400"/>
                </a:pPr>
                <a:endParaRPr sz="1687"/>
              </a:p>
            </p:txBody>
          </p:sp>
        </p:grpSp>
        <p:grpSp>
          <p:nvGrpSpPr>
            <p:cNvPr id="223" name="Group">
              <a:extLst>
                <a:ext uri="{FF2B5EF4-FFF2-40B4-BE49-F238E27FC236}">
                  <a16:creationId xmlns:a16="http://schemas.microsoft.com/office/drawing/2014/main" id="{2086D8F6-C6AA-684C-A894-B50F893899D7}"/>
                </a:ext>
              </a:extLst>
            </p:cNvPr>
            <p:cNvGrpSpPr/>
            <p:nvPr/>
          </p:nvGrpSpPr>
          <p:grpSpPr>
            <a:xfrm>
              <a:off x="6849760" y="5887007"/>
              <a:ext cx="1171033" cy="733686"/>
              <a:chOff x="0" y="0"/>
              <a:chExt cx="1171032" cy="733684"/>
            </a:xfrm>
          </p:grpSpPr>
          <p:grpSp>
            <p:nvGrpSpPr>
              <p:cNvPr id="250" name="Group">
                <a:extLst>
                  <a:ext uri="{FF2B5EF4-FFF2-40B4-BE49-F238E27FC236}">
                    <a16:creationId xmlns:a16="http://schemas.microsoft.com/office/drawing/2014/main" id="{1C708851-FFDA-2A45-BD55-8CAD7462170B}"/>
                  </a:ext>
                </a:extLst>
              </p:cNvPr>
              <p:cNvGrpSpPr/>
              <p:nvPr/>
            </p:nvGrpSpPr>
            <p:grpSpPr>
              <a:xfrm rot="16200000">
                <a:off x="444347" y="7000"/>
                <a:ext cx="282338" cy="1171033"/>
                <a:chOff x="0" y="0"/>
                <a:chExt cx="282336" cy="1171032"/>
              </a:xfrm>
            </p:grpSpPr>
            <p:sp>
              <p:nvSpPr>
                <p:cNvPr id="252" name="Rectangle">
                  <a:extLst>
                    <a:ext uri="{FF2B5EF4-FFF2-40B4-BE49-F238E27FC236}">
                      <a16:creationId xmlns:a16="http://schemas.microsoft.com/office/drawing/2014/main" id="{721BB7F1-8D43-1D48-AB35-9B5545A6E968}"/>
                    </a:ext>
                  </a:extLst>
                </p:cNvPr>
                <p:cNvSpPr/>
                <p:nvPr/>
              </p:nvSpPr>
              <p:spPr>
                <a:xfrm>
                  <a:off x="8630" y="0"/>
                  <a:ext cx="265077" cy="1171033"/>
                </a:xfrm>
                <a:prstGeom prst="rect">
                  <a:avLst/>
                </a:prstGeom>
                <a:noFill/>
                <a:ln w="25400" cap="flat">
                  <a:solidFill>
                    <a:srgbClr val="85888D"/>
                  </a:solidFill>
                  <a:prstDash val="solid"/>
                  <a:miter lim="400000"/>
                </a:ln>
                <a:effectLst/>
              </p:spPr>
              <p:txBody>
                <a:bodyPr wrap="square" lIns="35719" tIns="35719" rIns="35719" bIns="35719" numCol="1" anchor="ctr">
                  <a:noAutofit/>
                </a:bodyPr>
                <a:lstStyle/>
                <a:p>
                  <a:pPr>
                    <a:defRPr sz="2400"/>
                  </a:pPr>
                  <a:endParaRPr sz="1687"/>
                </a:p>
              </p:txBody>
            </p:sp>
            <p:sp>
              <p:nvSpPr>
                <p:cNvPr id="253" name="Circle">
                  <a:extLst>
                    <a:ext uri="{FF2B5EF4-FFF2-40B4-BE49-F238E27FC236}">
                      <a16:creationId xmlns:a16="http://schemas.microsoft.com/office/drawing/2014/main" id="{AA3BF74B-D762-994E-A532-F702B84739A0}"/>
                    </a:ext>
                  </a:extLst>
                </p:cNvPr>
                <p:cNvSpPr/>
                <p:nvPr/>
              </p:nvSpPr>
              <p:spPr>
                <a:xfrm>
                  <a:off x="0" y="9628"/>
                  <a:ext cx="282337" cy="282338"/>
                </a:xfrm>
                <a:prstGeom prst="ellipse">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defRPr sz="2400">
                      <a:solidFill>
                        <a:srgbClr val="FFFFFF"/>
                      </a:solidFill>
                    </a:defRPr>
                  </a:pPr>
                  <a:endParaRPr sz="1687"/>
                </a:p>
              </p:txBody>
            </p:sp>
            <p:sp>
              <p:nvSpPr>
                <p:cNvPr id="254" name="Circle">
                  <a:extLst>
                    <a:ext uri="{FF2B5EF4-FFF2-40B4-BE49-F238E27FC236}">
                      <a16:creationId xmlns:a16="http://schemas.microsoft.com/office/drawing/2014/main" id="{2522723E-D058-E84C-9B55-E151902B7610}"/>
                    </a:ext>
                  </a:extLst>
                </p:cNvPr>
                <p:cNvSpPr/>
                <p:nvPr/>
              </p:nvSpPr>
              <p:spPr>
                <a:xfrm>
                  <a:off x="0" y="294420"/>
                  <a:ext cx="282337" cy="282338"/>
                </a:xfrm>
                <a:prstGeom prst="ellipse">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defRPr sz="2400">
                      <a:solidFill>
                        <a:srgbClr val="FFFFFF"/>
                      </a:solidFill>
                    </a:defRPr>
                  </a:pPr>
                  <a:endParaRPr sz="1687"/>
                </a:p>
              </p:txBody>
            </p:sp>
            <p:sp>
              <p:nvSpPr>
                <p:cNvPr id="255" name="Circle">
                  <a:extLst>
                    <a:ext uri="{FF2B5EF4-FFF2-40B4-BE49-F238E27FC236}">
                      <a16:creationId xmlns:a16="http://schemas.microsoft.com/office/drawing/2014/main" id="{92353637-0784-8444-ABCD-092F714E2D91}"/>
                    </a:ext>
                  </a:extLst>
                </p:cNvPr>
                <p:cNvSpPr/>
                <p:nvPr/>
              </p:nvSpPr>
              <p:spPr>
                <a:xfrm>
                  <a:off x="0" y="579211"/>
                  <a:ext cx="282337" cy="282338"/>
                </a:xfrm>
                <a:prstGeom prst="ellipse">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defRPr sz="2400">
                      <a:solidFill>
                        <a:srgbClr val="FFFFFF"/>
                      </a:solidFill>
                    </a:defRPr>
                  </a:pPr>
                  <a:endParaRPr sz="1687"/>
                </a:p>
              </p:txBody>
            </p:sp>
            <p:sp>
              <p:nvSpPr>
                <p:cNvPr id="256" name="Circle">
                  <a:extLst>
                    <a:ext uri="{FF2B5EF4-FFF2-40B4-BE49-F238E27FC236}">
                      <a16:creationId xmlns:a16="http://schemas.microsoft.com/office/drawing/2014/main" id="{84EBC02B-D6A5-434D-9B3F-1319017DDF96}"/>
                    </a:ext>
                  </a:extLst>
                </p:cNvPr>
                <p:cNvSpPr/>
                <p:nvPr/>
              </p:nvSpPr>
              <p:spPr>
                <a:xfrm>
                  <a:off x="0" y="864003"/>
                  <a:ext cx="282337" cy="282338"/>
                </a:xfrm>
                <a:prstGeom prst="ellipse">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defRPr sz="2400">
                      <a:solidFill>
                        <a:srgbClr val="FFFFFF"/>
                      </a:solidFill>
                    </a:defRPr>
                  </a:pPr>
                  <a:endParaRPr sz="1687"/>
                </a:p>
              </p:txBody>
            </p:sp>
          </p:grpSp>
          <p:sp>
            <p:nvSpPr>
              <p:cNvPr id="251" name="Line">
                <a:extLst>
                  <a:ext uri="{FF2B5EF4-FFF2-40B4-BE49-F238E27FC236}">
                    <a16:creationId xmlns:a16="http://schemas.microsoft.com/office/drawing/2014/main" id="{365C0C81-B640-8B4A-9754-21A700ECCD7A}"/>
                  </a:ext>
                </a:extLst>
              </p:cNvPr>
              <p:cNvSpPr/>
              <p:nvPr/>
            </p:nvSpPr>
            <p:spPr>
              <a:xfrm flipH="1">
                <a:off x="585516" y="0"/>
                <a:ext cx="1" cy="438278"/>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defRPr sz="2400"/>
                </a:pPr>
                <a:endParaRPr sz="1687"/>
              </a:p>
            </p:txBody>
          </p:sp>
        </p:grpSp>
        <p:grpSp>
          <p:nvGrpSpPr>
            <p:cNvPr id="224" name="Group">
              <a:extLst>
                <a:ext uri="{FF2B5EF4-FFF2-40B4-BE49-F238E27FC236}">
                  <a16:creationId xmlns:a16="http://schemas.microsoft.com/office/drawing/2014/main" id="{4D9472C1-7C56-4341-AE6A-446BAAA8C805}"/>
                </a:ext>
              </a:extLst>
            </p:cNvPr>
            <p:cNvGrpSpPr/>
            <p:nvPr/>
          </p:nvGrpSpPr>
          <p:grpSpPr>
            <a:xfrm>
              <a:off x="9135760" y="5887007"/>
              <a:ext cx="1171033" cy="733686"/>
              <a:chOff x="0" y="0"/>
              <a:chExt cx="1171032" cy="733684"/>
            </a:xfrm>
          </p:grpSpPr>
          <p:grpSp>
            <p:nvGrpSpPr>
              <p:cNvPr id="243" name="Group">
                <a:extLst>
                  <a:ext uri="{FF2B5EF4-FFF2-40B4-BE49-F238E27FC236}">
                    <a16:creationId xmlns:a16="http://schemas.microsoft.com/office/drawing/2014/main" id="{1B383065-FE6B-054C-A0F8-9A78D0B39369}"/>
                  </a:ext>
                </a:extLst>
              </p:cNvPr>
              <p:cNvGrpSpPr/>
              <p:nvPr/>
            </p:nvGrpSpPr>
            <p:grpSpPr>
              <a:xfrm rot="16200000">
                <a:off x="444347" y="7000"/>
                <a:ext cx="282338" cy="1171033"/>
                <a:chOff x="0" y="0"/>
                <a:chExt cx="282336" cy="1171032"/>
              </a:xfrm>
            </p:grpSpPr>
            <p:sp>
              <p:nvSpPr>
                <p:cNvPr id="245" name="Rectangle">
                  <a:extLst>
                    <a:ext uri="{FF2B5EF4-FFF2-40B4-BE49-F238E27FC236}">
                      <a16:creationId xmlns:a16="http://schemas.microsoft.com/office/drawing/2014/main" id="{3D57F7CE-6F90-2A48-B071-F72C275B3ACA}"/>
                    </a:ext>
                  </a:extLst>
                </p:cNvPr>
                <p:cNvSpPr/>
                <p:nvPr/>
              </p:nvSpPr>
              <p:spPr>
                <a:xfrm>
                  <a:off x="8630" y="0"/>
                  <a:ext cx="265077" cy="1171033"/>
                </a:xfrm>
                <a:prstGeom prst="rect">
                  <a:avLst/>
                </a:prstGeom>
                <a:noFill/>
                <a:ln w="25400" cap="flat">
                  <a:solidFill>
                    <a:srgbClr val="85888D"/>
                  </a:solidFill>
                  <a:prstDash val="solid"/>
                  <a:miter lim="400000"/>
                </a:ln>
                <a:effectLst/>
              </p:spPr>
              <p:txBody>
                <a:bodyPr wrap="square" lIns="35719" tIns="35719" rIns="35719" bIns="35719" numCol="1" anchor="ctr">
                  <a:noAutofit/>
                </a:bodyPr>
                <a:lstStyle/>
                <a:p>
                  <a:pPr>
                    <a:defRPr sz="2400"/>
                  </a:pPr>
                  <a:endParaRPr sz="1687"/>
                </a:p>
              </p:txBody>
            </p:sp>
            <p:sp>
              <p:nvSpPr>
                <p:cNvPr id="246" name="Circle">
                  <a:extLst>
                    <a:ext uri="{FF2B5EF4-FFF2-40B4-BE49-F238E27FC236}">
                      <a16:creationId xmlns:a16="http://schemas.microsoft.com/office/drawing/2014/main" id="{872AD698-479B-AB4D-BBA6-811BFAF89775}"/>
                    </a:ext>
                  </a:extLst>
                </p:cNvPr>
                <p:cNvSpPr/>
                <p:nvPr/>
              </p:nvSpPr>
              <p:spPr>
                <a:xfrm>
                  <a:off x="0" y="9628"/>
                  <a:ext cx="282337" cy="282338"/>
                </a:xfrm>
                <a:prstGeom prst="ellipse">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defRPr sz="2400">
                      <a:solidFill>
                        <a:srgbClr val="FFFFFF"/>
                      </a:solidFill>
                    </a:defRPr>
                  </a:pPr>
                  <a:endParaRPr sz="1687"/>
                </a:p>
              </p:txBody>
            </p:sp>
            <p:sp>
              <p:nvSpPr>
                <p:cNvPr id="247" name="Circle">
                  <a:extLst>
                    <a:ext uri="{FF2B5EF4-FFF2-40B4-BE49-F238E27FC236}">
                      <a16:creationId xmlns:a16="http://schemas.microsoft.com/office/drawing/2014/main" id="{4083B9C9-7C83-4A40-87C0-6359B378BFAA}"/>
                    </a:ext>
                  </a:extLst>
                </p:cNvPr>
                <p:cNvSpPr/>
                <p:nvPr/>
              </p:nvSpPr>
              <p:spPr>
                <a:xfrm>
                  <a:off x="0" y="294420"/>
                  <a:ext cx="282337" cy="282338"/>
                </a:xfrm>
                <a:prstGeom prst="ellipse">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defRPr sz="2400">
                      <a:solidFill>
                        <a:srgbClr val="FFFFFF"/>
                      </a:solidFill>
                    </a:defRPr>
                  </a:pPr>
                  <a:endParaRPr sz="1687"/>
                </a:p>
              </p:txBody>
            </p:sp>
            <p:sp>
              <p:nvSpPr>
                <p:cNvPr id="248" name="Circle">
                  <a:extLst>
                    <a:ext uri="{FF2B5EF4-FFF2-40B4-BE49-F238E27FC236}">
                      <a16:creationId xmlns:a16="http://schemas.microsoft.com/office/drawing/2014/main" id="{615AE5FF-073B-1149-8CBC-63E63B357379}"/>
                    </a:ext>
                  </a:extLst>
                </p:cNvPr>
                <p:cNvSpPr/>
                <p:nvPr/>
              </p:nvSpPr>
              <p:spPr>
                <a:xfrm>
                  <a:off x="0" y="579211"/>
                  <a:ext cx="282337" cy="282338"/>
                </a:xfrm>
                <a:prstGeom prst="ellipse">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defRPr sz="2400">
                      <a:solidFill>
                        <a:srgbClr val="FFFFFF"/>
                      </a:solidFill>
                    </a:defRPr>
                  </a:pPr>
                  <a:endParaRPr sz="1687"/>
                </a:p>
              </p:txBody>
            </p:sp>
            <p:sp>
              <p:nvSpPr>
                <p:cNvPr id="249" name="Circle">
                  <a:extLst>
                    <a:ext uri="{FF2B5EF4-FFF2-40B4-BE49-F238E27FC236}">
                      <a16:creationId xmlns:a16="http://schemas.microsoft.com/office/drawing/2014/main" id="{3CD8369D-FE0C-5E4C-B597-9ADC421AEC59}"/>
                    </a:ext>
                  </a:extLst>
                </p:cNvPr>
                <p:cNvSpPr/>
                <p:nvPr/>
              </p:nvSpPr>
              <p:spPr>
                <a:xfrm>
                  <a:off x="0" y="864003"/>
                  <a:ext cx="282337" cy="282338"/>
                </a:xfrm>
                <a:prstGeom prst="ellipse">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defRPr sz="2400">
                      <a:solidFill>
                        <a:srgbClr val="FFFFFF"/>
                      </a:solidFill>
                    </a:defRPr>
                  </a:pPr>
                  <a:endParaRPr sz="1687"/>
                </a:p>
              </p:txBody>
            </p:sp>
          </p:grpSp>
          <p:sp>
            <p:nvSpPr>
              <p:cNvPr id="244" name="Line">
                <a:extLst>
                  <a:ext uri="{FF2B5EF4-FFF2-40B4-BE49-F238E27FC236}">
                    <a16:creationId xmlns:a16="http://schemas.microsoft.com/office/drawing/2014/main" id="{ED56A78A-070B-9646-9CE8-148B8F912278}"/>
                  </a:ext>
                </a:extLst>
              </p:cNvPr>
              <p:cNvSpPr/>
              <p:nvPr/>
            </p:nvSpPr>
            <p:spPr>
              <a:xfrm flipH="1">
                <a:off x="585516" y="0"/>
                <a:ext cx="1" cy="438278"/>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defRPr sz="2400"/>
                </a:pPr>
                <a:endParaRPr sz="1687"/>
              </a:p>
            </p:txBody>
          </p:sp>
        </p:grpSp>
        <p:sp>
          <p:nvSpPr>
            <p:cNvPr id="225" name="argmax">
              <a:extLst>
                <a:ext uri="{FF2B5EF4-FFF2-40B4-BE49-F238E27FC236}">
                  <a16:creationId xmlns:a16="http://schemas.microsoft.com/office/drawing/2014/main" id="{3893727D-FBC2-E04F-B9D0-24F0C534A631}"/>
                </a:ext>
              </a:extLst>
            </p:cNvPr>
            <p:cNvSpPr txBox="1"/>
            <p:nvPr/>
          </p:nvSpPr>
          <p:spPr>
            <a:xfrm>
              <a:off x="402497" y="7798440"/>
              <a:ext cx="1023461" cy="471834"/>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sz="2400"/>
              </a:lvl1pPr>
            </a:lstStyle>
            <a:p>
              <a:r>
                <a:rPr sz="1687"/>
                <a:t>argmax</a:t>
              </a:r>
            </a:p>
          </p:txBody>
        </p:sp>
        <p:sp>
          <p:nvSpPr>
            <p:cNvPr id="226" name="argmax">
              <a:extLst>
                <a:ext uri="{FF2B5EF4-FFF2-40B4-BE49-F238E27FC236}">
                  <a16:creationId xmlns:a16="http://schemas.microsoft.com/office/drawing/2014/main" id="{35E2618E-A575-5548-8156-D73489CFD7A7}"/>
                </a:ext>
              </a:extLst>
            </p:cNvPr>
            <p:cNvSpPr txBox="1"/>
            <p:nvPr/>
          </p:nvSpPr>
          <p:spPr>
            <a:xfrm>
              <a:off x="2688497" y="7798440"/>
              <a:ext cx="1023461" cy="471834"/>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sz="2400"/>
              </a:lvl1pPr>
            </a:lstStyle>
            <a:p>
              <a:r>
                <a:rPr sz="1687"/>
                <a:t>argmax</a:t>
              </a:r>
            </a:p>
          </p:txBody>
        </p:sp>
        <p:sp>
          <p:nvSpPr>
            <p:cNvPr id="227" name="argmax">
              <a:extLst>
                <a:ext uri="{FF2B5EF4-FFF2-40B4-BE49-F238E27FC236}">
                  <a16:creationId xmlns:a16="http://schemas.microsoft.com/office/drawing/2014/main" id="{58ECB20D-1732-4842-BE31-AA425E4C4E05}"/>
                </a:ext>
              </a:extLst>
            </p:cNvPr>
            <p:cNvSpPr txBox="1"/>
            <p:nvPr/>
          </p:nvSpPr>
          <p:spPr>
            <a:xfrm>
              <a:off x="4872897" y="7798440"/>
              <a:ext cx="1023461" cy="471834"/>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sz="2400"/>
              </a:lvl1pPr>
            </a:lstStyle>
            <a:p>
              <a:r>
                <a:rPr sz="1687"/>
                <a:t>argmax</a:t>
              </a:r>
            </a:p>
          </p:txBody>
        </p:sp>
        <p:sp>
          <p:nvSpPr>
            <p:cNvPr id="228" name="argmax">
              <a:extLst>
                <a:ext uri="{FF2B5EF4-FFF2-40B4-BE49-F238E27FC236}">
                  <a16:creationId xmlns:a16="http://schemas.microsoft.com/office/drawing/2014/main" id="{D5B63952-BC93-8242-847B-E3C6E0725796}"/>
                </a:ext>
              </a:extLst>
            </p:cNvPr>
            <p:cNvSpPr txBox="1"/>
            <p:nvPr/>
          </p:nvSpPr>
          <p:spPr>
            <a:xfrm>
              <a:off x="7158897" y="7798440"/>
              <a:ext cx="1023461" cy="471834"/>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sz="2400"/>
              </a:lvl1pPr>
            </a:lstStyle>
            <a:p>
              <a:r>
                <a:rPr sz="1687"/>
                <a:t>argmax</a:t>
              </a:r>
            </a:p>
          </p:txBody>
        </p:sp>
        <p:sp>
          <p:nvSpPr>
            <p:cNvPr id="229" name="&lt;/s&gt;">
              <a:extLst>
                <a:ext uri="{FF2B5EF4-FFF2-40B4-BE49-F238E27FC236}">
                  <a16:creationId xmlns:a16="http://schemas.microsoft.com/office/drawing/2014/main" id="{807EBA6F-85E0-9B49-8425-71F369AF733E}"/>
                </a:ext>
              </a:extLst>
            </p:cNvPr>
            <p:cNvSpPr txBox="1"/>
            <p:nvPr/>
          </p:nvSpPr>
          <p:spPr>
            <a:xfrm>
              <a:off x="9456615" y="8336012"/>
              <a:ext cx="871716" cy="6278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r>
                <a:rPr sz="2400"/>
                <a:t>&lt;/s&gt;</a:t>
              </a:r>
            </a:p>
          </p:txBody>
        </p:sp>
        <p:sp>
          <p:nvSpPr>
            <p:cNvPr id="230" name="argmax">
              <a:extLst>
                <a:ext uri="{FF2B5EF4-FFF2-40B4-BE49-F238E27FC236}">
                  <a16:creationId xmlns:a16="http://schemas.microsoft.com/office/drawing/2014/main" id="{6BF1B036-3FF1-014F-A8EA-B7CBD11BFC97}"/>
                </a:ext>
              </a:extLst>
            </p:cNvPr>
            <p:cNvSpPr txBox="1"/>
            <p:nvPr/>
          </p:nvSpPr>
          <p:spPr>
            <a:xfrm>
              <a:off x="9444897" y="7798439"/>
              <a:ext cx="1023461" cy="471834"/>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sz="2400"/>
              </a:lvl1pPr>
            </a:lstStyle>
            <a:p>
              <a:r>
                <a:rPr sz="1687"/>
                <a:t>argmax</a:t>
              </a:r>
            </a:p>
          </p:txBody>
        </p:sp>
        <p:sp>
          <p:nvSpPr>
            <p:cNvPr id="231" name="I">
              <a:extLst>
                <a:ext uri="{FF2B5EF4-FFF2-40B4-BE49-F238E27FC236}">
                  <a16:creationId xmlns:a16="http://schemas.microsoft.com/office/drawing/2014/main" id="{90A76819-A863-C246-A710-C09F1C1A87BA}"/>
                </a:ext>
              </a:extLst>
            </p:cNvPr>
            <p:cNvSpPr txBox="1"/>
            <p:nvPr/>
          </p:nvSpPr>
          <p:spPr>
            <a:xfrm>
              <a:off x="2849568" y="5313411"/>
              <a:ext cx="212025" cy="6278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r>
                <a:rPr sz="2400"/>
                <a:t>I</a:t>
              </a:r>
            </a:p>
          </p:txBody>
        </p:sp>
        <p:sp>
          <p:nvSpPr>
            <p:cNvPr id="232" name="hate">
              <a:extLst>
                <a:ext uri="{FF2B5EF4-FFF2-40B4-BE49-F238E27FC236}">
                  <a16:creationId xmlns:a16="http://schemas.microsoft.com/office/drawing/2014/main" id="{7C877A36-EC37-C447-A991-D84258F54A69}"/>
                </a:ext>
              </a:extLst>
            </p:cNvPr>
            <p:cNvSpPr txBox="1"/>
            <p:nvPr/>
          </p:nvSpPr>
          <p:spPr>
            <a:xfrm>
              <a:off x="4627263" y="5313411"/>
              <a:ext cx="898526" cy="6278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r>
                <a:rPr sz="2400"/>
                <a:t>hate</a:t>
              </a:r>
            </a:p>
          </p:txBody>
        </p:sp>
        <p:sp>
          <p:nvSpPr>
            <p:cNvPr id="233" name="this">
              <a:extLst>
                <a:ext uri="{FF2B5EF4-FFF2-40B4-BE49-F238E27FC236}">
                  <a16:creationId xmlns:a16="http://schemas.microsoft.com/office/drawing/2014/main" id="{350B1D1F-1611-EC4D-AFB1-33FBD31DE0E0}"/>
                </a:ext>
              </a:extLst>
            </p:cNvPr>
            <p:cNvSpPr txBox="1"/>
            <p:nvPr/>
          </p:nvSpPr>
          <p:spPr>
            <a:xfrm>
              <a:off x="7002417" y="5313411"/>
              <a:ext cx="750063" cy="6278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r>
                <a:rPr sz="2400"/>
                <a:t>this</a:t>
              </a:r>
            </a:p>
          </p:txBody>
        </p:sp>
        <p:sp>
          <p:nvSpPr>
            <p:cNvPr id="234" name="movie">
              <a:extLst>
                <a:ext uri="{FF2B5EF4-FFF2-40B4-BE49-F238E27FC236}">
                  <a16:creationId xmlns:a16="http://schemas.microsoft.com/office/drawing/2014/main" id="{B6F85649-1E44-3F44-B6B1-4A63EAF4A8DF}"/>
                </a:ext>
              </a:extLst>
            </p:cNvPr>
            <p:cNvSpPr txBox="1"/>
            <p:nvPr/>
          </p:nvSpPr>
          <p:spPr>
            <a:xfrm>
              <a:off x="9034443" y="5313411"/>
              <a:ext cx="1197275" cy="6278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r>
                <a:rPr sz="2400"/>
                <a:t>movie</a:t>
              </a:r>
            </a:p>
          </p:txBody>
        </p:sp>
        <p:sp>
          <p:nvSpPr>
            <p:cNvPr id="235" name="kono">
              <a:extLst>
                <a:ext uri="{FF2B5EF4-FFF2-40B4-BE49-F238E27FC236}">
                  <a16:creationId xmlns:a16="http://schemas.microsoft.com/office/drawing/2014/main" id="{34DB322D-3435-5842-BAFC-E2652CB9AB08}"/>
                </a:ext>
              </a:extLst>
            </p:cNvPr>
            <p:cNvSpPr txBox="1"/>
            <p:nvPr/>
          </p:nvSpPr>
          <p:spPr>
            <a:xfrm>
              <a:off x="2455614" y="2367012"/>
              <a:ext cx="1053281" cy="6278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i="1">
                  <a:latin typeface="Helvetica"/>
                  <a:ea typeface="Helvetica"/>
                  <a:cs typeface="Helvetica"/>
                  <a:sym typeface="Helvetica"/>
                </a:defRPr>
              </a:lvl1pPr>
            </a:lstStyle>
            <a:p>
              <a:r>
                <a:rPr sz="2400" dirty="0" err="1"/>
                <a:t>kono</a:t>
              </a:r>
              <a:endParaRPr sz="2400" dirty="0"/>
            </a:p>
          </p:txBody>
        </p:sp>
        <p:sp>
          <p:nvSpPr>
            <p:cNvPr id="236" name="eiga">
              <a:extLst>
                <a:ext uri="{FF2B5EF4-FFF2-40B4-BE49-F238E27FC236}">
                  <a16:creationId xmlns:a16="http://schemas.microsoft.com/office/drawing/2014/main" id="{453215C5-91EB-7B4E-BAEE-302C3CF38CFD}"/>
                </a:ext>
              </a:extLst>
            </p:cNvPr>
            <p:cNvSpPr txBox="1"/>
            <p:nvPr/>
          </p:nvSpPr>
          <p:spPr>
            <a:xfrm>
              <a:off x="4665592" y="2367012"/>
              <a:ext cx="932450" cy="6278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i="1">
                  <a:latin typeface="Helvetica"/>
                  <a:ea typeface="Helvetica"/>
                  <a:cs typeface="Helvetica"/>
                  <a:sym typeface="Helvetica"/>
                </a:defRPr>
              </a:lvl1pPr>
            </a:lstStyle>
            <a:p>
              <a:r>
                <a:rPr sz="2400"/>
                <a:t>eiga</a:t>
              </a:r>
            </a:p>
          </p:txBody>
        </p:sp>
        <p:sp>
          <p:nvSpPr>
            <p:cNvPr id="237" name="ga">
              <a:extLst>
                <a:ext uri="{FF2B5EF4-FFF2-40B4-BE49-F238E27FC236}">
                  <a16:creationId xmlns:a16="http://schemas.microsoft.com/office/drawing/2014/main" id="{BE549CD1-B2B8-674A-8F05-741D4013BA96}"/>
                </a:ext>
              </a:extLst>
            </p:cNvPr>
            <p:cNvSpPr txBox="1"/>
            <p:nvPr/>
          </p:nvSpPr>
          <p:spPr>
            <a:xfrm>
              <a:off x="7129441" y="2367012"/>
              <a:ext cx="590475" cy="6278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i="1">
                  <a:latin typeface="Helvetica"/>
                  <a:ea typeface="Helvetica"/>
                  <a:cs typeface="Helvetica"/>
                  <a:sym typeface="Helvetica"/>
                </a:defRPr>
              </a:lvl1pPr>
            </a:lstStyle>
            <a:p>
              <a:r>
                <a:rPr sz="2400"/>
                <a:t>ga</a:t>
              </a:r>
            </a:p>
          </p:txBody>
        </p:sp>
        <p:sp>
          <p:nvSpPr>
            <p:cNvPr id="238" name="kirai">
              <a:extLst>
                <a:ext uri="{FF2B5EF4-FFF2-40B4-BE49-F238E27FC236}">
                  <a16:creationId xmlns:a16="http://schemas.microsoft.com/office/drawing/2014/main" id="{CAED99A3-A6C9-7C41-BA48-DDC88FF4F3E2}"/>
                </a:ext>
              </a:extLst>
            </p:cNvPr>
            <p:cNvSpPr txBox="1"/>
            <p:nvPr/>
          </p:nvSpPr>
          <p:spPr>
            <a:xfrm>
              <a:off x="9263194" y="2367012"/>
              <a:ext cx="907372" cy="6278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i="1">
                  <a:latin typeface="Helvetica"/>
                  <a:ea typeface="Helvetica"/>
                  <a:cs typeface="Helvetica"/>
                  <a:sym typeface="Helvetica"/>
                </a:defRPr>
              </a:lvl1pPr>
            </a:lstStyle>
            <a:p>
              <a:r>
                <a:rPr sz="2400"/>
                <a:t>kirai</a:t>
              </a:r>
            </a:p>
          </p:txBody>
        </p:sp>
        <p:sp>
          <p:nvSpPr>
            <p:cNvPr id="239" name="I">
              <a:extLst>
                <a:ext uri="{FF2B5EF4-FFF2-40B4-BE49-F238E27FC236}">
                  <a16:creationId xmlns:a16="http://schemas.microsoft.com/office/drawing/2014/main" id="{948F0BEE-C16C-E64D-A04C-9B1D742FC970}"/>
                </a:ext>
              </a:extLst>
            </p:cNvPr>
            <p:cNvSpPr txBox="1"/>
            <p:nvPr/>
          </p:nvSpPr>
          <p:spPr>
            <a:xfrm>
              <a:off x="868369" y="8361413"/>
              <a:ext cx="212025" cy="6278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r>
                <a:rPr sz="2400"/>
                <a:t>I</a:t>
              </a:r>
            </a:p>
          </p:txBody>
        </p:sp>
        <p:sp>
          <p:nvSpPr>
            <p:cNvPr id="240" name="hate">
              <a:extLst>
                <a:ext uri="{FF2B5EF4-FFF2-40B4-BE49-F238E27FC236}">
                  <a16:creationId xmlns:a16="http://schemas.microsoft.com/office/drawing/2014/main" id="{754BB616-14F1-B746-B849-302465C5CD4A}"/>
                </a:ext>
              </a:extLst>
            </p:cNvPr>
            <p:cNvSpPr txBox="1"/>
            <p:nvPr/>
          </p:nvSpPr>
          <p:spPr>
            <a:xfrm>
              <a:off x="2646062" y="8361413"/>
              <a:ext cx="898526" cy="6278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r>
                <a:rPr sz="2400"/>
                <a:t>hate</a:t>
              </a:r>
            </a:p>
          </p:txBody>
        </p:sp>
        <p:sp>
          <p:nvSpPr>
            <p:cNvPr id="241" name="this">
              <a:extLst>
                <a:ext uri="{FF2B5EF4-FFF2-40B4-BE49-F238E27FC236}">
                  <a16:creationId xmlns:a16="http://schemas.microsoft.com/office/drawing/2014/main" id="{CFC05AD2-CF24-B149-932C-54127009754E}"/>
                </a:ext>
              </a:extLst>
            </p:cNvPr>
            <p:cNvSpPr txBox="1"/>
            <p:nvPr/>
          </p:nvSpPr>
          <p:spPr>
            <a:xfrm>
              <a:off x="5021217" y="8361413"/>
              <a:ext cx="750063" cy="6278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r>
                <a:rPr sz="2400"/>
                <a:t>this</a:t>
              </a:r>
            </a:p>
          </p:txBody>
        </p:sp>
        <p:sp>
          <p:nvSpPr>
            <p:cNvPr id="242" name="movie">
              <a:extLst>
                <a:ext uri="{FF2B5EF4-FFF2-40B4-BE49-F238E27FC236}">
                  <a16:creationId xmlns:a16="http://schemas.microsoft.com/office/drawing/2014/main" id="{F97C19E8-ACCB-5546-A23B-22A39F9EE074}"/>
                </a:ext>
              </a:extLst>
            </p:cNvPr>
            <p:cNvSpPr txBox="1"/>
            <p:nvPr/>
          </p:nvSpPr>
          <p:spPr>
            <a:xfrm>
              <a:off x="7053242" y="8361413"/>
              <a:ext cx="1197275" cy="6278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r>
                <a:rPr sz="2400"/>
                <a:t>movie</a:t>
              </a:r>
            </a:p>
          </p:txBody>
        </p:sp>
      </p:grpSp>
      <p:grpSp>
        <p:nvGrpSpPr>
          <p:cNvPr id="386" name="Group">
            <a:extLst>
              <a:ext uri="{FF2B5EF4-FFF2-40B4-BE49-F238E27FC236}">
                <a16:creationId xmlns:a16="http://schemas.microsoft.com/office/drawing/2014/main" id="{03CC6992-0123-2646-AE9A-DF4E157BCE1A}"/>
              </a:ext>
            </a:extLst>
          </p:cNvPr>
          <p:cNvGrpSpPr/>
          <p:nvPr/>
        </p:nvGrpSpPr>
        <p:grpSpPr>
          <a:xfrm>
            <a:off x="213235" y="1151310"/>
            <a:ext cx="8760521" cy="2309900"/>
            <a:chOff x="-50800" y="9919"/>
            <a:chExt cx="12459405" cy="3285191"/>
          </a:xfrm>
        </p:grpSpPr>
        <p:pic>
          <p:nvPicPr>
            <p:cNvPr id="387" name="Rounded Rectangle Rounded rectangle" descr="Rounded Rectangle Rounded rectangle">
              <a:extLst>
                <a:ext uri="{FF2B5EF4-FFF2-40B4-BE49-F238E27FC236}">
                  <a16:creationId xmlns:a16="http://schemas.microsoft.com/office/drawing/2014/main" id="{28984108-47F8-6A4C-A5AB-650A230CD9B9}"/>
                </a:ext>
              </a:extLst>
            </p:cNvPr>
            <p:cNvPicPr>
              <a:picLocks/>
            </p:cNvPicPr>
            <p:nvPr/>
          </p:nvPicPr>
          <p:blipFill>
            <a:blip r:embed="rId4"/>
            <a:stretch>
              <a:fillRect/>
            </a:stretch>
          </p:blipFill>
          <p:spPr>
            <a:xfrm>
              <a:off x="-50800" y="590958"/>
              <a:ext cx="12459405" cy="2704152"/>
            </a:xfrm>
            <a:prstGeom prst="rect">
              <a:avLst/>
            </a:prstGeom>
            <a:effectLst/>
          </p:spPr>
        </p:pic>
        <p:sp>
          <p:nvSpPr>
            <p:cNvPr id="388" name="Encoder">
              <a:extLst>
                <a:ext uri="{FF2B5EF4-FFF2-40B4-BE49-F238E27FC236}">
                  <a16:creationId xmlns:a16="http://schemas.microsoft.com/office/drawing/2014/main" id="{D837B64E-6F9B-B94E-8B99-CCDC1A03CF45}"/>
                </a:ext>
              </a:extLst>
            </p:cNvPr>
            <p:cNvSpPr txBox="1"/>
            <p:nvPr/>
          </p:nvSpPr>
          <p:spPr>
            <a:xfrm>
              <a:off x="260078" y="9919"/>
              <a:ext cx="1560314" cy="62786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numCol="1" anchor="ctr">
              <a:spAutoFit/>
            </a:bodyPr>
            <a:lstStyle>
              <a:lvl1pPr>
                <a:defRPr>
                  <a:solidFill>
                    <a:schemeClr val="accent1">
                      <a:hueOff val="47394"/>
                      <a:satOff val="-25753"/>
                      <a:lumOff val="-7544"/>
                    </a:schemeClr>
                  </a:solidFill>
                </a:defRPr>
              </a:lvl1pPr>
            </a:lstStyle>
            <a:p>
              <a:r>
                <a:rPr sz="2400" dirty="0"/>
                <a:t>Encoder</a:t>
              </a:r>
            </a:p>
          </p:txBody>
        </p:sp>
      </p:grpSp>
      <p:grpSp>
        <p:nvGrpSpPr>
          <p:cNvPr id="389" name="Group">
            <a:extLst>
              <a:ext uri="{FF2B5EF4-FFF2-40B4-BE49-F238E27FC236}">
                <a16:creationId xmlns:a16="http://schemas.microsoft.com/office/drawing/2014/main" id="{05DCFD4F-F72C-EF47-B4DA-9861DD0D13C0}"/>
              </a:ext>
            </a:extLst>
          </p:cNvPr>
          <p:cNvGrpSpPr/>
          <p:nvPr/>
        </p:nvGrpSpPr>
        <p:grpSpPr>
          <a:xfrm>
            <a:off x="213235" y="3729767"/>
            <a:ext cx="8760521" cy="3122597"/>
            <a:chOff x="-50800" y="-50800"/>
            <a:chExt cx="12459405" cy="4441025"/>
          </a:xfrm>
        </p:grpSpPr>
        <p:pic>
          <p:nvPicPr>
            <p:cNvPr id="390" name="Rounded Rectangle Rounded rectangle" descr="Rounded Rectangle Rounded rectangle">
              <a:extLst>
                <a:ext uri="{FF2B5EF4-FFF2-40B4-BE49-F238E27FC236}">
                  <a16:creationId xmlns:a16="http://schemas.microsoft.com/office/drawing/2014/main" id="{6A351A11-35EF-734E-990E-1A32B06DF725}"/>
                </a:ext>
              </a:extLst>
            </p:cNvPr>
            <p:cNvPicPr>
              <a:picLocks/>
            </p:cNvPicPr>
            <p:nvPr/>
          </p:nvPicPr>
          <p:blipFill>
            <a:blip r:embed="rId5"/>
            <a:stretch>
              <a:fillRect/>
            </a:stretch>
          </p:blipFill>
          <p:spPr>
            <a:xfrm>
              <a:off x="-50800" y="-50800"/>
              <a:ext cx="12459405" cy="3845169"/>
            </a:xfrm>
            <a:prstGeom prst="rect">
              <a:avLst/>
            </a:prstGeom>
            <a:effectLst/>
          </p:spPr>
        </p:pic>
        <p:sp>
          <p:nvSpPr>
            <p:cNvPr id="391" name="Decoder">
              <a:extLst>
                <a:ext uri="{FF2B5EF4-FFF2-40B4-BE49-F238E27FC236}">
                  <a16:creationId xmlns:a16="http://schemas.microsoft.com/office/drawing/2014/main" id="{42C46532-98D5-C84F-BF96-C6C0408B38C7}"/>
                </a:ext>
              </a:extLst>
            </p:cNvPr>
            <p:cNvSpPr txBox="1"/>
            <p:nvPr/>
          </p:nvSpPr>
          <p:spPr>
            <a:xfrm>
              <a:off x="234704" y="3762360"/>
              <a:ext cx="1603631" cy="62786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numCol="1" anchor="ctr">
              <a:spAutoFit/>
            </a:bodyPr>
            <a:lstStyle>
              <a:lvl1pPr>
                <a:defRPr>
                  <a:solidFill>
                    <a:schemeClr val="accent5">
                      <a:hueOff val="-176146"/>
                      <a:satOff val="3665"/>
                      <a:lumOff val="-13986"/>
                    </a:schemeClr>
                  </a:solidFill>
                </a:defRPr>
              </a:lvl1pPr>
            </a:lstStyle>
            <a:p>
              <a:r>
                <a:rPr sz="2400" dirty="0"/>
                <a:t>Decoder</a:t>
              </a:r>
            </a:p>
          </p:txBody>
        </p:sp>
      </p:grpSp>
    </p:spTree>
    <p:extLst>
      <p:ext uri="{BB962C8B-B14F-4D97-AF65-F5344CB8AC3E}">
        <p14:creationId xmlns:p14="http://schemas.microsoft.com/office/powerpoint/2010/main" val="325822148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38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3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6" grpId="0" animBg="1" advAuto="0"/>
      <p:bldP spid="389" grpId="0" animBg="1" advAuto="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217CBA-DCD6-554F-9143-909E577E877E}"/>
              </a:ext>
            </a:extLst>
          </p:cNvPr>
          <p:cNvSpPr>
            <a:spLocks noGrp="1"/>
          </p:cNvSpPr>
          <p:nvPr>
            <p:ph type="title"/>
          </p:nvPr>
        </p:nvSpPr>
        <p:spPr/>
        <p:txBody>
          <a:bodyPr anchor="b"/>
          <a:lstStyle/>
          <a:p>
            <a:r>
              <a:rPr lang="en-US" dirty="0"/>
              <a:t>How to pass the hidden state?</a:t>
            </a:r>
          </a:p>
        </p:txBody>
      </p:sp>
      <p:sp>
        <p:nvSpPr>
          <p:cNvPr id="4" name="Initialize decoder w/ encoder (Sutskever et al. 2014)">
            <a:extLst>
              <a:ext uri="{FF2B5EF4-FFF2-40B4-BE49-F238E27FC236}">
                <a16:creationId xmlns:a16="http://schemas.microsoft.com/office/drawing/2014/main" id="{132BC30E-469B-654C-ACB5-0276EEC73926}"/>
              </a:ext>
            </a:extLst>
          </p:cNvPr>
          <p:cNvSpPr txBox="1">
            <a:spLocks noGrp="1"/>
          </p:cNvSpPr>
          <p:nvPr>
            <p:ph type="body" sz="quarter" idx="1"/>
          </p:nvPr>
        </p:nvSpPr>
        <p:spPr>
          <a:xfrm>
            <a:off x="669727" y="1830586"/>
            <a:ext cx="7804547" cy="567251"/>
          </a:xfrm>
          <a:prstGeom prst="rect">
            <a:avLst/>
          </a:prstGeom>
        </p:spPr>
        <p:txBody>
          <a:bodyPr>
            <a:normAutofit/>
          </a:bodyPr>
          <a:lstStyle>
            <a:lvl1pPr marL="440055" indent="-440055" defTabSz="578358">
              <a:spcBef>
                <a:spcPts val="4100"/>
              </a:spcBef>
              <a:defRPr sz="3564"/>
            </a:lvl1pPr>
          </a:lstStyle>
          <a:p>
            <a:pPr marL="0" indent="0">
              <a:buNone/>
            </a:pPr>
            <a:r>
              <a:rPr sz="2400" dirty="0"/>
              <a:t>Initialize decoder w/ encoder (</a:t>
            </a:r>
            <a:r>
              <a:rPr sz="2400" dirty="0" err="1"/>
              <a:t>Sutskever</a:t>
            </a:r>
            <a:r>
              <a:rPr sz="2400" dirty="0"/>
              <a:t> et al. 2014)</a:t>
            </a:r>
          </a:p>
        </p:txBody>
      </p:sp>
      <p:grpSp>
        <p:nvGrpSpPr>
          <p:cNvPr id="5" name="Group">
            <a:extLst>
              <a:ext uri="{FF2B5EF4-FFF2-40B4-BE49-F238E27FC236}">
                <a16:creationId xmlns:a16="http://schemas.microsoft.com/office/drawing/2014/main" id="{CEB45D99-FACF-4E4C-AD01-7679E08482A2}"/>
              </a:ext>
            </a:extLst>
          </p:cNvPr>
          <p:cNvGrpSpPr/>
          <p:nvPr/>
        </p:nvGrpSpPr>
        <p:grpSpPr>
          <a:xfrm>
            <a:off x="2340254" y="2607469"/>
            <a:ext cx="4629606" cy="626520"/>
            <a:chOff x="0" y="0"/>
            <a:chExt cx="6584327" cy="891050"/>
          </a:xfrm>
        </p:grpSpPr>
        <p:grpSp>
          <p:nvGrpSpPr>
            <p:cNvPr id="6" name="Group">
              <a:extLst>
                <a:ext uri="{FF2B5EF4-FFF2-40B4-BE49-F238E27FC236}">
                  <a16:creationId xmlns:a16="http://schemas.microsoft.com/office/drawing/2014/main" id="{0BA25605-D237-1A40-8D6A-75E317013903}"/>
                </a:ext>
              </a:extLst>
            </p:cNvPr>
            <p:cNvGrpSpPr/>
            <p:nvPr/>
          </p:nvGrpSpPr>
          <p:grpSpPr>
            <a:xfrm>
              <a:off x="0" y="0"/>
              <a:ext cx="2500639" cy="891051"/>
              <a:chOff x="0" y="0"/>
              <a:chExt cx="2500638" cy="891050"/>
            </a:xfrm>
          </p:grpSpPr>
          <p:sp>
            <p:nvSpPr>
              <p:cNvPr id="16" name="Line">
                <a:extLst>
                  <a:ext uri="{FF2B5EF4-FFF2-40B4-BE49-F238E27FC236}">
                    <a16:creationId xmlns:a16="http://schemas.microsoft.com/office/drawing/2014/main" id="{CE40A2B3-F525-FE49-B67F-174466E7A71A}"/>
                  </a:ext>
                </a:extLst>
              </p:cNvPr>
              <p:cNvSpPr/>
              <p:nvPr/>
            </p:nvSpPr>
            <p:spPr>
              <a:xfrm>
                <a:off x="0" y="444785"/>
                <a:ext cx="2164727" cy="1"/>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defRPr sz="2400"/>
                </a:pPr>
                <a:endParaRPr sz="1687"/>
              </a:p>
            </p:txBody>
          </p:sp>
          <p:sp>
            <p:nvSpPr>
              <p:cNvPr id="17" name="encoder">
                <a:extLst>
                  <a:ext uri="{FF2B5EF4-FFF2-40B4-BE49-F238E27FC236}">
                    <a16:creationId xmlns:a16="http://schemas.microsoft.com/office/drawing/2014/main" id="{C2BE2874-B9BB-8841-930B-C5719BF2F820}"/>
                  </a:ext>
                </a:extLst>
              </p:cNvPr>
              <p:cNvSpPr/>
              <p:nvPr/>
            </p:nvSpPr>
            <p:spPr>
              <a:xfrm>
                <a:off x="299146" y="98799"/>
                <a:ext cx="1455195" cy="622301"/>
              </a:xfrm>
              <a:prstGeom prst="roundRect">
                <a:avLst>
                  <a:gd name="adj" fmla="val 30612"/>
                </a:avLst>
              </a:prstGeom>
              <a:solidFill>
                <a:srgbClr val="D6D6D6"/>
              </a:solidFill>
              <a:ln w="25400" cap="flat">
                <a:solidFill>
                  <a:srgbClr val="85888D"/>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lvl1pPr>
                  <a:defRPr sz="2400"/>
                </a:lvl1pPr>
              </a:lstStyle>
              <a:p>
                <a:r>
                  <a:rPr sz="1687"/>
                  <a:t>encoder</a:t>
                </a:r>
              </a:p>
            </p:txBody>
          </p:sp>
          <p:grpSp>
            <p:nvGrpSpPr>
              <p:cNvPr id="18" name="Group">
                <a:extLst>
                  <a:ext uri="{FF2B5EF4-FFF2-40B4-BE49-F238E27FC236}">
                    <a16:creationId xmlns:a16="http://schemas.microsoft.com/office/drawing/2014/main" id="{A8BEB54F-A465-F544-A307-3BE0BA77E1A8}"/>
                  </a:ext>
                </a:extLst>
              </p:cNvPr>
              <p:cNvGrpSpPr/>
              <p:nvPr/>
            </p:nvGrpSpPr>
            <p:grpSpPr>
              <a:xfrm>
                <a:off x="2218301" y="0"/>
                <a:ext cx="282338" cy="891051"/>
                <a:chOff x="0" y="0"/>
                <a:chExt cx="282336" cy="891050"/>
              </a:xfrm>
            </p:grpSpPr>
            <p:sp>
              <p:nvSpPr>
                <p:cNvPr id="19" name="Rectangle">
                  <a:extLst>
                    <a:ext uri="{FF2B5EF4-FFF2-40B4-BE49-F238E27FC236}">
                      <a16:creationId xmlns:a16="http://schemas.microsoft.com/office/drawing/2014/main" id="{CB2A642C-B0B5-7B44-9CAD-86BCE1117CFD}"/>
                    </a:ext>
                  </a:extLst>
                </p:cNvPr>
                <p:cNvSpPr/>
                <p:nvPr/>
              </p:nvSpPr>
              <p:spPr>
                <a:xfrm>
                  <a:off x="8630" y="0"/>
                  <a:ext cx="265077" cy="891051"/>
                </a:xfrm>
                <a:prstGeom prst="rect">
                  <a:avLst/>
                </a:prstGeom>
                <a:noFill/>
                <a:ln w="25400" cap="flat">
                  <a:solidFill>
                    <a:srgbClr val="85888D"/>
                  </a:solidFill>
                  <a:prstDash val="solid"/>
                  <a:miter lim="400000"/>
                </a:ln>
                <a:effectLst/>
              </p:spPr>
              <p:txBody>
                <a:bodyPr wrap="square" lIns="35719" tIns="35719" rIns="35719" bIns="35719" numCol="1" anchor="ctr">
                  <a:noAutofit/>
                </a:bodyPr>
                <a:lstStyle/>
                <a:p>
                  <a:pPr>
                    <a:defRPr sz="2400"/>
                  </a:pPr>
                  <a:endParaRPr sz="1687"/>
                </a:p>
              </p:txBody>
            </p:sp>
            <p:sp>
              <p:nvSpPr>
                <p:cNvPr id="20" name="Circle">
                  <a:extLst>
                    <a:ext uri="{FF2B5EF4-FFF2-40B4-BE49-F238E27FC236}">
                      <a16:creationId xmlns:a16="http://schemas.microsoft.com/office/drawing/2014/main" id="{2884F296-BE17-AA48-BA97-72102C623A77}"/>
                    </a:ext>
                  </a:extLst>
                </p:cNvPr>
                <p:cNvSpPr/>
                <p:nvPr/>
              </p:nvSpPr>
              <p:spPr>
                <a:xfrm>
                  <a:off x="0" y="9628"/>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defRPr sz="2400">
                      <a:solidFill>
                        <a:srgbClr val="FFFFFF"/>
                      </a:solidFill>
                    </a:defRPr>
                  </a:pPr>
                  <a:endParaRPr sz="1687"/>
                </a:p>
              </p:txBody>
            </p:sp>
            <p:sp>
              <p:nvSpPr>
                <p:cNvPr id="21" name="Circle">
                  <a:extLst>
                    <a:ext uri="{FF2B5EF4-FFF2-40B4-BE49-F238E27FC236}">
                      <a16:creationId xmlns:a16="http://schemas.microsoft.com/office/drawing/2014/main" id="{827F748F-B1E5-FF4F-B91B-9EC7C69507F4}"/>
                    </a:ext>
                  </a:extLst>
                </p:cNvPr>
                <p:cNvSpPr/>
                <p:nvPr/>
              </p:nvSpPr>
              <p:spPr>
                <a:xfrm>
                  <a:off x="0" y="294420"/>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defRPr sz="2400">
                      <a:solidFill>
                        <a:srgbClr val="FFFFFF"/>
                      </a:solidFill>
                    </a:defRPr>
                  </a:pPr>
                  <a:endParaRPr sz="1687"/>
                </a:p>
              </p:txBody>
            </p:sp>
            <p:sp>
              <p:nvSpPr>
                <p:cNvPr id="22" name="Circle">
                  <a:extLst>
                    <a:ext uri="{FF2B5EF4-FFF2-40B4-BE49-F238E27FC236}">
                      <a16:creationId xmlns:a16="http://schemas.microsoft.com/office/drawing/2014/main" id="{2534E7A0-D2E1-0742-A821-8B8CC109F7C4}"/>
                    </a:ext>
                  </a:extLst>
                </p:cNvPr>
                <p:cNvSpPr/>
                <p:nvPr/>
              </p:nvSpPr>
              <p:spPr>
                <a:xfrm>
                  <a:off x="0" y="579211"/>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defRPr sz="2400">
                      <a:solidFill>
                        <a:srgbClr val="FFFFFF"/>
                      </a:solidFill>
                    </a:defRPr>
                  </a:pPr>
                  <a:endParaRPr sz="1687"/>
                </a:p>
              </p:txBody>
            </p:sp>
          </p:grpSp>
        </p:grpSp>
        <p:grpSp>
          <p:nvGrpSpPr>
            <p:cNvPr id="7" name="Group">
              <a:extLst>
                <a:ext uri="{FF2B5EF4-FFF2-40B4-BE49-F238E27FC236}">
                  <a16:creationId xmlns:a16="http://schemas.microsoft.com/office/drawing/2014/main" id="{66B0323B-5B40-7345-8512-E054E7698C2A}"/>
                </a:ext>
              </a:extLst>
            </p:cNvPr>
            <p:cNvGrpSpPr/>
            <p:nvPr/>
          </p:nvGrpSpPr>
          <p:grpSpPr>
            <a:xfrm>
              <a:off x="4097901" y="0"/>
              <a:ext cx="2486427" cy="891051"/>
              <a:chOff x="0" y="0"/>
              <a:chExt cx="2486425" cy="891050"/>
            </a:xfrm>
          </p:grpSpPr>
          <p:sp>
            <p:nvSpPr>
              <p:cNvPr id="9" name="Line">
                <a:extLst>
                  <a:ext uri="{FF2B5EF4-FFF2-40B4-BE49-F238E27FC236}">
                    <a16:creationId xmlns:a16="http://schemas.microsoft.com/office/drawing/2014/main" id="{037000B3-79EC-5148-8B32-6E3724EC2490}"/>
                  </a:ext>
                </a:extLst>
              </p:cNvPr>
              <p:cNvSpPr/>
              <p:nvPr/>
            </p:nvSpPr>
            <p:spPr>
              <a:xfrm>
                <a:off x="321698" y="444785"/>
                <a:ext cx="2164728" cy="1"/>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defRPr sz="2400"/>
                </a:pPr>
                <a:endParaRPr sz="1687"/>
              </a:p>
            </p:txBody>
          </p:sp>
          <p:sp>
            <p:nvSpPr>
              <p:cNvPr id="10" name="decoder">
                <a:extLst>
                  <a:ext uri="{FF2B5EF4-FFF2-40B4-BE49-F238E27FC236}">
                    <a16:creationId xmlns:a16="http://schemas.microsoft.com/office/drawing/2014/main" id="{4D2AD541-FE44-B841-8AF1-72242E62B022}"/>
                  </a:ext>
                </a:extLst>
              </p:cNvPr>
              <p:cNvSpPr/>
              <p:nvPr/>
            </p:nvSpPr>
            <p:spPr>
              <a:xfrm>
                <a:off x="620845" y="98799"/>
                <a:ext cx="1455195" cy="622301"/>
              </a:xfrm>
              <a:prstGeom prst="roundRect">
                <a:avLst>
                  <a:gd name="adj" fmla="val 30612"/>
                </a:avLst>
              </a:prstGeom>
              <a:solidFill>
                <a:srgbClr val="D6D6D6"/>
              </a:solidFill>
              <a:ln w="25400" cap="flat">
                <a:solidFill>
                  <a:srgbClr val="85888D"/>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lvl1pPr>
                  <a:defRPr sz="2400"/>
                </a:lvl1pPr>
              </a:lstStyle>
              <a:p>
                <a:r>
                  <a:rPr sz="1687"/>
                  <a:t>decoder</a:t>
                </a:r>
              </a:p>
            </p:txBody>
          </p:sp>
          <p:grpSp>
            <p:nvGrpSpPr>
              <p:cNvPr id="11" name="Group">
                <a:extLst>
                  <a:ext uri="{FF2B5EF4-FFF2-40B4-BE49-F238E27FC236}">
                    <a16:creationId xmlns:a16="http://schemas.microsoft.com/office/drawing/2014/main" id="{C44F99A5-1198-0D4F-9E80-8424AB72007C}"/>
                  </a:ext>
                </a:extLst>
              </p:cNvPr>
              <p:cNvGrpSpPr/>
              <p:nvPr/>
            </p:nvGrpSpPr>
            <p:grpSpPr>
              <a:xfrm>
                <a:off x="0" y="0"/>
                <a:ext cx="282337" cy="891051"/>
                <a:chOff x="0" y="0"/>
                <a:chExt cx="282336" cy="891050"/>
              </a:xfrm>
            </p:grpSpPr>
            <p:sp>
              <p:nvSpPr>
                <p:cNvPr id="12" name="Rectangle">
                  <a:extLst>
                    <a:ext uri="{FF2B5EF4-FFF2-40B4-BE49-F238E27FC236}">
                      <a16:creationId xmlns:a16="http://schemas.microsoft.com/office/drawing/2014/main" id="{7833184F-7342-CB4F-9D10-C3CD70BB65F1}"/>
                    </a:ext>
                  </a:extLst>
                </p:cNvPr>
                <p:cNvSpPr/>
                <p:nvPr/>
              </p:nvSpPr>
              <p:spPr>
                <a:xfrm>
                  <a:off x="8630" y="0"/>
                  <a:ext cx="265077" cy="891051"/>
                </a:xfrm>
                <a:prstGeom prst="rect">
                  <a:avLst/>
                </a:prstGeom>
                <a:noFill/>
                <a:ln w="25400" cap="flat">
                  <a:solidFill>
                    <a:srgbClr val="85888D"/>
                  </a:solidFill>
                  <a:prstDash val="solid"/>
                  <a:miter lim="400000"/>
                </a:ln>
                <a:effectLst/>
              </p:spPr>
              <p:txBody>
                <a:bodyPr wrap="square" lIns="35719" tIns="35719" rIns="35719" bIns="35719" numCol="1" anchor="ctr">
                  <a:noAutofit/>
                </a:bodyPr>
                <a:lstStyle/>
                <a:p>
                  <a:pPr>
                    <a:defRPr sz="2400"/>
                  </a:pPr>
                  <a:endParaRPr sz="1687"/>
                </a:p>
              </p:txBody>
            </p:sp>
            <p:sp>
              <p:nvSpPr>
                <p:cNvPr id="13" name="Circle">
                  <a:extLst>
                    <a:ext uri="{FF2B5EF4-FFF2-40B4-BE49-F238E27FC236}">
                      <a16:creationId xmlns:a16="http://schemas.microsoft.com/office/drawing/2014/main" id="{6C1CA232-C6EC-0341-A681-05906C47C084}"/>
                    </a:ext>
                  </a:extLst>
                </p:cNvPr>
                <p:cNvSpPr/>
                <p:nvPr/>
              </p:nvSpPr>
              <p:spPr>
                <a:xfrm>
                  <a:off x="0" y="9628"/>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defRPr sz="2400">
                      <a:solidFill>
                        <a:srgbClr val="FFFFFF"/>
                      </a:solidFill>
                    </a:defRPr>
                  </a:pPr>
                  <a:endParaRPr sz="1687"/>
                </a:p>
              </p:txBody>
            </p:sp>
            <p:sp>
              <p:nvSpPr>
                <p:cNvPr id="14" name="Circle">
                  <a:extLst>
                    <a:ext uri="{FF2B5EF4-FFF2-40B4-BE49-F238E27FC236}">
                      <a16:creationId xmlns:a16="http://schemas.microsoft.com/office/drawing/2014/main" id="{DCF8F03B-6534-DB40-AB4A-BFBB8F644842}"/>
                    </a:ext>
                  </a:extLst>
                </p:cNvPr>
                <p:cNvSpPr/>
                <p:nvPr/>
              </p:nvSpPr>
              <p:spPr>
                <a:xfrm>
                  <a:off x="0" y="294420"/>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defRPr sz="2400">
                      <a:solidFill>
                        <a:srgbClr val="FFFFFF"/>
                      </a:solidFill>
                    </a:defRPr>
                  </a:pPr>
                  <a:endParaRPr sz="1687"/>
                </a:p>
              </p:txBody>
            </p:sp>
            <p:sp>
              <p:nvSpPr>
                <p:cNvPr id="15" name="Circle">
                  <a:extLst>
                    <a:ext uri="{FF2B5EF4-FFF2-40B4-BE49-F238E27FC236}">
                      <a16:creationId xmlns:a16="http://schemas.microsoft.com/office/drawing/2014/main" id="{B0FC81E1-785A-0E41-BCB0-0F62E6E62535}"/>
                    </a:ext>
                  </a:extLst>
                </p:cNvPr>
                <p:cNvSpPr/>
                <p:nvPr/>
              </p:nvSpPr>
              <p:spPr>
                <a:xfrm>
                  <a:off x="0" y="579211"/>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defRPr sz="2400">
                      <a:solidFill>
                        <a:srgbClr val="FFFFFF"/>
                      </a:solidFill>
                    </a:defRPr>
                  </a:pPr>
                  <a:endParaRPr sz="1687"/>
                </a:p>
              </p:txBody>
            </p:sp>
          </p:grpSp>
        </p:grpSp>
        <p:sp>
          <p:nvSpPr>
            <p:cNvPr id="8" name="Line">
              <a:extLst>
                <a:ext uri="{FF2B5EF4-FFF2-40B4-BE49-F238E27FC236}">
                  <a16:creationId xmlns:a16="http://schemas.microsoft.com/office/drawing/2014/main" id="{4F8247F2-9341-9945-8784-570A9A480CAA}"/>
                </a:ext>
              </a:extLst>
            </p:cNvPr>
            <p:cNvSpPr/>
            <p:nvPr/>
          </p:nvSpPr>
          <p:spPr>
            <a:xfrm>
              <a:off x="2653338" y="421109"/>
              <a:ext cx="1270001" cy="1"/>
            </a:xfrm>
            <a:prstGeom prst="line">
              <a:avLst/>
            </a:prstGeom>
            <a:noFill/>
            <a:ln w="50800" cap="flat">
              <a:solidFill>
                <a:srgbClr val="000000"/>
              </a:solidFill>
              <a:prstDash val="sysDot"/>
              <a:miter lim="400000"/>
              <a:tailEnd type="triangle" w="med" len="med"/>
            </a:ln>
            <a:effectLst/>
          </p:spPr>
          <p:txBody>
            <a:bodyPr wrap="square" lIns="35719" tIns="35719" rIns="35719" bIns="35719" numCol="1" anchor="ctr">
              <a:noAutofit/>
            </a:bodyPr>
            <a:lstStyle/>
            <a:p>
              <a:pPr>
                <a:defRPr sz="2400"/>
              </a:pPr>
              <a:endParaRPr sz="1687"/>
            </a:p>
          </p:txBody>
        </p:sp>
      </p:grpSp>
      <p:sp>
        <p:nvSpPr>
          <p:cNvPr id="23" name="Transform (can be different dimensions)">
            <a:extLst>
              <a:ext uri="{FF2B5EF4-FFF2-40B4-BE49-F238E27FC236}">
                <a16:creationId xmlns:a16="http://schemas.microsoft.com/office/drawing/2014/main" id="{2B328CDE-16CB-C94D-885C-CE56826E9D2A}"/>
              </a:ext>
            </a:extLst>
          </p:cNvPr>
          <p:cNvSpPr txBox="1"/>
          <p:nvPr/>
        </p:nvSpPr>
        <p:spPr>
          <a:xfrm>
            <a:off x="669727" y="3259336"/>
            <a:ext cx="7804547" cy="5672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normAutofit/>
          </a:bodyPr>
          <a:lstStyle>
            <a:lvl1pPr marL="444500" indent="-444500" algn="l">
              <a:spcBef>
                <a:spcPts val="4200"/>
              </a:spcBef>
              <a:buSzPct val="75000"/>
              <a:buChar char="•"/>
            </a:lvl1pPr>
          </a:lstStyle>
          <a:p>
            <a:pPr marL="0" indent="0">
              <a:buNone/>
            </a:pPr>
            <a:r>
              <a:rPr sz="2400" dirty="0"/>
              <a:t>Transform (can be different dimensions)</a:t>
            </a:r>
          </a:p>
        </p:txBody>
      </p:sp>
      <p:grpSp>
        <p:nvGrpSpPr>
          <p:cNvPr id="24" name="Group">
            <a:extLst>
              <a:ext uri="{FF2B5EF4-FFF2-40B4-BE49-F238E27FC236}">
                <a16:creationId xmlns:a16="http://schemas.microsoft.com/office/drawing/2014/main" id="{75FC8939-2A7E-A147-981D-8AFE45970864}"/>
              </a:ext>
            </a:extLst>
          </p:cNvPr>
          <p:cNvGrpSpPr/>
          <p:nvPr/>
        </p:nvGrpSpPr>
        <p:grpSpPr>
          <a:xfrm>
            <a:off x="2027715" y="3830836"/>
            <a:ext cx="5254684" cy="811161"/>
            <a:chOff x="0" y="0"/>
            <a:chExt cx="7473327" cy="1153649"/>
          </a:xfrm>
        </p:grpSpPr>
        <p:grpSp>
          <p:nvGrpSpPr>
            <p:cNvPr id="25" name="Group">
              <a:extLst>
                <a:ext uri="{FF2B5EF4-FFF2-40B4-BE49-F238E27FC236}">
                  <a16:creationId xmlns:a16="http://schemas.microsoft.com/office/drawing/2014/main" id="{2B5F29A5-F820-4D4B-82A4-E69563FDBC42}"/>
                </a:ext>
              </a:extLst>
            </p:cNvPr>
            <p:cNvGrpSpPr/>
            <p:nvPr/>
          </p:nvGrpSpPr>
          <p:grpSpPr>
            <a:xfrm>
              <a:off x="0" y="165100"/>
              <a:ext cx="2500639" cy="891051"/>
              <a:chOff x="0" y="0"/>
              <a:chExt cx="2500638" cy="891050"/>
            </a:xfrm>
          </p:grpSpPr>
          <p:sp>
            <p:nvSpPr>
              <p:cNvPr id="38" name="Line">
                <a:extLst>
                  <a:ext uri="{FF2B5EF4-FFF2-40B4-BE49-F238E27FC236}">
                    <a16:creationId xmlns:a16="http://schemas.microsoft.com/office/drawing/2014/main" id="{25E12A2E-676D-E444-B695-70BBBC73EDF7}"/>
                  </a:ext>
                </a:extLst>
              </p:cNvPr>
              <p:cNvSpPr/>
              <p:nvPr/>
            </p:nvSpPr>
            <p:spPr>
              <a:xfrm>
                <a:off x="0" y="444785"/>
                <a:ext cx="2164727" cy="1"/>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defRPr sz="2400"/>
                </a:pPr>
                <a:endParaRPr sz="1687"/>
              </a:p>
            </p:txBody>
          </p:sp>
          <p:sp>
            <p:nvSpPr>
              <p:cNvPr id="39" name="encoder">
                <a:extLst>
                  <a:ext uri="{FF2B5EF4-FFF2-40B4-BE49-F238E27FC236}">
                    <a16:creationId xmlns:a16="http://schemas.microsoft.com/office/drawing/2014/main" id="{D26E0BEA-0A2C-1742-A31C-6A9DFAF03D50}"/>
                  </a:ext>
                </a:extLst>
              </p:cNvPr>
              <p:cNvSpPr/>
              <p:nvPr/>
            </p:nvSpPr>
            <p:spPr>
              <a:xfrm>
                <a:off x="299146" y="98799"/>
                <a:ext cx="1455195" cy="622301"/>
              </a:xfrm>
              <a:prstGeom prst="roundRect">
                <a:avLst>
                  <a:gd name="adj" fmla="val 30612"/>
                </a:avLst>
              </a:prstGeom>
              <a:solidFill>
                <a:srgbClr val="D6D6D6"/>
              </a:solidFill>
              <a:ln w="25400" cap="flat">
                <a:solidFill>
                  <a:srgbClr val="85888D"/>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lvl1pPr>
                  <a:defRPr sz="2400"/>
                </a:lvl1pPr>
              </a:lstStyle>
              <a:p>
                <a:r>
                  <a:rPr sz="1687"/>
                  <a:t>encoder</a:t>
                </a:r>
              </a:p>
            </p:txBody>
          </p:sp>
          <p:grpSp>
            <p:nvGrpSpPr>
              <p:cNvPr id="40" name="Group">
                <a:extLst>
                  <a:ext uri="{FF2B5EF4-FFF2-40B4-BE49-F238E27FC236}">
                    <a16:creationId xmlns:a16="http://schemas.microsoft.com/office/drawing/2014/main" id="{C3FB9ECF-1DF2-3D4B-8226-944F153EC32D}"/>
                  </a:ext>
                </a:extLst>
              </p:cNvPr>
              <p:cNvGrpSpPr/>
              <p:nvPr/>
            </p:nvGrpSpPr>
            <p:grpSpPr>
              <a:xfrm>
                <a:off x="2218301" y="0"/>
                <a:ext cx="282338" cy="891051"/>
                <a:chOff x="0" y="0"/>
                <a:chExt cx="282336" cy="891050"/>
              </a:xfrm>
            </p:grpSpPr>
            <p:sp>
              <p:nvSpPr>
                <p:cNvPr id="41" name="Rectangle">
                  <a:extLst>
                    <a:ext uri="{FF2B5EF4-FFF2-40B4-BE49-F238E27FC236}">
                      <a16:creationId xmlns:a16="http://schemas.microsoft.com/office/drawing/2014/main" id="{D1435381-5BF1-0840-8282-4CF1583C8817}"/>
                    </a:ext>
                  </a:extLst>
                </p:cNvPr>
                <p:cNvSpPr/>
                <p:nvPr/>
              </p:nvSpPr>
              <p:spPr>
                <a:xfrm>
                  <a:off x="8630" y="0"/>
                  <a:ext cx="265077" cy="891051"/>
                </a:xfrm>
                <a:prstGeom prst="rect">
                  <a:avLst/>
                </a:prstGeom>
                <a:noFill/>
                <a:ln w="25400" cap="flat">
                  <a:solidFill>
                    <a:srgbClr val="85888D"/>
                  </a:solidFill>
                  <a:prstDash val="solid"/>
                  <a:miter lim="400000"/>
                </a:ln>
                <a:effectLst/>
              </p:spPr>
              <p:txBody>
                <a:bodyPr wrap="square" lIns="35719" tIns="35719" rIns="35719" bIns="35719" numCol="1" anchor="ctr">
                  <a:noAutofit/>
                </a:bodyPr>
                <a:lstStyle/>
                <a:p>
                  <a:pPr>
                    <a:defRPr sz="2400"/>
                  </a:pPr>
                  <a:endParaRPr sz="1687"/>
                </a:p>
              </p:txBody>
            </p:sp>
            <p:sp>
              <p:nvSpPr>
                <p:cNvPr id="42" name="Circle">
                  <a:extLst>
                    <a:ext uri="{FF2B5EF4-FFF2-40B4-BE49-F238E27FC236}">
                      <a16:creationId xmlns:a16="http://schemas.microsoft.com/office/drawing/2014/main" id="{2AEC9A3C-3544-E046-913A-DE94304C6EAE}"/>
                    </a:ext>
                  </a:extLst>
                </p:cNvPr>
                <p:cNvSpPr/>
                <p:nvPr/>
              </p:nvSpPr>
              <p:spPr>
                <a:xfrm>
                  <a:off x="0" y="9628"/>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defRPr sz="2400">
                      <a:solidFill>
                        <a:srgbClr val="FFFFFF"/>
                      </a:solidFill>
                    </a:defRPr>
                  </a:pPr>
                  <a:endParaRPr sz="1687"/>
                </a:p>
              </p:txBody>
            </p:sp>
            <p:sp>
              <p:nvSpPr>
                <p:cNvPr id="43" name="Circle">
                  <a:extLst>
                    <a:ext uri="{FF2B5EF4-FFF2-40B4-BE49-F238E27FC236}">
                      <a16:creationId xmlns:a16="http://schemas.microsoft.com/office/drawing/2014/main" id="{3633F1B0-1F9A-3A44-80AC-E9A3C4C23694}"/>
                    </a:ext>
                  </a:extLst>
                </p:cNvPr>
                <p:cNvSpPr/>
                <p:nvPr/>
              </p:nvSpPr>
              <p:spPr>
                <a:xfrm>
                  <a:off x="0" y="294420"/>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defRPr sz="2400">
                      <a:solidFill>
                        <a:srgbClr val="FFFFFF"/>
                      </a:solidFill>
                    </a:defRPr>
                  </a:pPr>
                  <a:endParaRPr sz="1687"/>
                </a:p>
              </p:txBody>
            </p:sp>
            <p:sp>
              <p:nvSpPr>
                <p:cNvPr id="44" name="Circle">
                  <a:extLst>
                    <a:ext uri="{FF2B5EF4-FFF2-40B4-BE49-F238E27FC236}">
                      <a16:creationId xmlns:a16="http://schemas.microsoft.com/office/drawing/2014/main" id="{69BB1194-27A3-D244-B491-E6020AB749EA}"/>
                    </a:ext>
                  </a:extLst>
                </p:cNvPr>
                <p:cNvSpPr/>
                <p:nvPr/>
              </p:nvSpPr>
              <p:spPr>
                <a:xfrm>
                  <a:off x="0" y="579211"/>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defRPr sz="2400">
                      <a:solidFill>
                        <a:srgbClr val="FFFFFF"/>
                      </a:solidFill>
                    </a:defRPr>
                  </a:pPr>
                  <a:endParaRPr sz="1687"/>
                </a:p>
              </p:txBody>
            </p:sp>
          </p:grpSp>
        </p:grpSp>
        <p:grpSp>
          <p:nvGrpSpPr>
            <p:cNvPr id="26" name="Group">
              <a:extLst>
                <a:ext uri="{FF2B5EF4-FFF2-40B4-BE49-F238E27FC236}">
                  <a16:creationId xmlns:a16="http://schemas.microsoft.com/office/drawing/2014/main" id="{34433195-6AA4-FE45-A7FE-1175C18D3637}"/>
                </a:ext>
              </a:extLst>
            </p:cNvPr>
            <p:cNvGrpSpPr/>
            <p:nvPr/>
          </p:nvGrpSpPr>
          <p:grpSpPr>
            <a:xfrm>
              <a:off x="4986901" y="-1"/>
              <a:ext cx="2486427" cy="1153651"/>
              <a:chOff x="0" y="0"/>
              <a:chExt cx="2486425" cy="1153649"/>
            </a:xfrm>
          </p:grpSpPr>
          <p:sp>
            <p:nvSpPr>
              <p:cNvPr id="30" name="Line">
                <a:extLst>
                  <a:ext uri="{FF2B5EF4-FFF2-40B4-BE49-F238E27FC236}">
                    <a16:creationId xmlns:a16="http://schemas.microsoft.com/office/drawing/2014/main" id="{28F2CDCC-20FC-E544-883C-F9663ABC7974}"/>
                  </a:ext>
                </a:extLst>
              </p:cNvPr>
              <p:cNvSpPr/>
              <p:nvPr/>
            </p:nvSpPr>
            <p:spPr>
              <a:xfrm>
                <a:off x="321698" y="609885"/>
                <a:ext cx="2164728" cy="1"/>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defRPr sz="2400"/>
                </a:pPr>
                <a:endParaRPr sz="1687"/>
              </a:p>
            </p:txBody>
          </p:sp>
          <p:sp>
            <p:nvSpPr>
              <p:cNvPr id="31" name="decoder">
                <a:extLst>
                  <a:ext uri="{FF2B5EF4-FFF2-40B4-BE49-F238E27FC236}">
                    <a16:creationId xmlns:a16="http://schemas.microsoft.com/office/drawing/2014/main" id="{FB49181E-5CD2-A54C-B8C2-5290C8BD53ED}"/>
                  </a:ext>
                </a:extLst>
              </p:cNvPr>
              <p:cNvSpPr/>
              <p:nvPr/>
            </p:nvSpPr>
            <p:spPr>
              <a:xfrm>
                <a:off x="620845" y="263899"/>
                <a:ext cx="1455195" cy="622301"/>
              </a:xfrm>
              <a:prstGeom prst="roundRect">
                <a:avLst>
                  <a:gd name="adj" fmla="val 30612"/>
                </a:avLst>
              </a:prstGeom>
              <a:solidFill>
                <a:srgbClr val="D6D6D6"/>
              </a:solidFill>
              <a:ln w="25400" cap="flat">
                <a:solidFill>
                  <a:srgbClr val="85888D"/>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lvl1pPr>
                  <a:defRPr sz="2400"/>
                </a:lvl1pPr>
              </a:lstStyle>
              <a:p>
                <a:r>
                  <a:rPr sz="1687"/>
                  <a:t>decoder</a:t>
                </a:r>
              </a:p>
            </p:txBody>
          </p:sp>
          <p:grpSp>
            <p:nvGrpSpPr>
              <p:cNvPr id="32" name="Group">
                <a:extLst>
                  <a:ext uri="{FF2B5EF4-FFF2-40B4-BE49-F238E27FC236}">
                    <a16:creationId xmlns:a16="http://schemas.microsoft.com/office/drawing/2014/main" id="{2E5D7A96-9915-164B-BDAC-A7F6D6F2D24A}"/>
                  </a:ext>
                </a:extLst>
              </p:cNvPr>
              <p:cNvGrpSpPr/>
              <p:nvPr/>
            </p:nvGrpSpPr>
            <p:grpSpPr>
              <a:xfrm>
                <a:off x="0" y="-1"/>
                <a:ext cx="282337" cy="1153651"/>
                <a:chOff x="0" y="0"/>
                <a:chExt cx="282336" cy="1153649"/>
              </a:xfrm>
            </p:grpSpPr>
            <p:sp>
              <p:nvSpPr>
                <p:cNvPr id="33" name="Rectangle">
                  <a:extLst>
                    <a:ext uri="{FF2B5EF4-FFF2-40B4-BE49-F238E27FC236}">
                      <a16:creationId xmlns:a16="http://schemas.microsoft.com/office/drawing/2014/main" id="{5B4FCA6F-EDA0-6F4B-A133-E2960619F458}"/>
                    </a:ext>
                  </a:extLst>
                </p:cNvPr>
                <p:cNvSpPr/>
                <p:nvPr/>
              </p:nvSpPr>
              <p:spPr>
                <a:xfrm>
                  <a:off x="8630" y="0"/>
                  <a:ext cx="265077" cy="1127217"/>
                </a:xfrm>
                <a:prstGeom prst="rect">
                  <a:avLst/>
                </a:prstGeom>
                <a:noFill/>
                <a:ln w="25400" cap="flat">
                  <a:solidFill>
                    <a:srgbClr val="85888D"/>
                  </a:solidFill>
                  <a:prstDash val="solid"/>
                  <a:miter lim="400000"/>
                </a:ln>
                <a:effectLst/>
              </p:spPr>
              <p:txBody>
                <a:bodyPr wrap="square" lIns="35719" tIns="35719" rIns="35719" bIns="35719" numCol="1" anchor="ctr">
                  <a:noAutofit/>
                </a:bodyPr>
                <a:lstStyle/>
                <a:p>
                  <a:pPr>
                    <a:defRPr sz="2400"/>
                  </a:pPr>
                  <a:endParaRPr sz="1687"/>
                </a:p>
              </p:txBody>
            </p:sp>
            <p:sp>
              <p:nvSpPr>
                <p:cNvPr id="34" name="Circle">
                  <a:extLst>
                    <a:ext uri="{FF2B5EF4-FFF2-40B4-BE49-F238E27FC236}">
                      <a16:creationId xmlns:a16="http://schemas.microsoft.com/office/drawing/2014/main" id="{2644F11A-36AE-7F4E-8C48-9B6CFE1422E5}"/>
                    </a:ext>
                  </a:extLst>
                </p:cNvPr>
                <p:cNvSpPr/>
                <p:nvPr/>
              </p:nvSpPr>
              <p:spPr>
                <a:xfrm>
                  <a:off x="0" y="9628"/>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defRPr sz="2400">
                      <a:solidFill>
                        <a:srgbClr val="FFFFFF"/>
                      </a:solidFill>
                    </a:defRPr>
                  </a:pPr>
                  <a:endParaRPr sz="1687"/>
                </a:p>
              </p:txBody>
            </p:sp>
            <p:sp>
              <p:nvSpPr>
                <p:cNvPr id="35" name="Circle">
                  <a:extLst>
                    <a:ext uri="{FF2B5EF4-FFF2-40B4-BE49-F238E27FC236}">
                      <a16:creationId xmlns:a16="http://schemas.microsoft.com/office/drawing/2014/main" id="{853FEC8F-3C04-D44A-A047-68D57B26EE4C}"/>
                    </a:ext>
                  </a:extLst>
                </p:cNvPr>
                <p:cNvSpPr/>
                <p:nvPr/>
              </p:nvSpPr>
              <p:spPr>
                <a:xfrm>
                  <a:off x="0" y="294420"/>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defRPr sz="2400">
                      <a:solidFill>
                        <a:srgbClr val="FFFFFF"/>
                      </a:solidFill>
                    </a:defRPr>
                  </a:pPr>
                  <a:endParaRPr sz="1687"/>
                </a:p>
              </p:txBody>
            </p:sp>
            <p:sp>
              <p:nvSpPr>
                <p:cNvPr id="36" name="Circle">
                  <a:extLst>
                    <a:ext uri="{FF2B5EF4-FFF2-40B4-BE49-F238E27FC236}">
                      <a16:creationId xmlns:a16="http://schemas.microsoft.com/office/drawing/2014/main" id="{1AF511DB-52A8-ED4D-9E7E-45F355696775}"/>
                    </a:ext>
                  </a:extLst>
                </p:cNvPr>
                <p:cNvSpPr/>
                <p:nvPr/>
              </p:nvSpPr>
              <p:spPr>
                <a:xfrm>
                  <a:off x="0" y="579211"/>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defRPr sz="2400">
                      <a:solidFill>
                        <a:srgbClr val="FFFFFF"/>
                      </a:solidFill>
                    </a:defRPr>
                  </a:pPr>
                  <a:endParaRPr sz="1687"/>
                </a:p>
              </p:txBody>
            </p:sp>
            <p:sp>
              <p:nvSpPr>
                <p:cNvPr id="37" name="Circle">
                  <a:extLst>
                    <a:ext uri="{FF2B5EF4-FFF2-40B4-BE49-F238E27FC236}">
                      <a16:creationId xmlns:a16="http://schemas.microsoft.com/office/drawing/2014/main" id="{5931F757-DC41-AB4B-9340-DBAADB0E506F}"/>
                    </a:ext>
                  </a:extLst>
                </p:cNvPr>
                <p:cNvSpPr/>
                <p:nvPr/>
              </p:nvSpPr>
              <p:spPr>
                <a:xfrm>
                  <a:off x="0" y="871312"/>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defRPr sz="2400">
                      <a:solidFill>
                        <a:srgbClr val="FFFFFF"/>
                      </a:solidFill>
                    </a:defRPr>
                  </a:pPr>
                  <a:endParaRPr sz="1687"/>
                </a:p>
              </p:txBody>
            </p:sp>
          </p:grpSp>
        </p:grpSp>
        <p:grpSp>
          <p:nvGrpSpPr>
            <p:cNvPr id="27" name="Group">
              <a:extLst>
                <a:ext uri="{FF2B5EF4-FFF2-40B4-BE49-F238E27FC236}">
                  <a16:creationId xmlns:a16="http://schemas.microsoft.com/office/drawing/2014/main" id="{BA66545A-07E1-0E40-BAEC-28165F785674}"/>
                </a:ext>
              </a:extLst>
            </p:cNvPr>
            <p:cNvGrpSpPr/>
            <p:nvPr/>
          </p:nvGrpSpPr>
          <p:grpSpPr>
            <a:xfrm>
              <a:off x="2666999" y="263899"/>
              <a:ext cx="2164728" cy="622301"/>
              <a:chOff x="0" y="0"/>
              <a:chExt cx="2164726" cy="622300"/>
            </a:xfrm>
          </p:grpSpPr>
          <p:sp>
            <p:nvSpPr>
              <p:cNvPr id="28" name="Line">
                <a:extLst>
                  <a:ext uri="{FF2B5EF4-FFF2-40B4-BE49-F238E27FC236}">
                    <a16:creationId xmlns:a16="http://schemas.microsoft.com/office/drawing/2014/main" id="{E0B3EF2C-00E1-0F40-94A9-CD8621664BAC}"/>
                  </a:ext>
                </a:extLst>
              </p:cNvPr>
              <p:cNvSpPr/>
              <p:nvPr/>
            </p:nvSpPr>
            <p:spPr>
              <a:xfrm>
                <a:off x="0" y="345986"/>
                <a:ext cx="2164727" cy="1"/>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defRPr sz="2400"/>
                </a:pPr>
                <a:endParaRPr sz="1687"/>
              </a:p>
            </p:txBody>
          </p:sp>
          <p:sp>
            <p:nvSpPr>
              <p:cNvPr id="29" name="transform">
                <a:extLst>
                  <a:ext uri="{FF2B5EF4-FFF2-40B4-BE49-F238E27FC236}">
                    <a16:creationId xmlns:a16="http://schemas.microsoft.com/office/drawing/2014/main" id="{127E5F03-9FC7-B742-B4FE-47C8272759DA}"/>
                  </a:ext>
                </a:extLst>
              </p:cNvPr>
              <p:cNvSpPr/>
              <p:nvPr/>
            </p:nvSpPr>
            <p:spPr>
              <a:xfrm>
                <a:off x="261015" y="0"/>
                <a:ext cx="1582226" cy="622300"/>
              </a:xfrm>
              <a:prstGeom prst="roundRect">
                <a:avLst>
                  <a:gd name="adj" fmla="val 30612"/>
                </a:avLst>
              </a:prstGeom>
              <a:solidFill>
                <a:srgbClr val="D6D6D6"/>
              </a:solidFill>
              <a:ln w="25400" cap="flat">
                <a:solidFill>
                  <a:srgbClr val="85888D"/>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lvl1pPr>
                  <a:defRPr sz="2400"/>
                </a:lvl1pPr>
              </a:lstStyle>
              <a:p>
                <a:r>
                  <a:rPr sz="1687"/>
                  <a:t>transform</a:t>
                </a:r>
              </a:p>
            </p:txBody>
          </p:sp>
        </p:grpSp>
      </p:grpSp>
      <p:sp>
        <p:nvSpPr>
          <p:cNvPr id="45" name="Input at every time step (Kalchbrenner &amp; Blunsom 2013)">
            <a:extLst>
              <a:ext uri="{FF2B5EF4-FFF2-40B4-BE49-F238E27FC236}">
                <a16:creationId xmlns:a16="http://schemas.microsoft.com/office/drawing/2014/main" id="{9C537E19-9B56-7749-8C56-6CC0BAD613BE}"/>
              </a:ext>
            </a:extLst>
          </p:cNvPr>
          <p:cNvSpPr txBox="1"/>
          <p:nvPr/>
        </p:nvSpPr>
        <p:spPr>
          <a:xfrm>
            <a:off x="669727" y="4688086"/>
            <a:ext cx="7804547" cy="5672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normAutofit/>
          </a:bodyPr>
          <a:lstStyle>
            <a:lvl1pPr marL="408940" indent="-408940" algn="l" defTabSz="537463">
              <a:spcBef>
                <a:spcPts val="3800"/>
              </a:spcBef>
              <a:buSzPct val="75000"/>
              <a:buChar char="•"/>
              <a:defRPr sz="3312"/>
            </a:lvl1pPr>
          </a:lstStyle>
          <a:p>
            <a:pPr marL="0" indent="0">
              <a:buNone/>
            </a:pPr>
            <a:r>
              <a:rPr sz="2400" dirty="0"/>
              <a:t>Input at every time step (</a:t>
            </a:r>
            <a:r>
              <a:rPr sz="2400" dirty="0" err="1"/>
              <a:t>Kalchbrenner</a:t>
            </a:r>
            <a:r>
              <a:rPr sz="2400" dirty="0"/>
              <a:t> &amp; </a:t>
            </a:r>
            <a:r>
              <a:rPr sz="2400" dirty="0" err="1"/>
              <a:t>Blunsom</a:t>
            </a:r>
            <a:r>
              <a:rPr sz="2400" dirty="0"/>
              <a:t> 2013)</a:t>
            </a:r>
          </a:p>
        </p:txBody>
      </p:sp>
      <p:grpSp>
        <p:nvGrpSpPr>
          <p:cNvPr id="46" name="Group">
            <a:extLst>
              <a:ext uri="{FF2B5EF4-FFF2-40B4-BE49-F238E27FC236}">
                <a16:creationId xmlns:a16="http://schemas.microsoft.com/office/drawing/2014/main" id="{FBBE0C39-4A82-6841-9409-24487221ED98}"/>
              </a:ext>
            </a:extLst>
          </p:cNvPr>
          <p:cNvGrpSpPr/>
          <p:nvPr/>
        </p:nvGrpSpPr>
        <p:grpSpPr>
          <a:xfrm>
            <a:off x="2027715" y="5214937"/>
            <a:ext cx="6013707" cy="1801701"/>
            <a:chOff x="0" y="0"/>
            <a:chExt cx="8552826" cy="2562417"/>
          </a:xfrm>
        </p:grpSpPr>
        <p:grpSp>
          <p:nvGrpSpPr>
            <p:cNvPr id="47" name="Group">
              <a:extLst>
                <a:ext uri="{FF2B5EF4-FFF2-40B4-BE49-F238E27FC236}">
                  <a16:creationId xmlns:a16="http://schemas.microsoft.com/office/drawing/2014/main" id="{1E4C2C26-D39D-D74A-A510-58DC8A347AB2}"/>
                </a:ext>
              </a:extLst>
            </p:cNvPr>
            <p:cNvGrpSpPr/>
            <p:nvPr/>
          </p:nvGrpSpPr>
          <p:grpSpPr>
            <a:xfrm>
              <a:off x="0" y="1117599"/>
              <a:ext cx="2500639" cy="891051"/>
              <a:chOff x="0" y="0"/>
              <a:chExt cx="2500638" cy="891050"/>
            </a:xfrm>
          </p:grpSpPr>
          <p:sp>
            <p:nvSpPr>
              <p:cNvPr id="72" name="Line">
                <a:extLst>
                  <a:ext uri="{FF2B5EF4-FFF2-40B4-BE49-F238E27FC236}">
                    <a16:creationId xmlns:a16="http://schemas.microsoft.com/office/drawing/2014/main" id="{8D1AF9C4-20F4-614C-BEB9-960AE4BD1860}"/>
                  </a:ext>
                </a:extLst>
              </p:cNvPr>
              <p:cNvSpPr/>
              <p:nvPr/>
            </p:nvSpPr>
            <p:spPr>
              <a:xfrm>
                <a:off x="0" y="444785"/>
                <a:ext cx="2164727" cy="1"/>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defRPr sz="2400"/>
                </a:pPr>
                <a:endParaRPr sz="1687"/>
              </a:p>
            </p:txBody>
          </p:sp>
          <p:sp>
            <p:nvSpPr>
              <p:cNvPr id="73" name="encoder">
                <a:extLst>
                  <a:ext uri="{FF2B5EF4-FFF2-40B4-BE49-F238E27FC236}">
                    <a16:creationId xmlns:a16="http://schemas.microsoft.com/office/drawing/2014/main" id="{F99164A6-AD7E-834E-8BC9-4A9C7DEB6ED0}"/>
                  </a:ext>
                </a:extLst>
              </p:cNvPr>
              <p:cNvSpPr/>
              <p:nvPr/>
            </p:nvSpPr>
            <p:spPr>
              <a:xfrm>
                <a:off x="299146" y="98799"/>
                <a:ext cx="1455195" cy="622301"/>
              </a:xfrm>
              <a:prstGeom prst="roundRect">
                <a:avLst>
                  <a:gd name="adj" fmla="val 30612"/>
                </a:avLst>
              </a:prstGeom>
              <a:solidFill>
                <a:srgbClr val="D6D6D6"/>
              </a:solidFill>
              <a:ln w="25400" cap="flat">
                <a:solidFill>
                  <a:srgbClr val="85888D"/>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lvl1pPr>
                  <a:defRPr sz="2400"/>
                </a:lvl1pPr>
              </a:lstStyle>
              <a:p>
                <a:r>
                  <a:rPr sz="1687"/>
                  <a:t>encoder</a:t>
                </a:r>
              </a:p>
            </p:txBody>
          </p:sp>
          <p:grpSp>
            <p:nvGrpSpPr>
              <p:cNvPr id="74" name="Group">
                <a:extLst>
                  <a:ext uri="{FF2B5EF4-FFF2-40B4-BE49-F238E27FC236}">
                    <a16:creationId xmlns:a16="http://schemas.microsoft.com/office/drawing/2014/main" id="{F02A769A-CF60-BB4A-86A5-34254466020D}"/>
                  </a:ext>
                </a:extLst>
              </p:cNvPr>
              <p:cNvGrpSpPr/>
              <p:nvPr/>
            </p:nvGrpSpPr>
            <p:grpSpPr>
              <a:xfrm>
                <a:off x="2218301" y="0"/>
                <a:ext cx="282338" cy="891051"/>
                <a:chOff x="0" y="0"/>
                <a:chExt cx="282336" cy="891050"/>
              </a:xfrm>
            </p:grpSpPr>
            <p:sp>
              <p:nvSpPr>
                <p:cNvPr id="75" name="Rectangle">
                  <a:extLst>
                    <a:ext uri="{FF2B5EF4-FFF2-40B4-BE49-F238E27FC236}">
                      <a16:creationId xmlns:a16="http://schemas.microsoft.com/office/drawing/2014/main" id="{6EA9A764-F2A6-2045-B411-BBADDBAF8632}"/>
                    </a:ext>
                  </a:extLst>
                </p:cNvPr>
                <p:cNvSpPr/>
                <p:nvPr/>
              </p:nvSpPr>
              <p:spPr>
                <a:xfrm>
                  <a:off x="8630" y="0"/>
                  <a:ext cx="265077" cy="891051"/>
                </a:xfrm>
                <a:prstGeom prst="rect">
                  <a:avLst/>
                </a:prstGeom>
                <a:noFill/>
                <a:ln w="25400" cap="flat">
                  <a:solidFill>
                    <a:srgbClr val="85888D"/>
                  </a:solidFill>
                  <a:prstDash val="solid"/>
                  <a:miter lim="400000"/>
                </a:ln>
                <a:effectLst/>
              </p:spPr>
              <p:txBody>
                <a:bodyPr wrap="square" lIns="35719" tIns="35719" rIns="35719" bIns="35719" numCol="1" anchor="ctr">
                  <a:noAutofit/>
                </a:bodyPr>
                <a:lstStyle/>
                <a:p>
                  <a:pPr>
                    <a:defRPr sz="2400"/>
                  </a:pPr>
                  <a:endParaRPr sz="1687"/>
                </a:p>
              </p:txBody>
            </p:sp>
            <p:sp>
              <p:nvSpPr>
                <p:cNvPr id="76" name="Circle">
                  <a:extLst>
                    <a:ext uri="{FF2B5EF4-FFF2-40B4-BE49-F238E27FC236}">
                      <a16:creationId xmlns:a16="http://schemas.microsoft.com/office/drawing/2014/main" id="{480AE9BB-07BD-0C44-93E5-FF196CE9C071}"/>
                    </a:ext>
                  </a:extLst>
                </p:cNvPr>
                <p:cNvSpPr/>
                <p:nvPr/>
              </p:nvSpPr>
              <p:spPr>
                <a:xfrm>
                  <a:off x="0" y="9628"/>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defRPr sz="2400">
                      <a:solidFill>
                        <a:srgbClr val="FFFFFF"/>
                      </a:solidFill>
                    </a:defRPr>
                  </a:pPr>
                  <a:endParaRPr sz="1687"/>
                </a:p>
              </p:txBody>
            </p:sp>
            <p:sp>
              <p:nvSpPr>
                <p:cNvPr id="77" name="Circle">
                  <a:extLst>
                    <a:ext uri="{FF2B5EF4-FFF2-40B4-BE49-F238E27FC236}">
                      <a16:creationId xmlns:a16="http://schemas.microsoft.com/office/drawing/2014/main" id="{FDD8B0A6-7C4D-F842-92C1-2E291920669C}"/>
                    </a:ext>
                  </a:extLst>
                </p:cNvPr>
                <p:cNvSpPr/>
                <p:nvPr/>
              </p:nvSpPr>
              <p:spPr>
                <a:xfrm>
                  <a:off x="0" y="294420"/>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defRPr sz="2400">
                      <a:solidFill>
                        <a:srgbClr val="FFFFFF"/>
                      </a:solidFill>
                    </a:defRPr>
                  </a:pPr>
                  <a:endParaRPr sz="1687"/>
                </a:p>
              </p:txBody>
            </p:sp>
            <p:sp>
              <p:nvSpPr>
                <p:cNvPr id="78" name="Circle">
                  <a:extLst>
                    <a:ext uri="{FF2B5EF4-FFF2-40B4-BE49-F238E27FC236}">
                      <a16:creationId xmlns:a16="http://schemas.microsoft.com/office/drawing/2014/main" id="{DEA20FBE-9E49-124E-92DE-80BDBCF018C7}"/>
                    </a:ext>
                  </a:extLst>
                </p:cNvPr>
                <p:cNvSpPr/>
                <p:nvPr/>
              </p:nvSpPr>
              <p:spPr>
                <a:xfrm>
                  <a:off x="0" y="579211"/>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defRPr sz="2400">
                      <a:solidFill>
                        <a:srgbClr val="FFFFFF"/>
                      </a:solidFill>
                    </a:defRPr>
                  </a:pPr>
                  <a:endParaRPr sz="1687"/>
                </a:p>
              </p:txBody>
            </p:sp>
          </p:grpSp>
        </p:grpSp>
        <p:grpSp>
          <p:nvGrpSpPr>
            <p:cNvPr id="48" name="Group">
              <a:extLst>
                <a:ext uri="{FF2B5EF4-FFF2-40B4-BE49-F238E27FC236}">
                  <a16:creationId xmlns:a16="http://schemas.microsoft.com/office/drawing/2014/main" id="{EE874FA3-79CF-BB45-837F-7A5DDEB6B7FC}"/>
                </a:ext>
              </a:extLst>
            </p:cNvPr>
            <p:cNvGrpSpPr/>
            <p:nvPr/>
          </p:nvGrpSpPr>
          <p:grpSpPr>
            <a:xfrm>
              <a:off x="1396999" y="263898"/>
              <a:ext cx="2164728" cy="622301"/>
              <a:chOff x="0" y="0"/>
              <a:chExt cx="2164726" cy="622300"/>
            </a:xfrm>
          </p:grpSpPr>
          <p:sp>
            <p:nvSpPr>
              <p:cNvPr id="70" name="Line">
                <a:extLst>
                  <a:ext uri="{FF2B5EF4-FFF2-40B4-BE49-F238E27FC236}">
                    <a16:creationId xmlns:a16="http://schemas.microsoft.com/office/drawing/2014/main" id="{DE4F88DC-6780-D949-8402-964798DA569E}"/>
                  </a:ext>
                </a:extLst>
              </p:cNvPr>
              <p:cNvSpPr/>
              <p:nvPr/>
            </p:nvSpPr>
            <p:spPr>
              <a:xfrm>
                <a:off x="0" y="345986"/>
                <a:ext cx="2164727" cy="1"/>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defRPr sz="2400"/>
                </a:pPr>
                <a:endParaRPr sz="1687"/>
              </a:p>
            </p:txBody>
          </p:sp>
          <p:sp>
            <p:nvSpPr>
              <p:cNvPr id="71" name="decoder">
                <a:extLst>
                  <a:ext uri="{FF2B5EF4-FFF2-40B4-BE49-F238E27FC236}">
                    <a16:creationId xmlns:a16="http://schemas.microsoft.com/office/drawing/2014/main" id="{91A566F9-8568-6B42-85DD-DF40DBC7980C}"/>
                  </a:ext>
                </a:extLst>
              </p:cNvPr>
              <p:cNvSpPr/>
              <p:nvPr/>
            </p:nvSpPr>
            <p:spPr>
              <a:xfrm>
                <a:off x="299146" y="0"/>
                <a:ext cx="1455195" cy="622300"/>
              </a:xfrm>
              <a:prstGeom prst="roundRect">
                <a:avLst>
                  <a:gd name="adj" fmla="val 30612"/>
                </a:avLst>
              </a:prstGeom>
              <a:solidFill>
                <a:srgbClr val="D6D6D6"/>
              </a:solidFill>
              <a:ln w="25400" cap="flat">
                <a:solidFill>
                  <a:srgbClr val="85888D"/>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lvl1pPr>
                  <a:defRPr sz="2400"/>
                </a:lvl1pPr>
              </a:lstStyle>
              <a:p>
                <a:r>
                  <a:rPr sz="1687"/>
                  <a:t>decoder</a:t>
                </a:r>
              </a:p>
            </p:txBody>
          </p:sp>
        </p:grpSp>
        <p:sp>
          <p:nvSpPr>
            <p:cNvPr id="49" name="Line">
              <a:extLst>
                <a:ext uri="{FF2B5EF4-FFF2-40B4-BE49-F238E27FC236}">
                  <a16:creationId xmlns:a16="http://schemas.microsoft.com/office/drawing/2014/main" id="{43E25942-D8F5-1C4E-B80D-C87624F2C9C5}"/>
                </a:ext>
              </a:extLst>
            </p:cNvPr>
            <p:cNvSpPr/>
            <p:nvPr/>
          </p:nvSpPr>
          <p:spPr>
            <a:xfrm flipV="1">
              <a:off x="2517358" y="861709"/>
              <a:ext cx="259708" cy="802000"/>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defRPr sz="2400"/>
              </a:pPr>
              <a:endParaRPr sz="1687"/>
            </a:p>
          </p:txBody>
        </p:sp>
        <p:grpSp>
          <p:nvGrpSpPr>
            <p:cNvPr id="50" name="Group">
              <a:extLst>
                <a:ext uri="{FF2B5EF4-FFF2-40B4-BE49-F238E27FC236}">
                  <a16:creationId xmlns:a16="http://schemas.microsoft.com/office/drawing/2014/main" id="{6A662F09-B336-774A-B872-34CE9CB06454}"/>
                </a:ext>
              </a:extLst>
            </p:cNvPr>
            <p:cNvGrpSpPr/>
            <p:nvPr/>
          </p:nvGrpSpPr>
          <p:grpSpPr>
            <a:xfrm>
              <a:off x="3848100" y="263898"/>
              <a:ext cx="2164728" cy="622301"/>
              <a:chOff x="0" y="0"/>
              <a:chExt cx="2164726" cy="622300"/>
            </a:xfrm>
          </p:grpSpPr>
          <p:sp>
            <p:nvSpPr>
              <p:cNvPr id="68" name="Line">
                <a:extLst>
                  <a:ext uri="{FF2B5EF4-FFF2-40B4-BE49-F238E27FC236}">
                    <a16:creationId xmlns:a16="http://schemas.microsoft.com/office/drawing/2014/main" id="{8763E0AC-CFAE-554D-AC46-004046F934BC}"/>
                  </a:ext>
                </a:extLst>
              </p:cNvPr>
              <p:cNvSpPr/>
              <p:nvPr/>
            </p:nvSpPr>
            <p:spPr>
              <a:xfrm>
                <a:off x="0" y="345986"/>
                <a:ext cx="2164727" cy="1"/>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defRPr sz="2400"/>
                </a:pPr>
                <a:endParaRPr sz="1687"/>
              </a:p>
            </p:txBody>
          </p:sp>
          <p:sp>
            <p:nvSpPr>
              <p:cNvPr id="69" name="decoder">
                <a:extLst>
                  <a:ext uri="{FF2B5EF4-FFF2-40B4-BE49-F238E27FC236}">
                    <a16:creationId xmlns:a16="http://schemas.microsoft.com/office/drawing/2014/main" id="{B17B109F-1F94-6E46-B8EA-13CED0098016}"/>
                  </a:ext>
                </a:extLst>
              </p:cNvPr>
              <p:cNvSpPr/>
              <p:nvPr/>
            </p:nvSpPr>
            <p:spPr>
              <a:xfrm>
                <a:off x="299146" y="0"/>
                <a:ext cx="1455195" cy="622300"/>
              </a:xfrm>
              <a:prstGeom prst="roundRect">
                <a:avLst>
                  <a:gd name="adj" fmla="val 30612"/>
                </a:avLst>
              </a:prstGeom>
              <a:solidFill>
                <a:srgbClr val="D6D6D6"/>
              </a:solidFill>
              <a:ln w="25400" cap="flat">
                <a:solidFill>
                  <a:srgbClr val="85888D"/>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lvl1pPr>
                  <a:defRPr sz="2400"/>
                </a:lvl1pPr>
              </a:lstStyle>
              <a:p>
                <a:r>
                  <a:rPr sz="1687"/>
                  <a:t>decoder</a:t>
                </a:r>
              </a:p>
            </p:txBody>
          </p:sp>
        </p:grpSp>
        <p:grpSp>
          <p:nvGrpSpPr>
            <p:cNvPr id="51" name="Group">
              <a:extLst>
                <a:ext uri="{FF2B5EF4-FFF2-40B4-BE49-F238E27FC236}">
                  <a16:creationId xmlns:a16="http://schemas.microsoft.com/office/drawing/2014/main" id="{B9B14387-39A5-0247-BCBA-F3CC03ED4676}"/>
                </a:ext>
              </a:extLst>
            </p:cNvPr>
            <p:cNvGrpSpPr/>
            <p:nvPr/>
          </p:nvGrpSpPr>
          <p:grpSpPr>
            <a:xfrm>
              <a:off x="3577201" y="-1"/>
              <a:ext cx="282338" cy="1153651"/>
              <a:chOff x="0" y="0"/>
              <a:chExt cx="282336" cy="1153649"/>
            </a:xfrm>
          </p:grpSpPr>
          <p:sp>
            <p:nvSpPr>
              <p:cNvPr id="63" name="Rectangle">
                <a:extLst>
                  <a:ext uri="{FF2B5EF4-FFF2-40B4-BE49-F238E27FC236}">
                    <a16:creationId xmlns:a16="http://schemas.microsoft.com/office/drawing/2014/main" id="{ECE088C4-3C42-244C-9539-73E206050EA3}"/>
                  </a:ext>
                </a:extLst>
              </p:cNvPr>
              <p:cNvSpPr/>
              <p:nvPr/>
            </p:nvSpPr>
            <p:spPr>
              <a:xfrm>
                <a:off x="8630" y="0"/>
                <a:ext cx="265077" cy="1127217"/>
              </a:xfrm>
              <a:prstGeom prst="rect">
                <a:avLst/>
              </a:prstGeom>
              <a:noFill/>
              <a:ln w="25400" cap="flat">
                <a:solidFill>
                  <a:srgbClr val="85888D"/>
                </a:solidFill>
                <a:prstDash val="solid"/>
                <a:miter lim="400000"/>
              </a:ln>
              <a:effectLst/>
            </p:spPr>
            <p:txBody>
              <a:bodyPr wrap="square" lIns="35719" tIns="35719" rIns="35719" bIns="35719" numCol="1" anchor="ctr">
                <a:noAutofit/>
              </a:bodyPr>
              <a:lstStyle/>
              <a:p>
                <a:pPr>
                  <a:defRPr sz="2400"/>
                </a:pPr>
                <a:endParaRPr sz="1687"/>
              </a:p>
            </p:txBody>
          </p:sp>
          <p:sp>
            <p:nvSpPr>
              <p:cNvPr id="64" name="Circle">
                <a:extLst>
                  <a:ext uri="{FF2B5EF4-FFF2-40B4-BE49-F238E27FC236}">
                    <a16:creationId xmlns:a16="http://schemas.microsoft.com/office/drawing/2014/main" id="{9BEE6216-22A6-274C-A2B2-47FAE3385C73}"/>
                  </a:ext>
                </a:extLst>
              </p:cNvPr>
              <p:cNvSpPr/>
              <p:nvPr/>
            </p:nvSpPr>
            <p:spPr>
              <a:xfrm>
                <a:off x="0" y="9628"/>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defRPr sz="2400">
                    <a:solidFill>
                      <a:srgbClr val="FFFFFF"/>
                    </a:solidFill>
                  </a:defRPr>
                </a:pPr>
                <a:endParaRPr sz="1687"/>
              </a:p>
            </p:txBody>
          </p:sp>
          <p:sp>
            <p:nvSpPr>
              <p:cNvPr id="65" name="Circle">
                <a:extLst>
                  <a:ext uri="{FF2B5EF4-FFF2-40B4-BE49-F238E27FC236}">
                    <a16:creationId xmlns:a16="http://schemas.microsoft.com/office/drawing/2014/main" id="{43DFD7AF-9218-3643-881F-2789C53E2C63}"/>
                  </a:ext>
                </a:extLst>
              </p:cNvPr>
              <p:cNvSpPr/>
              <p:nvPr/>
            </p:nvSpPr>
            <p:spPr>
              <a:xfrm>
                <a:off x="0" y="294420"/>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defRPr sz="2400">
                    <a:solidFill>
                      <a:srgbClr val="FFFFFF"/>
                    </a:solidFill>
                  </a:defRPr>
                </a:pPr>
                <a:endParaRPr sz="1687"/>
              </a:p>
            </p:txBody>
          </p:sp>
          <p:sp>
            <p:nvSpPr>
              <p:cNvPr id="66" name="Circle">
                <a:extLst>
                  <a:ext uri="{FF2B5EF4-FFF2-40B4-BE49-F238E27FC236}">
                    <a16:creationId xmlns:a16="http://schemas.microsoft.com/office/drawing/2014/main" id="{BF55E6AC-1672-4242-A97D-0ACAA0D17982}"/>
                  </a:ext>
                </a:extLst>
              </p:cNvPr>
              <p:cNvSpPr/>
              <p:nvPr/>
            </p:nvSpPr>
            <p:spPr>
              <a:xfrm>
                <a:off x="0" y="579211"/>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defRPr sz="2400">
                    <a:solidFill>
                      <a:srgbClr val="FFFFFF"/>
                    </a:solidFill>
                  </a:defRPr>
                </a:pPr>
                <a:endParaRPr sz="1687"/>
              </a:p>
            </p:txBody>
          </p:sp>
          <p:sp>
            <p:nvSpPr>
              <p:cNvPr id="67" name="Circle">
                <a:extLst>
                  <a:ext uri="{FF2B5EF4-FFF2-40B4-BE49-F238E27FC236}">
                    <a16:creationId xmlns:a16="http://schemas.microsoft.com/office/drawing/2014/main" id="{783C342F-A5D4-734D-A271-E2C70AE0F00A}"/>
                  </a:ext>
                </a:extLst>
              </p:cNvPr>
              <p:cNvSpPr/>
              <p:nvPr/>
            </p:nvSpPr>
            <p:spPr>
              <a:xfrm>
                <a:off x="0" y="871312"/>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defRPr sz="2400">
                    <a:solidFill>
                      <a:srgbClr val="FFFFFF"/>
                    </a:solidFill>
                  </a:defRPr>
                </a:pPr>
                <a:endParaRPr sz="1687"/>
              </a:p>
            </p:txBody>
          </p:sp>
        </p:grpSp>
        <p:grpSp>
          <p:nvGrpSpPr>
            <p:cNvPr id="52" name="Group">
              <a:extLst>
                <a:ext uri="{FF2B5EF4-FFF2-40B4-BE49-F238E27FC236}">
                  <a16:creationId xmlns:a16="http://schemas.microsoft.com/office/drawing/2014/main" id="{D4816DDC-AC86-1142-8EFF-175BB04430ED}"/>
                </a:ext>
              </a:extLst>
            </p:cNvPr>
            <p:cNvGrpSpPr/>
            <p:nvPr/>
          </p:nvGrpSpPr>
          <p:grpSpPr>
            <a:xfrm>
              <a:off x="6053701" y="-1"/>
              <a:ext cx="282338" cy="1153651"/>
              <a:chOff x="0" y="0"/>
              <a:chExt cx="282336" cy="1153649"/>
            </a:xfrm>
          </p:grpSpPr>
          <p:sp>
            <p:nvSpPr>
              <p:cNvPr id="58" name="Rectangle">
                <a:extLst>
                  <a:ext uri="{FF2B5EF4-FFF2-40B4-BE49-F238E27FC236}">
                    <a16:creationId xmlns:a16="http://schemas.microsoft.com/office/drawing/2014/main" id="{641C4E09-79F4-D649-9689-2F170ACE31A8}"/>
                  </a:ext>
                </a:extLst>
              </p:cNvPr>
              <p:cNvSpPr/>
              <p:nvPr/>
            </p:nvSpPr>
            <p:spPr>
              <a:xfrm>
                <a:off x="8630" y="0"/>
                <a:ext cx="265077" cy="1127217"/>
              </a:xfrm>
              <a:prstGeom prst="rect">
                <a:avLst/>
              </a:prstGeom>
              <a:noFill/>
              <a:ln w="25400" cap="flat">
                <a:solidFill>
                  <a:srgbClr val="85888D"/>
                </a:solidFill>
                <a:prstDash val="solid"/>
                <a:miter lim="400000"/>
              </a:ln>
              <a:effectLst/>
            </p:spPr>
            <p:txBody>
              <a:bodyPr wrap="square" lIns="35719" tIns="35719" rIns="35719" bIns="35719" numCol="1" anchor="ctr">
                <a:noAutofit/>
              </a:bodyPr>
              <a:lstStyle/>
              <a:p>
                <a:pPr>
                  <a:defRPr sz="2400"/>
                </a:pPr>
                <a:endParaRPr sz="1687"/>
              </a:p>
            </p:txBody>
          </p:sp>
          <p:sp>
            <p:nvSpPr>
              <p:cNvPr id="59" name="Circle">
                <a:extLst>
                  <a:ext uri="{FF2B5EF4-FFF2-40B4-BE49-F238E27FC236}">
                    <a16:creationId xmlns:a16="http://schemas.microsoft.com/office/drawing/2014/main" id="{4BF9DFFD-7666-1D44-AB44-31FCC50C81B0}"/>
                  </a:ext>
                </a:extLst>
              </p:cNvPr>
              <p:cNvSpPr/>
              <p:nvPr/>
            </p:nvSpPr>
            <p:spPr>
              <a:xfrm>
                <a:off x="0" y="9628"/>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defRPr sz="2400">
                    <a:solidFill>
                      <a:srgbClr val="FFFFFF"/>
                    </a:solidFill>
                  </a:defRPr>
                </a:pPr>
                <a:endParaRPr sz="1687"/>
              </a:p>
            </p:txBody>
          </p:sp>
          <p:sp>
            <p:nvSpPr>
              <p:cNvPr id="60" name="Circle">
                <a:extLst>
                  <a:ext uri="{FF2B5EF4-FFF2-40B4-BE49-F238E27FC236}">
                    <a16:creationId xmlns:a16="http://schemas.microsoft.com/office/drawing/2014/main" id="{B23F34A9-68B8-5F47-A8E0-805F245496FD}"/>
                  </a:ext>
                </a:extLst>
              </p:cNvPr>
              <p:cNvSpPr/>
              <p:nvPr/>
            </p:nvSpPr>
            <p:spPr>
              <a:xfrm>
                <a:off x="0" y="294420"/>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defRPr sz="2400">
                    <a:solidFill>
                      <a:srgbClr val="FFFFFF"/>
                    </a:solidFill>
                  </a:defRPr>
                </a:pPr>
                <a:endParaRPr sz="1687"/>
              </a:p>
            </p:txBody>
          </p:sp>
          <p:sp>
            <p:nvSpPr>
              <p:cNvPr id="61" name="Circle">
                <a:extLst>
                  <a:ext uri="{FF2B5EF4-FFF2-40B4-BE49-F238E27FC236}">
                    <a16:creationId xmlns:a16="http://schemas.microsoft.com/office/drawing/2014/main" id="{7EA3B691-EFDC-0748-9D0B-677366ECF43F}"/>
                  </a:ext>
                </a:extLst>
              </p:cNvPr>
              <p:cNvSpPr/>
              <p:nvPr/>
            </p:nvSpPr>
            <p:spPr>
              <a:xfrm>
                <a:off x="0" y="579211"/>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defRPr sz="2400">
                    <a:solidFill>
                      <a:srgbClr val="FFFFFF"/>
                    </a:solidFill>
                  </a:defRPr>
                </a:pPr>
                <a:endParaRPr sz="1687"/>
              </a:p>
            </p:txBody>
          </p:sp>
          <p:sp>
            <p:nvSpPr>
              <p:cNvPr id="62" name="Circle">
                <a:extLst>
                  <a:ext uri="{FF2B5EF4-FFF2-40B4-BE49-F238E27FC236}">
                    <a16:creationId xmlns:a16="http://schemas.microsoft.com/office/drawing/2014/main" id="{ABB494D5-67FF-D64A-B45D-E96C73FC02C3}"/>
                  </a:ext>
                </a:extLst>
              </p:cNvPr>
              <p:cNvSpPr/>
              <p:nvPr/>
            </p:nvSpPr>
            <p:spPr>
              <a:xfrm>
                <a:off x="0" y="871312"/>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defRPr sz="2400">
                    <a:solidFill>
                      <a:srgbClr val="FFFFFF"/>
                    </a:solidFill>
                  </a:defRPr>
                </a:pPr>
                <a:endParaRPr sz="1687"/>
              </a:p>
            </p:txBody>
          </p:sp>
        </p:grpSp>
        <p:grpSp>
          <p:nvGrpSpPr>
            <p:cNvPr id="53" name="Group">
              <a:extLst>
                <a:ext uri="{FF2B5EF4-FFF2-40B4-BE49-F238E27FC236}">
                  <a16:creationId xmlns:a16="http://schemas.microsoft.com/office/drawing/2014/main" id="{9DE22C3E-E7E8-E047-8D65-ADEBDC1F2EF4}"/>
                </a:ext>
              </a:extLst>
            </p:cNvPr>
            <p:cNvGrpSpPr/>
            <p:nvPr/>
          </p:nvGrpSpPr>
          <p:grpSpPr>
            <a:xfrm>
              <a:off x="6388099" y="263898"/>
              <a:ext cx="2164728" cy="622301"/>
              <a:chOff x="0" y="0"/>
              <a:chExt cx="2164726" cy="622300"/>
            </a:xfrm>
          </p:grpSpPr>
          <p:sp>
            <p:nvSpPr>
              <p:cNvPr id="56" name="Line">
                <a:extLst>
                  <a:ext uri="{FF2B5EF4-FFF2-40B4-BE49-F238E27FC236}">
                    <a16:creationId xmlns:a16="http://schemas.microsoft.com/office/drawing/2014/main" id="{4E8B7BB2-F170-C745-A907-3F8451223C11}"/>
                  </a:ext>
                </a:extLst>
              </p:cNvPr>
              <p:cNvSpPr/>
              <p:nvPr/>
            </p:nvSpPr>
            <p:spPr>
              <a:xfrm>
                <a:off x="0" y="345986"/>
                <a:ext cx="2164727" cy="1"/>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defRPr sz="2400"/>
                </a:pPr>
                <a:endParaRPr sz="1687"/>
              </a:p>
            </p:txBody>
          </p:sp>
          <p:sp>
            <p:nvSpPr>
              <p:cNvPr id="57" name="decoder">
                <a:extLst>
                  <a:ext uri="{FF2B5EF4-FFF2-40B4-BE49-F238E27FC236}">
                    <a16:creationId xmlns:a16="http://schemas.microsoft.com/office/drawing/2014/main" id="{10187C69-1F60-5844-83E2-D276D84315B8}"/>
                  </a:ext>
                </a:extLst>
              </p:cNvPr>
              <p:cNvSpPr/>
              <p:nvPr/>
            </p:nvSpPr>
            <p:spPr>
              <a:xfrm>
                <a:off x="299146" y="0"/>
                <a:ext cx="1455195" cy="622300"/>
              </a:xfrm>
              <a:prstGeom prst="roundRect">
                <a:avLst>
                  <a:gd name="adj" fmla="val 30612"/>
                </a:avLst>
              </a:prstGeom>
              <a:solidFill>
                <a:srgbClr val="D6D6D6"/>
              </a:solidFill>
              <a:ln w="25400" cap="flat">
                <a:solidFill>
                  <a:srgbClr val="85888D"/>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lvl1pPr>
                  <a:defRPr sz="2400"/>
                </a:lvl1pPr>
              </a:lstStyle>
              <a:p>
                <a:r>
                  <a:rPr sz="1687"/>
                  <a:t>decoder</a:t>
                </a:r>
              </a:p>
            </p:txBody>
          </p:sp>
        </p:grpSp>
        <p:sp>
          <p:nvSpPr>
            <p:cNvPr id="54" name="Line">
              <a:extLst>
                <a:ext uri="{FF2B5EF4-FFF2-40B4-BE49-F238E27FC236}">
                  <a16:creationId xmlns:a16="http://schemas.microsoft.com/office/drawing/2014/main" id="{FE47D907-3B4B-7C44-96B5-B3EF266E9F4F}"/>
                </a:ext>
              </a:extLst>
            </p:cNvPr>
            <p:cNvSpPr/>
            <p:nvPr/>
          </p:nvSpPr>
          <p:spPr>
            <a:xfrm rot="20537514">
              <a:off x="2491196" y="1264250"/>
              <a:ext cx="2590500" cy="231513"/>
            </a:xfrm>
            <a:custGeom>
              <a:avLst/>
              <a:gdLst/>
              <a:ahLst/>
              <a:cxnLst>
                <a:cxn ang="0">
                  <a:pos x="wd2" y="hd2"/>
                </a:cxn>
                <a:cxn ang="5400000">
                  <a:pos x="wd2" y="hd2"/>
                </a:cxn>
                <a:cxn ang="10800000">
                  <a:pos x="wd2" y="hd2"/>
                </a:cxn>
                <a:cxn ang="16200000">
                  <a:pos x="wd2" y="hd2"/>
                </a:cxn>
              </a:cxnLst>
              <a:rect l="0" t="0" r="r" b="b"/>
              <a:pathLst>
                <a:path w="21600" h="17743" extrusionOk="0">
                  <a:moveTo>
                    <a:pt x="0" y="0"/>
                  </a:moveTo>
                  <a:cubicBezTo>
                    <a:pt x="4864" y="16497"/>
                    <a:pt x="10099" y="21600"/>
                    <a:pt x="15231" y="14849"/>
                  </a:cubicBezTo>
                  <a:cubicBezTo>
                    <a:pt x="17406" y="11990"/>
                    <a:pt x="19540" y="7012"/>
                    <a:pt x="21600" y="0"/>
                  </a:cubicBezTo>
                </a:path>
              </a:pathLst>
            </a:cu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defRPr sz="2400"/>
              </a:pPr>
              <a:endParaRPr sz="1687"/>
            </a:p>
          </p:txBody>
        </p:sp>
        <p:sp>
          <p:nvSpPr>
            <p:cNvPr id="55" name="Line">
              <a:extLst>
                <a:ext uri="{FF2B5EF4-FFF2-40B4-BE49-F238E27FC236}">
                  <a16:creationId xmlns:a16="http://schemas.microsoft.com/office/drawing/2014/main" id="{2D696CE0-8F26-A44C-9BA6-1ABB347D0F54}"/>
                </a:ext>
              </a:extLst>
            </p:cNvPr>
            <p:cNvSpPr/>
            <p:nvPr/>
          </p:nvSpPr>
          <p:spPr>
            <a:xfrm rot="20537514">
              <a:off x="2544830" y="896652"/>
              <a:ext cx="4896680" cy="943410"/>
            </a:xfrm>
            <a:custGeom>
              <a:avLst/>
              <a:gdLst/>
              <a:ahLst/>
              <a:cxnLst>
                <a:cxn ang="0">
                  <a:pos x="wd2" y="hd2"/>
                </a:cxn>
                <a:cxn ang="5400000">
                  <a:pos x="wd2" y="hd2"/>
                </a:cxn>
                <a:cxn ang="10800000">
                  <a:pos x="wd2" y="hd2"/>
                </a:cxn>
                <a:cxn ang="16200000">
                  <a:pos x="wd2" y="hd2"/>
                </a:cxn>
              </a:cxnLst>
              <a:rect l="0" t="0" r="r" b="b"/>
              <a:pathLst>
                <a:path w="21600" h="19597" extrusionOk="0">
                  <a:moveTo>
                    <a:pt x="0" y="0"/>
                  </a:moveTo>
                  <a:cubicBezTo>
                    <a:pt x="4264" y="7325"/>
                    <a:pt x="8638" y="13060"/>
                    <a:pt x="13089" y="17149"/>
                  </a:cubicBezTo>
                  <a:cubicBezTo>
                    <a:pt x="15957" y="19783"/>
                    <a:pt x="18982" y="21600"/>
                    <a:pt x="21600" y="15474"/>
                  </a:cubicBezTo>
                </a:path>
              </a:pathLst>
            </a:cu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defRPr sz="2400"/>
              </a:pPr>
              <a:endParaRPr sz="1687"/>
            </a:p>
          </p:txBody>
        </p:sp>
      </p:grpSp>
    </p:spTree>
    <p:extLst>
      <p:ext uri="{BB962C8B-B14F-4D97-AF65-F5344CB8AC3E}">
        <p14:creationId xmlns:p14="http://schemas.microsoft.com/office/powerpoint/2010/main" val="263293627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p:tmAbs val="0"/>
                                  </p:iterate>
                                  <p:childTnLst>
                                    <p:set>
                                      <p:cBhvr>
                                        <p:cTn id="14" fill="hold"/>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iterate>
                                    <p:tmAbs val="0"/>
                                  </p:iterate>
                                  <p:childTnLst>
                                    <p:set>
                                      <p:cBhvr>
                                        <p:cTn id="18" fill="hold"/>
                                        <p:tgtEl>
                                          <p:spTgt spid="2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iterate>
                                    <p:tmAbs val="0"/>
                                  </p:iterate>
                                  <p:childTnLst>
                                    <p:set>
                                      <p:cBhvr>
                                        <p:cTn id="22" fill="hold"/>
                                        <p:tgtEl>
                                          <p:spTgt spid="4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iterate>
                                    <p:tmAbs val="0"/>
                                  </p:iterate>
                                  <p:childTnLst>
                                    <p:set>
                                      <p:cBhvr>
                                        <p:cTn id="26" fill="hold"/>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advAuto="0"/>
      <p:bldP spid="5" grpId="0" animBg="1" advAuto="0"/>
      <p:bldP spid="23" grpId="0" animBg="1" advAuto="0"/>
      <p:bldP spid="24" grpId="0" animBg="1" advAuto="0"/>
      <p:bldP spid="45" grpId="0" animBg="1" advAuto="0"/>
      <p:bldP spid="46" grpId="0" animBg="1" advAuto="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7" name="Training Conditional LMs"/>
          <p:cNvSpPr txBox="1">
            <a:spLocks noGrp="1"/>
          </p:cNvSpPr>
          <p:nvPr>
            <p:ph type="title"/>
          </p:nvPr>
        </p:nvSpPr>
        <p:spPr>
          <a:prstGeom prst="rect">
            <a:avLst/>
          </a:prstGeom>
        </p:spPr>
        <p:txBody>
          <a:bodyPr>
            <a:normAutofit/>
          </a:bodyPr>
          <a:lstStyle>
            <a:lvl1pPr defTabSz="572516">
              <a:defRPr sz="7840"/>
            </a:lvl1pPr>
          </a:lstStyle>
          <a:p>
            <a:r>
              <a:rPr sz="4800" dirty="0"/>
              <a:t>Training Conditional LMs</a:t>
            </a:r>
          </a:p>
        </p:txBody>
      </p:sp>
      <p:sp>
        <p:nvSpPr>
          <p:cNvPr id="1308" name="Get parallel corpus of inputs and outputs…"/>
          <p:cNvSpPr txBox="1">
            <a:spLocks noGrp="1"/>
          </p:cNvSpPr>
          <p:nvPr>
            <p:ph idx="1"/>
          </p:nvPr>
        </p:nvSpPr>
        <p:spPr>
          <a:prstGeom prst="rect">
            <a:avLst/>
          </a:prstGeom>
        </p:spPr>
        <p:txBody>
          <a:bodyPr>
            <a:normAutofit fontScale="77500" lnSpcReduction="20000"/>
          </a:bodyPr>
          <a:lstStyle/>
          <a:p>
            <a:pPr marL="293776" indent="-293776" defTabSz="386106">
              <a:spcBef>
                <a:spcPts val="2742"/>
              </a:spcBef>
              <a:defRPr sz="3384"/>
            </a:pPr>
            <a:r>
              <a:rPr dirty="0"/>
              <a:t>Get parallel corpus of inputs and outputs</a:t>
            </a:r>
          </a:p>
          <a:p>
            <a:pPr marL="293776" indent="-293776" defTabSz="386106">
              <a:spcBef>
                <a:spcPts val="2742"/>
              </a:spcBef>
              <a:defRPr sz="3384"/>
            </a:pPr>
            <a:r>
              <a:rPr dirty="0"/>
              <a:t>Maximize likelihood</a:t>
            </a:r>
          </a:p>
          <a:p>
            <a:pPr marL="293776" indent="-293776" defTabSz="386106">
              <a:spcBef>
                <a:spcPts val="2742"/>
              </a:spcBef>
              <a:defRPr sz="3384"/>
            </a:pPr>
            <a:r>
              <a:rPr dirty="0"/>
              <a:t>Standard corpora for MT:</a:t>
            </a:r>
          </a:p>
          <a:p>
            <a:pPr marL="587553" lvl="1" indent="-293776" defTabSz="386106">
              <a:spcBef>
                <a:spcPts val="2742"/>
              </a:spcBef>
              <a:defRPr sz="3384"/>
            </a:pPr>
            <a:r>
              <a:rPr dirty="0"/>
              <a:t>WMT Conference on Machine Translation runs an evaluation every year with large-scale (e.g.</a:t>
            </a:r>
            <a:r>
              <a:rPr lang="en-US" dirty="0"/>
              <a:t> </a:t>
            </a:r>
            <a:r>
              <a:rPr dirty="0"/>
              <a:t>10M sentence) datasets</a:t>
            </a:r>
          </a:p>
          <a:p>
            <a:pPr marL="587553" lvl="1" indent="-293776" defTabSz="386106">
              <a:spcBef>
                <a:spcPts val="2742"/>
              </a:spcBef>
              <a:defRPr sz="3384"/>
            </a:pPr>
            <a:r>
              <a:rPr dirty="0"/>
              <a:t>Smaller datasets, e.g. 200k sentence TED talks from IWSLT, can be more conducive to experimentation</a:t>
            </a:r>
          </a:p>
        </p:txBody>
      </p:sp>
    </p:spTree>
    <p:extLst>
      <p:ext uri="{BB962C8B-B14F-4D97-AF65-F5344CB8AC3E}">
        <p14:creationId xmlns:p14="http://schemas.microsoft.com/office/powerpoint/2010/main" val="1373914889"/>
      </p:ext>
    </p:extLst>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308">
                                            <p:bg/>
                                          </p:spTgt>
                                        </p:tgtEl>
                                        <p:attrNameLst>
                                          <p:attrName>style.visibility</p:attrName>
                                        </p:attrNameLst>
                                      </p:cBhvr>
                                      <p:to>
                                        <p:strVal val="visible"/>
                                      </p:to>
                                    </p:set>
                                  </p:childTnLst>
                                </p:cTn>
                              </p:par>
                              <p:par>
                                <p:cTn id="7" presetID="1" presetClass="entr" presetSubtype="0" fill="hold" grpId="0" nodeType="withEffect">
                                  <p:stCondLst>
                                    <p:cond delay="0"/>
                                  </p:stCondLst>
                                  <p:iterate>
                                    <p:tmAbs val="0"/>
                                  </p:iterate>
                                  <p:childTnLst>
                                    <p:set>
                                      <p:cBhvr>
                                        <p:cTn id="8" fill="hold"/>
                                        <p:tgtEl>
                                          <p:spTgt spid="1308">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iterate>
                                    <p:tmAbs val="0"/>
                                  </p:iterate>
                                  <p:childTnLst>
                                    <p:set>
                                      <p:cBhvr>
                                        <p:cTn id="12" fill="hold"/>
                                        <p:tgtEl>
                                          <p:spTgt spid="1308">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iterate>
                                    <p:tmAbs val="0"/>
                                  </p:iterate>
                                  <p:childTnLst>
                                    <p:set>
                                      <p:cBhvr>
                                        <p:cTn id="16" fill="hold"/>
                                        <p:tgtEl>
                                          <p:spTgt spid="1308">
                                            <p:txEl>
                                              <p:pRg st="2" end="2"/>
                                            </p:txEl>
                                          </p:spTgt>
                                        </p:tgtEl>
                                        <p:attrNameLst>
                                          <p:attrName>style.visibility</p:attrName>
                                        </p:attrNameLst>
                                      </p:cBhvr>
                                      <p:to>
                                        <p:strVal val="visible"/>
                                      </p:to>
                                    </p:set>
                                  </p:childTnLst>
                                </p:cTn>
                              </p:par>
                            </p:childTnLst>
                          </p:cTn>
                        </p:par>
                        <p:par>
                          <p:cTn id="17" fill="hold">
                            <p:stCondLst>
                              <p:cond delay="0"/>
                            </p:stCondLst>
                            <p:childTnLst>
                              <p:par>
                                <p:cTn id="18" presetID="1" presetClass="entr" presetSubtype="0" fill="hold" grpId="0" nodeType="afterEffect">
                                  <p:stCondLst>
                                    <p:cond delay="0"/>
                                  </p:stCondLst>
                                  <p:iterate>
                                    <p:tmAbs val="0"/>
                                  </p:iterate>
                                  <p:childTnLst>
                                    <p:set>
                                      <p:cBhvr>
                                        <p:cTn id="19" fill="hold"/>
                                        <p:tgtEl>
                                          <p:spTgt spid="1308">
                                            <p:txEl>
                                              <p:pRg st="3" end="3"/>
                                            </p:txEl>
                                          </p:spTgt>
                                        </p:tgtEl>
                                        <p:attrNameLst>
                                          <p:attrName>style.visibility</p:attrName>
                                        </p:attrNameLst>
                                      </p:cBhvr>
                                      <p:to>
                                        <p:strVal val="visible"/>
                                      </p:to>
                                    </p:set>
                                  </p:childTnLst>
                                </p:cTn>
                              </p:par>
                            </p:childTnLst>
                          </p:cTn>
                        </p:par>
                        <p:par>
                          <p:cTn id="20" fill="hold">
                            <p:stCondLst>
                              <p:cond delay="0"/>
                            </p:stCondLst>
                            <p:childTnLst>
                              <p:par>
                                <p:cTn id="21" presetID="1" presetClass="entr" presetSubtype="0" fill="hold" grpId="0" nodeType="afterEffect">
                                  <p:stCondLst>
                                    <p:cond delay="0"/>
                                  </p:stCondLst>
                                  <p:iterate>
                                    <p:tmAbs val="0"/>
                                  </p:iterate>
                                  <p:childTnLst>
                                    <p:set>
                                      <p:cBhvr>
                                        <p:cTn id="22" fill="hold"/>
                                        <p:tgtEl>
                                          <p:spTgt spid="130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08" grpId="0" build="p" bldLvl="5" animBg="1" advAuto="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 name="The Generation Problem"/>
          <p:cNvSpPr txBox="1">
            <a:spLocks noGrp="1"/>
          </p:cNvSpPr>
          <p:nvPr>
            <p:ph type="title"/>
          </p:nvPr>
        </p:nvSpPr>
        <p:spPr>
          <a:prstGeom prst="rect">
            <a:avLst/>
          </a:prstGeom>
        </p:spPr>
        <p:txBody>
          <a:bodyPr>
            <a:normAutofit/>
          </a:bodyPr>
          <a:lstStyle>
            <a:lvl1pPr defTabSz="578358">
              <a:defRPr sz="7919"/>
            </a:lvl1pPr>
          </a:lstStyle>
          <a:p>
            <a:r>
              <a:rPr sz="4800" dirty="0"/>
              <a:t>The Generation Problem</a:t>
            </a:r>
          </a:p>
        </p:txBody>
      </p:sp>
      <p:sp>
        <p:nvSpPr>
          <p:cNvPr id="1311" name="We have a model of P(Y|X), how do we use it to generate a sentence?…"/>
          <p:cNvSpPr txBox="1">
            <a:spLocks noGrp="1"/>
          </p:cNvSpPr>
          <p:nvPr>
            <p:ph type="body" idx="1"/>
          </p:nvPr>
        </p:nvSpPr>
        <p:spPr>
          <a:xfrm>
            <a:off x="669727" y="1830586"/>
            <a:ext cx="7804547" cy="4429125"/>
          </a:xfrm>
          <a:prstGeom prst="rect">
            <a:avLst/>
          </a:prstGeom>
        </p:spPr>
        <p:txBody>
          <a:bodyPr>
            <a:normAutofit/>
          </a:bodyPr>
          <a:lstStyle/>
          <a:p>
            <a:r>
              <a:rPr sz="2400" dirty="0"/>
              <a:t>We have a model of P(Y|X), how do we use it to generate a sentence?</a:t>
            </a:r>
          </a:p>
          <a:p>
            <a:r>
              <a:rPr sz="2400" dirty="0"/>
              <a:t>Two methods:</a:t>
            </a:r>
          </a:p>
          <a:p>
            <a:pPr lvl="1"/>
            <a:r>
              <a:rPr sz="2400" b="1" dirty="0">
                <a:ea typeface="Helvetica"/>
                <a:cs typeface="Helvetica"/>
                <a:sym typeface="Helvetica"/>
              </a:rPr>
              <a:t>Sampling:</a:t>
            </a:r>
            <a:r>
              <a:rPr sz="2400" dirty="0"/>
              <a:t> Try to generate a </a:t>
            </a:r>
            <a:r>
              <a:rPr sz="2400" i="1" dirty="0">
                <a:ea typeface="Helvetica"/>
                <a:cs typeface="Helvetica"/>
                <a:sym typeface="Helvetica"/>
              </a:rPr>
              <a:t>random</a:t>
            </a:r>
            <a:r>
              <a:rPr sz="2400" dirty="0"/>
              <a:t> sentence according to the probability distribution.</a:t>
            </a:r>
          </a:p>
          <a:p>
            <a:pPr lvl="1"/>
            <a:r>
              <a:rPr sz="2400" b="1" dirty="0">
                <a:ea typeface="Helvetica"/>
                <a:cs typeface="Helvetica"/>
                <a:sym typeface="Helvetica"/>
              </a:rPr>
              <a:t>Argmax:</a:t>
            </a:r>
            <a:r>
              <a:rPr sz="2400" dirty="0"/>
              <a:t> Try to generate the sentence with the </a:t>
            </a:r>
            <a:r>
              <a:rPr sz="2400" i="1" dirty="0">
                <a:ea typeface="Helvetica"/>
                <a:cs typeface="Helvetica"/>
                <a:sym typeface="Helvetica"/>
              </a:rPr>
              <a:t>highest</a:t>
            </a:r>
            <a:r>
              <a:rPr sz="2400" dirty="0"/>
              <a:t> probability.</a:t>
            </a:r>
          </a:p>
        </p:txBody>
      </p:sp>
    </p:spTree>
    <p:extLst>
      <p:ext uri="{BB962C8B-B14F-4D97-AF65-F5344CB8AC3E}">
        <p14:creationId xmlns:p14="http://schemas.microsoft.com/office/powerpoint/2010/main" val="1906007125"/>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311">
                                            <p:bg/>
                                          </p:spTgt>
                                        </p:tgtEl>
                                        <p:attrNameLst>
                                          <p:attrName>style.visibility</p:attrName>
                                        </p:attrNameLst>
                                      </p:cBhvr>
                                      <p:to>
                                        <p:strVal val="visible"/>
                                      </p:to>
                                    </p:set>
                                  </p:childTnLst>
                                </p:cTn>
                              </p:par>
                              <p:par>
                                <p:cTn id="7" presetID="1" presetClass="entr" presetSubtype="0" fill="hold" grpId="0" nodeType="withEffect">
                                  <p:stCondLst>
                                    <p:cond delay="0"/>
                                  </p:stCondLst>
                                  <p:iterate>
                                    <p:tmAbs val="0"/>
                                  </p:iterate>
                                  <p:childTnLst>
                                    <p:set>
                                      <p:cBhvr>
                                        <p:cTn id="8" fill="hold"/>
                                        <p:tgtEl>
                                          <p:spTgt spid="1311">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iterate>
                                    <p:tmAbs val="0"/>
                                  </p:iterate>
                                  <p:childTnLst>
                                    <p:set>
                                      <p:cBhvr>
                                        <p:cTn id="12" fill="hold"/>
                                        <p:tgtEl>
                                          <p:spTgt spid="1311">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iterate>
                                    <p:tmAbs val="0"/>
                                  </p:iterate>
                                  <p:childTnLst>
                                    <p:set>
                                      <p:cBhvr>
                                        <p:cTn id="16" fill="hold"/>
                                        <p:tgtEl>
                                          <p:spTgt spid="1311">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iterate>
                                    <p:tmAbs val="0"/>
                                  </p:iterate>
                                  <p:childTnLst>
                                    <p:set>
                                      <p:cBhvr>
                                        <p:cTn id="20" fill="hold"/>
                                        <p:tgtEl>
                                          <p:spTgt spid="131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1" grpId="0" build="p" bldLvl="5" animBg="1" advAuto="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3" name="Ancestral Sampling"/>
          <p:cNvSpPr txBox="1">
            <a:spLocks noGrp="1"/>
          </p:cNvSpPr>
          <p:nvPr>
            <p:ph type="title"/>
          </p:nvPr>
        </p:nvSpPr>
        <p:spPr>
          <a:prstGeom prst="rect">
            <a:avLst/>
          </a:prstGeom>
        </p:spPr>
        <p:txBody>
          <a:bodyPr/>
          <a:lstStyle/>
          <a:p>
            <a:r>
              <a:rPr dirty="0"/>
              <a:t>Ancestral Sampling</a:t>
            </a:r>
          </a:p>
        </p:txBody>
      </p:sp>
      <p:sp>
        <p:nvSpPr>
          <p:cNvPr id="1314" name="Randomly generate words one-by-one.…"/>
          <p:cNvSpPr txBox="1">
            <a:spLocks noGrp="1"/>
          </p:cNvSpPr>
          <p:nvPr>
            <p:ph type="body" idx="1"/>
          </p:nvPr>
        </p:nvSpPr>
        <p:spPr>
          <a:prstGeom prst="rect">
            <a:avLst/>
          </a:prstGeom>
        </p:spPr>
        <p:txBody>
          <a:bodyPr/>
          <a:lstStyle/>
          <a:p>
            <a:r>
              <a:rPr b="1" dirty="0">
                <a:latin typeface="Helvetica"/>
                <a:ea typeface="Helvetica"/>
                <a:cs typeface="Helvetica"/>
                <a:sym typeface="Helvetica"/>
              </a:rPr>
              <a:t>Randomly generate</a:t>
            </a:r>
            <a:r>
              <a:rPr dirty="0"/>
              <a:t> words one-by-one.</a:t>
            </a:r>
            <a:br>
              <a:rPr dirty="0"/>
            </a:br>
            <a:br>
              <a:rPr dirty="0"/>
            </a:br>
            <a:br>
              <a:rPr dirty="0"/>
            </a:br>
            <a:br>
              <a:rPr dirty="0"/>
            </a:br>
            <a:endParaRPr dirty="0"/>
          </a:p>
          <a:p>
            <a:r>
              <a:rPr dirty="0"/>
              <a:t>An </a:t>
            </a:r>
            <a:r>
              <a:rPr b="1" dirty="0">
                <a:latin typeface="Helvetica"/>
                <a:ea typeface="Helvetica"/>
                <a:cs typeface="Helvetica"/>
                <a:sym typeface="Helvetica"/>
              </a:rPr>
              <a:t>exact method</a:t>
            </a:r>
            <a:r>
              <a:rPr dirty="0"/>
              <a:t> for sampling from P(X), no further work needed.</a:t>
            </a:r>
          </a:p>
        </p:txBody>
      </p:sp>
      <p:sp>
        <p:nvSpPr>
          <p:cNvPr id="1315" name="while yj-1 != “&lt;/s&gt;”:…"/>
          <p:cNvSpPr txBox="1"/>
          <p:nvPr/>
        </p:nvSpPr>
        <p:spPr>
          <a:xfrm>
            <a:off x="2890866" y="2286000"/>
            <a:ext cx="3407985" cy="937629"/>
          </a:xfrm>
          <a:prstGeom prst="rect">
            <a:avLst/>
          </a:prstGeom>
          <a:ln w="25400">
            <a:solidFill>
              <a:srgbClr val="53585F"/>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pPr algn="l">
              <a:defRPr sz="4000"/>
            </a:pPr>
            <a:r>
              <a:rPr sz="2812" dirty="0"/>
              <a:t>while y</a:t>
            </a:r>
            <a:r>
              <a:rPr sz="2812" baseline="-5999" dirty="0"/>
              <a:t>j-1</a:t>
            </a:r>
            <a:r>
              <a:rPr sz="2812" dirty="0"/>
              <a:t> != “&lt;/s&gt;”:</a:t>
            </a:r>
          </a:p>
          <a:p>
            <a:pPr algn="l">
              <a:defRPr sz="4000"/>
            </a:pPr>
            <a:r>
              <a:rPr sz="2812" dirty="0"/>
              <a:t>  </a:t>
            </a:r>
            <a:r>
              <a:rPr sz="2812" dirty="0" err="1"/>
              <a:t>y</a:t>
            </a:r>
            <a:r>
              <a:rPr sz="2812" baseline="-5999" dirty="0" err="1"/>
              <a:t>j</a:t>
            </a:r>
            <a:r>
              <a:rPr sz="2812" dirty="0"/>
              <a:t> ~ P(</a:t>
            </a:r>
            <a:r>
              <a:rPr sz="2812" dirty="0" err="1"/>
              <a:t>y</a:t>
            </a:r>
            <a:r>
              <a:rPr sz="2812" baseline="-5999" dirty="0" err="1"/>
              <a:t>j</a:t>
            </a:r>
            <a:r>
              <a:rPr sz="2812" dirty="0"/>
              <a:t> | X, y</a:t>
            </a:r>
            <a:r>
              <a:rPr sz="2812" baseline="-5999" dirty="0"/>
              <a:t>1</a:t>
            </a:r>
            <a:r>
              <a:rPr sz="2812" dirty="0"/>
              <a:t>, …, y</a:t>
            </a:r>
            <a:r>
              <a:rPr sz="2812" baseline="-5999" dirty="0"/>
              <a:t>j-1</a:t>
            </a:r>
            <a:r>
              <a:rPr sz="2812" dirty="0"/>
              <a:t>)</a:t>
            </a:r>
          </a:p>
        </p:txBody>
      </p:sp>
    </p:spTree>
    <p:extLst>
      <p:ext uri="{BB962C8B-B14F-4D97-AF65-F5344CB8AC3E}">
        <p14:creationId xmlns:p14="http://schemas.microsoft.com/office/powerpoint/2010/main" val="3744139798"/>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314">
                                            <p:bg/>
                                          </p:spTgt>
                                        </p:tgtEl>
                                        <p:attrNameLst>
                                          <p:attrName>style.visibility</p:attrName>
                                        </p:attrNameLst>
                                      </p:cBhvr>
                                      <p:to>
                                        <p:strVal val="visible"/>
                                      </p:to>
                                    </p:set>
                                  </p:childTnLst>
                                </p:cTn>
                              </p:par>
                              <p:par>
                                <p:cTn id="7" presetID="1" presetClass="entr" presetSubtype="0" fill="hold" grpId="0" nodeType="withEffect">
                                  <p:stCondLst>
                                    <p:cond delay="0"/>
                                  </p:stCondLst>
                                  <p:iterate>
                                    <p:tmAbs val="0"/>
                                  </p:iterate>
                                  <p:childTnLst>
                                    <p:set>
                                      <p:cBhvr>
                                        <p:cTn id="8" fill="hold"/>
                                        <p:tgtEl>
                                          <p:spTgt spid="1314">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iterate>
                                    <p:tmAbs val="0"/>
                                  </p:iterate>
                                  <p:childTnLst>
                                    <p:set>
                                      <p:cBhvr>
                                        <p:cTn id="12" fill="hold"/>
                                        <p:tgtEl>
                                          <p:spTgt spid="131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iterate>
                                    <p:tmAbs val="0"/>
                                  </p:iterate>
                                  <p:childTnLst>
                                    <p:set>
                                      <p:cBhvr>
                                        <p:cTn id="16" fill="hold"/>
                                        <p:tgtEl>
                                          <p:spTgt spid="131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4" grpId="0" build="p" bldLvl="5" animBg="1" advAuto="0"/>
      <p:bldP spid="1315" grpId="0" animBg="1" advAuto="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7" name="Greedy Search"/>
          <p:cNvSpPr txBox="1">
            <a:spLocks noGrp="1"/>
          </p:cNvSpPr>
          <p:nvPr>
            <p:ph type="title"/>
          </p:nvPr>
        </p:nvSpPr>
        <p:spPr>
          <a:prstGeom prst="rect">
            <a:avLst/>
          </a:prstGeom>
        </p:spPr>
        <p:txBody>
          <a:bodyPr/>
          <a:lstStyle/>
          <a:p>
            <a:r>
              <a:t>Greedy Search</a:t>
            </a:r>
          </a:p>
        </p:txBody>
      </p:sp>
      <p:sp>
        <p:nvSpPr>
          <p:cNvPr id="1318" name="One by one, pick the single highest-probability word"/>
          <p:cNvSpPr txBox="1">
            <a:spLocks noGrp="1"/>
          </p:cNvSpPr>
          <p:nvPr>
            <p:ph type="body" sz="quarter" idx="1"/>
          </p:nvPr>
        </p:nvSpPr>
        <p:spPr>
          <a:xfrm>
            <a:off x="669727" y="1830586"/>
            <a:ext cx="7804547" cy="704827"/>
          </a:xfrm>
          <a:prstGeom prst="rect">
            <a:avLst/>
          </a:prstGeom>
        </p:spPr>
        <p:txBody>
          <a:bodyPr>
            <a:normAutofit fontScale="77500" lnSpcReduction="20000"/>
          </a:bodyPr>
          <a:lstStyle>
            <a:lvl1pPr marL="435609" indent="-435609" defTabSz="572516">
              <a:spcBef>
                <a:spcPts val="4100"/>
              </a:spcBef>
              <a:defRPr sz="3528"/>
            </a:lvl1pPr>
          </a:lstStyle>
          <a:p>
            <a:r>
              <a:t>One by one, pick the single highest-probability word</a:t>
            </a:r>
          </a:p>
        </p:txBody>
      </p:sp>
      <p:sp>
        <p:nvSpPr>
          <p:cNvPr id="1319" name="Not exact, real problems:…"/>
          <p:cNvSpPr txBox="1"/>
          <p:nvPr/>
        </p:nvSpPr>
        <p:spPr>
          <a:xfrm>
            <a:off x="524316" y="4688048"/>
            <a:ext cx="7444347" cy="194957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pPr>
              <a:spcBef>
                <a:spcPts val="2953"/>
              </a:spcBef>
              <a:buSzPct val="75000"/>
              <a:defRPr b="1">
                <a:latin typeface="Helvetica"/>
                <a:ea typeface="Helvetica"/>
                <a:cs typeface="Helvetica"/>
                <a:sym typeface="Helvetica"/>
              </a:defRPr>
            </a:pPr>
            <a:r>
              <a:rPr sz="2400" dirty="0"/>
              <a:t>Not exact, </a:t>
            </a:r>
            <a:r>
              <a:rPr lang="en-US" sz="2400" dirty="0"/>
              <a:t>which causes </a:t>
            </a:r>
            <a:r>
              <a:rPr sz="2400" dirty="0"/>
              <a:t>real problems:</a:t>
            </a:r>
          </a:p>
          <a:p>
            <a:pPr marL="769728" lvl="1" indent="-457200">
              <a:spcBef>
                <a:spcPts val="2953"/>
              </a:spcBef>
              <a:buSzPct val="75000"/>
              <a:buFont typeface="+mj-lt"/>
              <a:buAutoNum type="arabicPeriod"/>
            </a:pPr>
            <a:r>
              <a:rPr sz="2400" dirty="0"/>
              <a:t>Will often generate the “easy” words first</a:t>
            </a:r>
            <a:endParaRPr lang="en-US" sz="2400" dirty="0"/>
          </a:p>
          <a:p>
            <a:pPr marL="769728" lvl="1" indent="-457200">
              <a:spcBef>
                <a:spcPts val="2953"/>
              </a:spcBef>
              <a:buSzPct val="75000"/>
              <a:buFont typeface="+mj-lt"/>
              <a:buAutoNum type="arabicPeriod"/>
            </a:pPr>
            <a:r>
              <a:rPr sz="2400" dirty="0"/>
              <a:t>Will prefer multiple common words to one rare word</a:t>
            </a:r>
          </a:p>
        </p:txBody>
      </p:sp>
      <p:sp>
        <p:nvSpPr>
          <p:cNvPr id="1320" name="while yj-1 != “&lt;/s&gt;”:…"/>
          <p:cNvSpPr txBox="1"/>
          <p:nvPr/>
        </p:nvSpPr>
        <p:spPr>
          <a:xfrm>
            <a:off x="2126526" y="3047517"/>
            <a:ext cx="4566699" cy="937629"/>
          </a:xfrm>
          <a:prstGeom prst="rect">
            <a:avLst/>
          </a:prstGeom>
          <a:ln w="25400">
            <a:solidFill>
              <a:srgbClr val="53585F"/>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pPr algn="l">
              <a:defRPr sz="4000"/>
            </a:pPr>
            <a:r>
              <a:rPr sz="2812"/>
              <a:t>while y</a:t>
            </a:r>
            <a:r>
              <a:rPr sz="2812" baseline="-5999"/>
              <a:t>j-1</a:t>
            </a:r>
            <a:r>
              <a:rPr sz="2812"/>
              <a:t> != “&lt;/s&gt;”:</a:t>
            </a:r>
          </a:p>
          <a:p>
            <a:pPr algn="l">
              <a:defRPr sz="4000"/>
            </a:pPr>
            <a:r>
              <a:rPr sz="2812"/>
              <a:t>  y</a:t>
            </a:r>
            <a:r>
              <a:rPr sz="2812" baseline="-5999"/>
              <a:t>j</a:t>
            </a:r>
            <a:r>
              <a:rPr sz="2812"/>
              <a:t> = argmax P(y</a:t>
            </a:r>
            <a:r>
              <a:rPr sz="2812" baseline="-5999"/>
              <a:t>j</a:t>
            </a:r>
            <a:r>
              <a:rPr sz="2812"/>
              <a:t> | X, y</a:t>
            </a:r>
            <a:r>
              <a:rPr sz="2812" baseline="-5999"/>
              <a:t>1</a:t>
            </a:r>
            <a:r>
              <a:rPr sz="2812"/>
              <a:t>, …, y</a:t>
            </a:r>
            <a:r>
              <a:rPr sz="2812" baseline="-5999"/>
              <a:t>j-1</a:t>
            </a:r>
            <a:r>
              <a:rPr sz="2812"/>
              <a:t>)</a:t>
            </a:r>
          </a:p>
        </p:txBody>
      </p:sp>
    </p:spTree>
    <p:extLst>
      <p:ext uri="{BB962C8B-B14F-4D97-AF65-F5344CB8AC3E}">
        <p14:creationId xmlns:p14="http://schemas.microsoft.com/office/powerpoint/2010/main" val="3972334113"/>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3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13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p:tmAbs val="0"/>
                                  </p:iterate>
                                  <p:childTnLst>
                                    <p:set>
                                      <p:cBhvr>
                                        <p:cTn id="14" fill="hold"/>
                                        <p:tgtEl>
                                          <p:spTgt spid="1319">
                                            <p:bg/>
                                          </p:spTgt>
                                        </p:tgtEl>
                                        <p:attrNameLst>
                                          <p:attrName>style.visibility</p:attrName>
                                        </p:attrNameLst>
                                      </p:cBhvr>
                                      <p:to>
                                        <p:strVal val="visible"/>
                                      </p:to>
                                    </p:set>
                                  </p:childTnLst>
                                </p:cTn>
                              </p:par>
                              <p:par>
                                <p:cTn id="15" presetID="1" presetClass="entr" presetSubtype="0" fill="hold" grpId="0" nodeType="withEffect">
                                  <p:stCondLst>
                                    <p:cond delay="0"/>
                                  </p:stCondLst>
                                  <p:iterate>
                                    <p:tmAbs val="0"/>
                                  </p:iterate>
                                  <p:childTnLst>
                                    <p:set>
                                      <p:cBhvr>
                                        <p:cTn id="16" fill="hold"/>
                                        <p:tgtEl>
                                          <p:spTgt spid="1319">
                                            <p:txEl>
                                              <p:pRg st="0" end="0"/>
                                            </p:txEl>
                                          </p:spTgt>
                                        </p:tgtEl>
                                        <p:attrNameLst>
                                          <p:attrName>style.visibility</p:attrName>
                                        </p:attrNameLst>
                                      </p:cBhvr>
                                      <p:to>
                                        <p:strVal val="visible"/>
                                      </p:to>
                                    </p:set>
                                  </p:childTnLst>
                                </p:cTn>
                              </p:par>
                            </p:childTnLst>
                          </p:cTn>
                        </p:par>
                        <p:par>
                          <p:cTn id="17" fill="hold">
                            <p:stCondLst>
                              <p:cond delay="0"/>
                            </p:stCondLst>
                            <p:childTnLst>
                              <p:par>
                                <p:cTn id="18" presetID="1" presetClass="entr" presetSubtype="0" fill="hold" grpId="0" nodeType="afterEffect">
                                  <p:stCondLst>
                                    <p:cond delay="0"/>
                                  </p:stCondLst>
                                  <p:iterate>
                                    <p:tmAbs val="0"/>
                                  </p:iterate>
                                  <p:childTnLst>
                                    <p:set>
                                      <p:cBhvr>
                                        <p:cTn id="19" fill="hold"/>
                                        <p:tgtEl>
                                          <p:spTgt spid="1319">
                                            <p:txEl>
                                              <p:pRg st="1" end="1"/>
                                            </p:txEl>
                                          </p:spTgt>
                                        </p:tgtEl>
                                        <p:attrNameLst>
                                          <p:attrName>style.visibility</p:attrName>
                                        </p:attrNameLst>
                                      </p:cBhvr>
                                      <p:to>
                                        <p:strVal val="visible"/>
                                      </p:to>
                                    </p:set>
                                  </p:childTnLst>
                                </p:cTn>
                              </p:par>
                            </p:childTnLst>
                          </p:cTn>
                        </p:par>
                        <p:par>
                          <p:cTn id="20" fill="hold">
                            <p:stCondLst>
                              <p:cond delay="0"/>
                            </p:stCondLst>
                            <p:childTnLst>
                              <p:par>
                                <p:cTn id="21" presetID="1" presetClass="entr" presetSubtype="0" fill="hold" grpId="0" nodeType="afterEffect">
                                  <p:stCondLst>
                                    <p:cond delay="0"/>
                                  </p:stCondLst>
                                  <p:iterate>
                                    <p:tmAbs val="0"/>
                                  </p:iterate>
                                  <p:childTnLst>
                                    <p:set>
                                      <p:cBhvr>
                                        <p:cTn id="22" fill="hold"/>
                                        <p:tgtEl>
                                          <p:spTgt spid="131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8" grpId="0" animBg="1" advAuto="0"/>
      <p:bldP spid="1319" grpId="0" build="p" bldLvl="5" animBg="1" advAuto="0"/>
      <p:bldP spid="1320" grpId="0" animBg="1" advAuto="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2" name="Beam Search"/>
          <p:cNvSpPr txBox="1">
            <a:spLocks noGrp="1"/>
          </p:cNvSpPr>
          <p:nvPr>
            <p:ph type="title"/>
          </p:nvPr>
        </p:nvSpPr>
        <p:spPr>
          <a:prstGeom prst="rect">
            <a:avLst/>
          </a:prstGeom>
        </p:spPr>
        <p:txBody>
          <a:bodyPr/>
          <a:lstStyle/>
          <a:p>
            <a:r>
              <a:t>Beam Search</a:t>
            </a:r>
          </a:p>
        </p:txBody>
      </p:sp>
      <p:sp>
        <p:nvSpPr>
          <p:cNvPr id="1323" name="Instead of picking one high-probability word, maintain several paths"/>
          <p:cNvSpPr txBox="1">
            <a:spLocks noGrp="1"/>
          </p:cNvSpPr>
          <p:nvPr>
            <p:ph type="body" sz="quarter" idx="1"/>
          </p:nvPr>
        </p:nvSpPr>
        <p:spPr>
          <a:xfrm>
            <a:off x="669727" y="1835051"/>
            <a:ext cx="7804547" cy="917595"/>
          </a:xfrm>
          <a:prstGeom prst="rect">
            <a:avLst/>
          </a:prstGeom>
        </p:spPr>
        <p:txBody>
          <a:bodyPr>
            <a:normAutofit/>
          </a:bodyPr>
          <a:lstStyle/>
          <a:p>
            <a:r>
              <a:rPr sz="2400" dirty="0"/>
              <a:t>Instead of picking one high-probability word, maintain several paths</a:t>
            </a:r>
          </a:p>
        </p:txBody>
      </p:sp>
      <p:pic>
        <p:nvPicPr>
          <p:cNvPr id="1324" name="Image" descr="Image"/>
          <p:cNvPicPr>
            <a:picLocks noChangeAspect="1"/>
          </p:cNvPicPr>
          <p:nvPr/>
        </p:nvPicPr>
        <p:blipFill>
          <a:blip r:embed="rId2"/>
          <a:stretch>
            <a:fillRect/>
          </a:stretch>
        </p:blipFill>
        <p:spPr>
          <a:xfrm>
            <a:off x="2336516" y="2886848"/>
            <a:ext cx="3945339" cy="3134381"/>
          </a:xfrm>
          <a:prstGeom prst="rect">
            <a:avLst/>
          </a:prstGeom>
          <a:ln w="12700">
            <a:miter lim="400000"/>
          </a:ln>
        </p:spPr>
      </p:pic>
    </p:spTree>
    <p:extLst>
      <p:ext uri="{BB962C8B-B14F-4D97-AF65-F5344CB8AC3E}">
        <p14:creationId xmlns:p14="http://schemas.microsoft.com/office/powerpoint/2010/main" val="2611664289"/>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3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24" grpId="0" animBg="1" advAuto="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7" name="How do we Evaluate?"/>
          <p:cNvSpPr txBox="1">
            <a:spLocks noGrp="1"/>
          </p:cNvSpPr>
          <p:nvPr>
            <p:ph type="title"/>
          </p:nvPr>
        </p:nvSpPr>
        <p:spPr>
          <a:prstGeom prst="rect">
            <a:avLst/>
          </a:prstGeom>
        </p:spPr>
        <p:txBody>
          <a:bodyPr/>
          <a:lstStyle/>
          <a:p>
            <a:r>
              <a:rPr dirty="0"/>
              <a:t>How do we Evaluat</a:t>
            </a:r>
            <a:r>
              <a:rPr lang="en-US" dirty="0"/>
              <a:t>e the Quality of MT</a:t>
            </a:r>
            <a:r>
              <a:rPr dirty="0"/>
              <a:t>?</a:t>
            </a:r>
          </a:p>
        </p:txBody>
      </p:sp>
      <p:sp>
        <p:nvSpPr>
          <p:cNvPr id="2" name="Text Placeholder 1">
            <a:extLst>
              <a:ext uri="{FF2B5EF4-FFF2-40B4-BE49-F238E27FC236}">
                <a16:creationId xmlns:a16="http://schemas.microsoft.com/office/drawing/2014/main" id="{91C2E967-2CCA-FA40-B2D7-2294C0D9C344}"/>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67009294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94" name="Rectangle 93">
            <a:extLst>
              <a:ext uri="{FF2B5EF4-FFF2-40B4-BE49-F238E27FC236}">
                <a16:creationId xmlns:a16="http://schemas.microsoft.com/office/drawing/2014/main" id="{FB5993E2-C02B-4335-ABA5-D8EC465551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39736"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96" name="Rectangle 95">
            <a:extLst>
              <a:ext uri="{FF2B5EF4-FFF2-40B4-BE49-F238E27FC236}">
                <a16:creationId xmlns:a16="http://schemas.microsoft.com/office/drawing/2014/main" id="{C0B801A2-5622-4BE8-9AD2-C337A2CD00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0" name="Goals for this lecture"/>
          <p:cNvSpPr txBox="1">
            <a:spLocks noGrp="1"/>
          </p:cNvSpPr>
          <p:nvPr>
            <p:ph type="title"/>
          </p:nvPr>
        </p:nvSpPr>
        <p:spPr>
          <a:xfrm>
            <a:off x="369277" y="516835"/>
            <a:ext cx="2313633" cy="5772840"/>
          </a:xfrm>
          <a:prstGeom prst="rect">
            <a:avLst/>
          </a:prstGeom>
        </p:spPr>
        <p:txBody>
          <a:bodyPr vert="horz" lIns="34289" tIns="34289" rIns="34289" bIns="34289" rtlCol="0" anchor="ctr">
            <a:normAutofit/>
          </a:bodyPr>
          <a:lstStyle>
            <a:lvl1pPr defTabSz="457200">
              <a:defRPr sz="7600">
                <a:solidFill>
                  <a:srgbClr val="126EB2"/>
                </a:solidFill>
                <a:latin typeface="Helvetica"/>
                <a:ea typeface="Helvetica"/>
                <a:cs typeface="Helvetica"/>
                <a:sym typeface="Helvetica"/>
              </a:defRPr>
            </a:lvl1pPr>
          </a:lstStyle>
          <a:p>
            <a:r>
              <a:rPr lang="en-US" sz="3100">
                <a:solidFill>
                  <a:srgbClr val="FFFFFF"/>
                </a:solidFill>
              </a:rPr>
              <a:t>Goals for this lecture</a:t>
            </a:r>
          </a:p>
        </p:txBody>
      </p:sp>
      <p:sp>
        <p:nvSpPr>
          <p:cNvPr id="98" name="Rectangle 97">
            <a:extLst>
              <a:ext uri="{FF2B5EF4-FFF2-40B4-BE49-F238E27FC236}">
                <a16:creationId xmlns:a16="http://schemas.microsoft.com/office/drawing/2014/main" id="{B7AF614F-5BC3-4086-99F5-B87C5847A0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153" name="Understanding advantages of human versus automatic evaluation…">
            <a:extLst>
              <a:ext uri="{FF2B5EF4-FFF2-40B4-BE49-F238E27FC236}">
                <a16:creationId xmlns:a16="http://schemas.microsoft.com/office/drawing/2014/main" id="{E301D2CD-B04B-4B01-BBC8-8DD5FD06AA38}"/>
              </a:ext>
            </a:extLst>
          </p:cNvPr>
          <p:cNvGraphicFramePr>
            <a:graphicFrameLocks noGrp="1"/>
          </p:cNvGraphicFramePr>
          <p:nvPr>
            <p:ph idx="1"/>
            <p:extLst>
              <p:ext uri="{D42A27DB-BD31-4B8C-83A1-F6EECF244321}">
                <p14:modId xmlns:p14="http://schemas.microsoft.com/office/powerpoint/2010/main" val="1287108587"/>
              </p:ext>
            </p:extLst>
          </p:nvPr>
        </p:nvGraphicFramePr>
        <p:xfrm>
          <a:off x="3556397" y="639763"/>
          <a:ext cx="5098256" cy="56499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5435130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118119-3BFF-4EFE-8169-BAA7FD94D9C6}"/>
              </a:ext>
            </a:extLst>
          </p:cNvPr>
          <p:cNvSpPr>
            <a:spLocks noGrp="1"/>
          </p:cNvSpPr>
          <p:nvPr>
            <p:ph type="title"/>
          </p:nvPr>
        </p:nvSpPr>
        <p:spPr/>
        <p:txBody>
          <a:bodyPr/>
          <a:lstStyle/>
          <a:p>
            <a:r>
              <a:rPr lang="en-US" dirty="0"/>
              <a:t>Machine translation</a:t>
            </a:r>
          </a:p>
        </p:txBody>
      </p:sp>
      <p:pic>
        <p:nvPicPr>
          <p:cNvPr id="3" name="Picture 2">
            <a:extLst>
              <a:ext uri="{FF2B5EF4-FFF2-40B4-BE49-F238E27FC236}">
                <a16:creationId xmlns:a16="http://schemas.microsoft.com/office/drawing/2014/main" id="{E0672859-B6D5-4A18-94DB-AFEED7C14120}"/>
              </a:ext>
            </a:extLst>
          </p:cNvPr>
          <p:cNvPicPr>
            <a:picLocks noChangeAspect="1"/>
          </p:cNvPicPr>
          <p:nvPr/>
        </p:nvPicPr>
        <p:blipFill>
          <a:blip r:embed="rId2"/>
          <a:stretch>
            <a:fillRect/>
          </a:stretch>
        </p:blipFill>
        <p:spPr>
          <a:xfrm>
            <a:off x="381000" y="1905000"/>
            <a:ext cx="8610600" cy="4782024"/>
          </a:xfrm>
          <a:prstGeom prst="rect">
            <a:avLst/>
          </a:prstGeom>
        </p:spPr>
      </p:pic>
    </p:spTree>
    <p:extLst>
      <p:ext uri="{BB962C8B-B14F-4D97-AF65-F5344CB8AC3E}">
        <p14:creationId xmlns:p14="http://schemas.microsoft.com/office/powerpoint/2010/main" val="14848735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3" name="Rectangle 162">
            <a:extLst>
              <a:ext uri="{FF2B5EF4-FFF2-40B4-BE49-F238E27FC236}">
                <a16:creationId xmlns:a16="http://schemas.microsoft.com/office/drawing/2014/main" id="{36D16D1E-4205-49F5-BD2A-DA769947C1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9144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5" name="Rectangle 164">
            <a:extLst>
              <a:ext uri="{FF2B5EF4-FFF2-40B4-BE49-F238E27FC236}">
                <a16:creationId xmlns:a16="http://schemas.microsoft.com/office/drawing/2014/main" id="{012FD100-C039-4E03-B5E4-2EDFA7290A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41936"/>
            <a:ext cx="9144000"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67" name="Straight Connector 166">
            <a:extLst>
              <a:ext uri="{FF2B5EF4-FFF2-40B4-BE49-F238E27FC236}">
                <a16:creationId xmlns:a16="http://schemas.microsoft.com/office/drawing/2014/main" id="{4418FCD2-8448-4A81-8EB4-72250F7827B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95149" y="1737845"/>
            <a:ext cx="74752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69" name="Rectangle 168">
            <a:extLst>
              <a:ext uri="{FF2B5EF4-FFF2-40B4-BE49-F238E27FC236}">
                <a16:creationId xmlns:a16="http://schemas.microsoft.com/office/drawing/2014/main" id="{FB5993E2-C02B-4335-ABA5-D8EC465551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39736"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71" name="Rectangle 170">
            <a:extLst>
              <a:ext uri="{FF2B5EF4-FFF2-40B4-BE49-F238E27FC236}">
                <a16:creationId xmlns:a16="http://schemas.microsoft.com/office/drawing/2014/main" id="{C0B801A2-5622-4BE8-9AD2-C337A2CD00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5" name="Evaluating MT Quality"/>
          <p:cNvSpPr txBox="1">
            <a:spLocks noGrp="1"/>
          </p:cNvSpPr>
          <p:nvPr>
            <p:ph type="title"/>
          </p:nvPr>
        </p:nvSpPr>
        <p:spPr>
          <a:xfrm>
            <a:off x="369277" y="516835"/>
            <a:ext cx="2313633" cy="5772840"/>
          </a:xfrm>
          <a:prstGeom prst="rect">
            <a:avLst/>
          </a:prstGeom>
        </p:spPr>
        <p:txBody>
          <a:bodyPr vert="horz" lIns="91440" tIns="45720" rIns="91440" bIns="45720" rtlCol="0" anchor="ctr">
            <a:normAutofit/>
          </a:bodyPr>
          <a:lstStyle>
            <a:lvl1pPr defTabSz="457200">
              <a:defRPr sz="7600">
                <a:solidFill>
                  <a:srgbClr val="126EB2"/>
                </a:solidFill>
                <a:latin typeface="Helvetica"/>
                <a:ea typeface="Helvetica"/>
                <a:cs typeface="Helvetica"/>
                <a:sym typeface="Helvetica"/>
              </a:defRPr>
            </a:lvl1pPr>
          </a:lstStyle>
          <a:p>
            <a:pPr defTabSz="914400"/>
            <a:r>
              <a:rPr lang="en-US" sz="3100">
                <a:solidFill>
                  <a:srgbClr val="FFFFFF"/>
                </a:solidFill>
                <a:latin typeface="+mj-lt"/>
                <a:ea typeface="+mj-ea"/>
                <a:cs typeface="+mj-cs"/>
              </a:rPr>
              <a:t>Evaluating MT Quality</a:t>
            </a:r>
          </a:p>
        </p:txBody>
      </p:sp>
      <p:sp>
        <p:nvSpPr>
          <p:cNvPr id="173" name="Rectangle 172">
            <a:extLst>
              <a:ext uri="{FF2B5EF4-FFF2-40B4-BE49-F238E27FC236}">
                <a16:creationId xmlns:a16="http://schemas.microsoft.com/office/drawing/2014/main" id="{B7AF614F-5BC3-4086-99F5-B87C5847A0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158" name="Why do we want to do it?…">
            <a:extLst>
              <a:ext uri="{FF2B5EF4-FFF2-40B4-BE49-F238E27FC236}">
                <a16:creationId xmlns:a16="http://schemas.microsoft.com/office/drawing/2014/main" id="{0E04E7D0-23C1-4B66-9507-1F78F41D2524}"/>
              </a:ext>
            </a:extLst>
          </p:cNvPr>
          <p:cNvGraphicFramePr/>
          <p:nvPr>
            <p:extLst>
              <p:ext uri="{D42A27DB-BD31-4B8C-83A1-F6EECF244321}">
                <p14:modId xmlns:p14="http://schemas.microsoft.com/office/powerpoint/2010/main" val="3753987065"/>
              </p:ext>
            </p:extLst>
          </p:nvPr>
        </p:nvGraphicFramePr>
        <p:xfrm>
          <a:off x="3556397" y="639763"/>
          <a:ext cx="5098256" cy="56499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23488135"/>
      </p:ext>
    </p:extLst>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6" name="Rectangle 165">
            <a:extLst>
              <a:ext uri="{FF2B5EF4-FFF2-40B4-BE49-F238E27FC236}">
                <a16:creationId xmlns:a16="http://schemas.microsoft.com/office/drawing/2014/main" id="{36D16D1E-4205-49F5-BD2A-DA769947C1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9144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8" name="Rectangle 167">
            <a:extLst>
              <a:ext uri="{FF2B5EF4-FFF2-40B4-BE49-F238E27FC236}">
                <a16:creationId xmlns:a16="http://schemas.microsoft.com/office/drawing/2014/main" id="{012FD100-C039-4E03-B5E4-2EDFA7290A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41936"/>
            <a:ext cx="9144000"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70" name="Straight Connector 169">
            <a:extLst>
              <a:ext uri="{FF2B5EF4-FFF2-40B4-BE49-F238E27FC236}">
                <a16:creationId xmlns:a16="http://schemas.microsoft.com/office/drawing/2014/main" id="{4418FCD2-8448-4A81-8EB4-72250F7827B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95149" y="1737845"/>
            <a:ext cx="74752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72" name="Rectangle 171">
            <a:extLst>
              <a:ext uri="{FF2B5EF4-FFF2-40B4-BE49-F238E27FC236}">
                <a16:creationId xmlns:a16="http://schemas.microsoft.com/office/drawing/2014/main" id="{FB5993E2-C02B-4335-ABA5-D8EC465551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39736"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74" name="Rectangle 173">
            <a:extLst>
              <a:ext uri="{FF2B5EF4-FFF2-40B4-BE49-F238E27FC236}">
                <a16:creationId xmlns:a16="http://schemas.microsoft.com/office/drawing/2014/main" id="{C0B801A2-5622-4BE8-9AD2-C337A2CD00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8" name="Human Evaluation of MT v.  Automatic Evaluation"/>
          <p:cNvSpPr txBox="1">
            <a:spLocks noGrp="1"/>
          </p:cNvSpPr>
          <p:nvPr>
            <p:ph type="title"/>
          </p:nvPr>
        </p:nvSpPr>
        <p:spPr>
          <a:xfrm>
            <a:off x="369277" y="516835"/>
            <a:ext cx="2313633" cy="5772840"/>
          </a:xfrm>
          <a:prstGeom prst="rect">
            <a:avLst/>
          </a:prstGeom>
        </p:spPr>
        <p:txBody>
          <a:bodyPr vert="horz" lIns="91440" tIns="45720" rIns="91440" bIns="45720" rtlCol="0" anchor="ctr">
            <a:normAutofit/>
          </a:bodyPr>
          <a:lstStyle>
            <a:lvl1pPr defTabSz="443484">
              <a:defRPr sz="7372">
                <a:solidFill>
                  <a:srgbClr val="126EB2"/>
                </a:solidFill>
                <a:latin typeface="Helvetica"/>
                <a:ea typeface="Helvetica"/>
                <a:cs typeface="Helvetica"/>
                <a:sym typeface="Helvetica"/>
              </a:defRPr>
            </a:lvl1pPr>
          </a:lstStyle>
          <a:p>
            <a:pPr defTabSz="914400"/>
            <a:r>
              <a:rPr lang="en-US" sz="3100">
                <a:solidFill>
                  <a:srgbClr val="FFFFFF"/>
                </a:solidFill>
                <a:latin typeface="+mj-lt"/>
                <a:ea typeface="+mj-ea"/>
                <a:cs typeface="+mj-cs"/>
              </a:rPr>
              <a:t>Human Evaluation of MT v.  Automatic Evaluation</a:t>
            </a:r>
          </a:p>
        </p:txBody>
      </p:sp>
      <p:sp>
        <p:nvSpPr>
          <p:cNvPr id="176" name="Rectangle 175">
            <a:extLst>
              <a:ext uri="{FF2B5EF4-FFF2-40B4-BE49-F238E27FC236}">
                <a16:creationId xmlns:a16="http://schemas.microsoft.com/office/drawing/2014/main" id="{B7AF614F-5BC3-4086-99F5-B87C5847A0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161" name="Human evaluation is…">
            <a:extLst>
              <a:ext uri="{FF2B5EF4-FFF2-40B4-BE49-F238E27FC236}">
                <a16:creationId xmlns:a16="http://schemas.microsoft.com/office/drawing/2014/main" id="{E13AFE3B-E2EC-492F-BCF0-43443627F986}"/>
              </a:ext>
            </a:extLst>
          </p:cNvPr>
          <p:cNvGraphicFramePr/>
          <p:nvPr>
            <p:extLst>
              <p:ext uri="{D42A27DB-BD31-4B8C-83A1-F6EECF244321}">
                <p14:modId xmlns:p14="http://schemas.microsoft.com/office/powerpoint/2010/main" val="96715372"/>
              </p:ext>
            </p:extLst>
          </p:nvPr>
        </p:nvGraphicFramePr>
        <p:xfrm>
          <a:off x="3556397" y="639763"/>
          <a:ext cx="5098256" cy="56499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8674039"/>
      </p:ext>
    </p:extLst>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1" name="droppedImage.pdf" descr="droppedImage.pdf"/>
          <p:cNvPicPr>
            <a:picLocks noChangeAspect="1"/>
          </p:cNvPicPr>
          <p:nvPr/>
        </p:nvPicPr>
        <p:blipFill>
          <a:blip r:embed="rId2"/>
          <a:stretch>
            <a:fillRect/>
          </a:stretch>
        </p:blipFill>
        <p:spPr>
          <a:xfrm>
            <a:off x="-13096" y="1245573"/>
            <a:ext cx="9166860" cy="5349537"/>
          </a:xfrm>
          <a:prstGeom prst="rect">
            <a:avLst/>
          </a:prstGeom>
          <a:ln w="12700">
            <a:miter lim="400000"/>
          </a:ln>
        </p:spPr>
      </p:pic>
      <p:sp>
        <p:nvSpPr>
          <p:cNvPr id="162" name="Circle"/>
          <p:cNvSpPr/>
          <p:nvPr/>
        </p:nvSpPr>
        <p:spPr>
          <a:xfrm>
            <a:off x="6617970" y="5143500"/>
            <a:ext cx="137161" cy="137160"/>
          </a:xfrm>
          <a:prstGeom prst="ellipse">
            <a:avLst/>
          </a:prstGeom>
          <a:solidFill>
            <a:srgbClr val="000000"/>
          </a:solidFill>
          <a:ln w="25400">
            <a:solidFill>
              <a:srgbClr val="000000"/>
            </a:solidFill>
            <a:miter lim="400000"/>
          </a:ln>
        </p:spPr>
        <p:txBody>
          <a:bodyPr lIns="34289" tIns="34289" rIns="34289" bIns="34289" anchor="ctr"/>
          <a:lstStyle/>
          <a:p>
            <a:pPr algn="ctr">
              <a:defRPr sz="3800">
                <a:solidFill>
                  <a:srgbClr val="FFFFFF"/>
                </a:solidFill>
                <a:effectLst>
                  <a:outerShdw blurRad="38100" dist="12700" dir="5400000" rotWithShape="0">
                    <a:srgbClr val="000000">
                      <a:alpha val="50000"/>
                    </a:srgbClr>
                  </a:outerShdw>
                </a:effectLst>
                <a:latin typeface="+mj-lt"/>
                <a:ea typeface="+mj-ea"/>
                <a:cs typeface="+mj-cs"/>
                <a:sym typeface="Gill Sans"/>
              </a:defRPr>
            </a:pPr>
            <a:endParaRPr sz="2672"/>
          </a:p>
        </p:txBody>
      </p:sp>
      <p:sp>
        <p:nvSpPr>
          <p:cNvPr id="163" name="Circle"/>
          <p:cNvSpPr/>
          <p:nvPr/>
        </p:nvSpPr>
        <p:spPr>
          <a:xfrm>
            <a:off x="7155180" y="4400550"/>
            <a:ext cx="137161" cy="137161"/>
          </a:xfrm>
          <a:prstGeom prst="ellipse">
            <a:avLst/>
          </a:prstGeom>
          <a:solidFill>
            <a:srgbClr val="000000"/>
          </a:solidFill>
          <a:ln w="25400">
            <a:solidFill>
              <a:srgbClr val="000000"/>
            </a:solidFill>
            <a:miter lim="400000"/>
          </a:ln>
        </p:spPr>
        <p:txBody>
          <a:bodyPr lIns="34289" tIns="34289" rIns="34289" bIns="34289" anchor="ctr"/>
          <a:lstStyle/>
          <a:p>
            <a:pPr algn="ctr">
              <a:defRPr sz="3800">
                <a:solidFill>
                  <a:srgbClr val="FFFFFF"/>
                </a:solidFill>
                <a:effectLst>
                  <a:outerShdw blurRad="38100" dist="12700" dir="5400000" rotWithShape="0">
                    <a:srgbClr val="000000">
                      <a:alpha val="50000"/>
                    </a:srgbClr>
                  </a:outerShdw>
                </a:effectLst>
                <a:latin typeface="+mj-lt"/>
                <a:ea typeface="+mj-ea"/>
                <a:cs typeface="+mj-cs"/>
                <a:sym typeface="Gill Sans"/>
              </a:defRPr>
            </a:pPr>
            <a:endParaRPr sz="2672"/>
          </a:p>
        </p:txBody>
      </p:sp>
      <p:sp>
        <p:nvSpPr>
          <p:cNvPr id="164" name="Circle"/>
          <p:cNvSpPr/>
          <p:nvPr/>
        </p:nvSpPr>
        <p:spPr>
          <a:xfrm>
            <a:off x="7635240" y="3657600"/>
            <a:ext cx="137161" cy="137161"/>
          </a:xfrm>
          <a:prstGeom prst="ellipse">
            <a:avLst/>
          </a:prstGeom>
          <a:solidFill>
            <a:srgbClr val="000000"/>
          </a:solidFill>
          <a:ln w="25400">
            <a:solidFill>
              <a:srgbClr val="000000"/>
            </a:solidFill>
            <a:miter lim="400000"/>
          </a:ln>
        </p:spPr>
        <p:txBody>
          <a:bodyPr lIns="34289" tIns="34289" rIns="34289" bIns="34289" anchor="ctr"/>
          <a:lstStyle/>
          <a:p>
            <a:pPr algn="ctr">
              <a:defRPr sz="3800">
                <a:solidFill>
                  <a:srgbClr val="FFFFFF"/>
                </a:solidFill>
                <a:effectLst>
                  <a:outerShdw blurRad="38100" dist="12700" dir="5400000" rotWithShape="0">
                    <a:srgbClr val="000000">
                      <a:alpha val="50000"/>
                    </a:srgbClr>
                  </a:outerShdw>
                </a:effectLst>
                <a:latin typeface="+mj-lt"/>
                <a:ea typeface="+mj-ea"/>
                <a:cs typeface="+mj-cs"/>
                <a:sym typeface="Gill Sans"/>
              </a:defRPr>
            </a:pPr>
            <a:endParaRPr sz="2672"/>
          </a:p>
        </p:txBody>
      </p:sp>
      <p:sp>
        <p:nvSpPr>
          <p:cNvPr id="165" name="Circle"/>
          <p:cNvSpPr/>
          <p:nvPr/>
        </p:nvSpPr>
        <p:spPr>
          <a:xfrm>
            <a:off x="8149590" y="5875020"/>
            <a:ext cx="137161" cy="137161"/>
          </a:xfrm>
          <a:prstGeom prst="ellipse">
            <a:avLst/>
          </a:prstGeom>
          <a:solidFill>
            <a:srgbClr val="000000"/>
          </a:solidFill>
          <a:ln w="25400">
            <a:solidFill>
              <a:srgbClr val="000000"/>
            </a:solidFill>
            <a:miter lim="400000"/>
          </a:ln>
        </p:spPr>
        <p:txBody>
          <a:bodyPr lIns="34289" tIns="34289" rIns="34289" bIns="34289" anchor="ctr"/>
          <a:lstStyle/>
          <a:p>
            <a:pPr algn="ctr">
              <a:defRPr sz="3800">
                <a:solidFill>
                  <a:srgbClr val="FFFFFF"/>
                </a:solidFill>
                <a:effectLst>
                  <a:outerShdw blurRad="38100" dist="12700" dir="5400000" rotWithShape="0">
                    <a:srgbClr val="000000">
                      <a:alpha val="50000"/>
                    </a:srgbClr>
                  </a:outerShdw>
                </a:effectLst>
                <a:latin typeface="+mj-lt"/>
                <a:ea typeface="+mj-ea"/>
                <a:cs typeface="+mj-cs"/>
                <a:sym typeface="Gill Sans"/>
              </a:defRPr>
            </a:pPr>
            <a:endParaRPr sz="2672"/>
          </a:p>
        </p:txBody>
      </p:sp>
      <p:sp>
        <p:nvSpPr>
          <p:cNvPr id="166" name="Circle"/>
          <p:cNvSpPr/>
          <p:nvPr/>
        </p:nvSpPr>
        <p:spPr>
          <a:xfrm>
            <a:off x="8652510" y="2926080"/>
            <a:ext cx="137161" cy="137161"/>
          </a:xfrm>
          <a:prstGeom prst="ellipse">
            <a:avLst/>
          </a:prstGeom>
          <a:solidFill>
            <a:srgbClr val="000000"/>
          </a:solidFill>
          <a:ln w="25400">
            <a:solidFill>
              <a:srgbClr val="000000"/>
            </a:solidFill>
            <a:miter lim="400000"/>
          </a:ln>
        </p:spPr>
        <p:txBody>
          <a:bodyPr lIns="34289" tIns="34289" rIns="34289" bIns="34289" anchor="ctr"/>
          <a:lstStyle/>
          <a:p>
            <a:pPr algn="ctr">
              <a:defRPr sz="3800">
                <a:solidFill>
                  <a:srgbClr val="FFFFFF"/>
                </a:solidFill>
                <a:effectLst>
                  <a:outerShdw blurRad="38100" dist="12700" dir="5400000" rotWithShape="0">
                    <a:srgbClr val="000000">
                      <a:alpha val="50000"/>
                    </a:srgbClr>
                  </a:outerShdw>
                </a:effectLst>
                <a:latin typeface="+mj-lt"/>
                <a:ea typeface="+mj-ea"/>
                <a:cs typeface="+mj-cs"/>
                <a:sym typeface="Gill Sans"/>
              </a:defRPr>
            </a:pPr>
            <a:endParaRPr sz="2672"/>
          </a:p>
        </p:txBody>
      </p:sp>
      <p:sp>
        <p:nvSpPr>
          <p:cNvPr id="3" name="Title 2">
            <a:extLst>
              <a:ext uri="{FF2B5EF4-FFF2-40B4-BE49-F238E27FC236}">
                <a16:creationId xmlns:a16="http://schemas.microsoft.com/office/drawing/2014/main" id="{9E6D999B-05D1-744A-862B-67CED1846C97}"/>
              </a:ext>
            </a:extLst>
          </p:cNvPr>
          <p:cNvSpPr>
            <a:spLocks noGrp="1"/>
          </p:cNvSpPr>
          <p:nvPr>
            <p:ph type="title"/>
          </p:nvPr>
        </p:nvSpPr>
        <p:spPr/>
        <p:txBody>
          <a:bodyPr anchor="t"/>
          <a:lstStyle/>
          <a:p>
            <a:r>
              <a:rPr lang="en-US" dirty="0"/>
              <a:t>Manual Evaluation</a:t>
            </a:r>
          </a:p>
        </p:txBody>
      </p:sp>
    </p:spTree>
    <p:extLst>
      <p:ext uri="{BB962C8B-B14F-4D97-AF65-F5344CB8AC3E}">
        <p14:creationId xmlns:p14="http://schemas.microsoft.com/office/powerpoint/2010/main" val="2015727742"/>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3" presetClass="entr" presetSubtype="32" fill="hold" grpId="0" nodeType="clickEffect">
                                  <p:stCondLst>
                                    <p:cond delay="0"/>
                                  </p:stCondLst>
                                  <p:iterate type="lt">
                                    <p:tmAbs val="0"/>
                                  </p:iterate>
                                  <p:childTnLst>
                                    <p:set>
                                      <p:cBhvr>
                                        <p:cTn id="6" fill="hold"/>
                                        <p:tgtEl>
                                          <p:spTgt spid="162"/>
                                        </p:tgtEl>
                                        <p:attrNameLst>
                                          <p:attrName>style.visibility</p:attrName>
                                        </p:attrNameLst>
                                      </p:cBhvr>
                                      <p:to>
                                        <p:strVal val="visible"/>
                                      </p:to>
                                    </p:set>
                                    <p:anim calcmode="lin" valueType="num">
                                      <p:cBhvr>
                                        <p:cTn id="7" dur="1500" fill="hold"/>
                                        <p:tgtEl>
                                          <p:spTgt spid="162"/>
                                        </p:tgtEl>
                                        <p:attrNameLst>
                                          <p:attrName>ppt_w</p:attrName>
                                        </p:attrNameLst>
                                      </p:cBhvr>
                                      <p:tavLst>
                                        <p:tav tm="0">
                                          <p:val>
                                            <p:strVal val="4*#ppt_w"/>
                                          </p:val>
                                        </p:tav>
                                        <p:tav tm="100000">
                                          <p:val>
                                            <p:strVal val="#ppt_w"/>
                                          </p:val>
                                        </p:tav>
                                      </p:tavLst>
                                    </p:anim>
                                    <p:anim calcmode="lin" valueType="num">
                                      <p:cBhvr>
                                        <p:cTn id="8" dur="1500" fill="hold"/>
                                        <p:tgtEl>
                                          <p:spTgt spid="162"/>
                                        </p:tgtEl>
                                        <p:attrNameLst>
                                          <p:attrName>ppt_h</p:attrName>
                                        </p:attrNameLst>
                                      </p:cBhvr>
                                      <p:tavLst>
                                        <p:tav tm="0">
                                          <p:val>
                                            <p:strVal val="4*#ppt_h"/>
                                          </p:val>
                                        </p:tav>
                                        <p:tav tm="100000">
                                          <p:val>
                                            <p:strVal val="#ppt_h"/>
                                          </p:val>
                                        </p:tav>
                                      </p:tavLst>
                                    </p:anim>
                                  </p:childTnLst>
                                </p:cTn>
                              </p:par>
                            </p:childTnLst>
                          </p:cTn>
                        </p:par>
                        <p:par>
                          <p:cTn id="9" fill="hold">
                            <p:stCondLst>
                              <p:cond delay="1500"/>
                            </p:stCondLst>
                            <p:childTnLst>
                              <p:par>
                                <p:cTn id="10" presetID="23" presetClass="entr" presetSubtype="32" fill="hold" grpId="0" nodeType="afterEffect">
                                  <p:stCondLst>
                                    <p:cond delay="0"/>
                                  </p:stCondLst>
                                  <p:iterate type="lt">
                                    <p:tmAbs val="0"/>
                                  </p:iterate>
                                  <p:childTnLst>
                                    <p:set>
                                      <p:cBhvr>
                                        <p:cTn id="11" fill="hold"/>
                                        <p:tgtEl>
                                          <p:spTgt spid="163"/>
                                        </p:tgtEl>
                                        <p:attrNameLst>
                                          <p:attrName>style.visibility</p:attrName>
                                        </p:attrNameLst>
                                      </p:cBhvr>
                                      <p:to>
                                        <p:strVal val="visible"/>
                                      </p:to>
                                    </p:set>
                                    <p:anim calcmode="lin" valueType="num">
                                      <p:cBhvr>
                                        <p:cTn id="12" dur="1500" fill="hold"/>
                                        <p:tgtEl>
                                          <p:spTgt spid="163"/>
                                        </p:tgtEl>
                                        <p:attrNameLst>
                                          <p:attrName>ppt_w</p:attrName>
                                        </p:attrNameLst>
                                      </p:cBhvr>
                                      <p:tavLst>
                                        <p:tav tm="0">
                                          <p:val>
                                            <p:strVal val="4*#ppt_w"/>
                                          </p:val>
                                        </p:tav>
                                        <p:tav tm="100000">
                                          <p:val>
                                            <p:strVal val="#ppt_w"/>
                                          </p:val>
                                        </p:tav>
                                      </p:tavLst>
                                    </p:anim>
                                    <p:anim calcmode="lin" valueType="num">
                                      <p:cBhvr>
                                        <p:cTn id="13" dur="1500" fill="hold"/>
                                        <p:tgtEl>
                                          <p:spTgt spid="163"/>
                                        </p:tgtEl>
                                        <p:attrNameLst>
                                          <p:attrName>ppt_h</p:attrName>
                                        </p:attrNameLst>
                                      </p:cBhvr>
                                      <p:tavLst>
                                        <p:tav tm="0">
                                          <p:val>
                                            <p:strVal val="4*#ppt_h"/>
                                          </p:val>
                                        </p:tav>
                                        <p:tav tm="100000">
                                          <p:val>
                                            <p:strVal val="#ppt_h"/>
                                          </p:val>
                                        </p:tav>
                                      </p:tavLst>
                                    </p:anim>
                                  </p:childTnLst>
                                </p:cTn>
                              </p:par>
                            </p:childTnLst>
                          </p:cTn>
                        </p:par>
                        <p:par>
                          <p:cTn id="14" fill="hold">
                            <p:stCondLst>
                              <p:cond delay="3000"/>
                            </p:stCondLst>
                            <p:childTnLst>
                              <p:par>
                                <p:cTn id="15" presetID="23" presetClass="entr" presetSubtype="32" fill="hold" grpId="0" nodeType="afterEffect">
                                  <p:stCondLst>
                                    <p:cond delay="0"/>
                                  </p:stCondLst>
                                  <p:iterate type="lt">
                                    <p:tmAbs val="0"/>
                                  </p:iterate>
                                  <p:childTnLst>
                                    <p:set>
                                      <p:cBhvr>
                                        <p:cTn id="16" fill="hold"/>
                                        <p:tgtEl>
                                          <p:spTgt spid="164"/>
                                        </p:tgtEl>
                                        <p:attrNameLst>
                                          <p:attrName>style.visibility</p:attrName>
                                        </p:attrNameLst>
                                      </p:cBhvr>
                                      <p:to>
                                        <p:strVal val="visible"/>
                                      </p:to>
                                    </p:set>
                                    <p:anim calcmode="lin" valueType="num">
                                      <p:cBhvr>
                                        <p:cTn id="17" dur="750" fill="hold"/>
                                        <p:tgtEl>
                                          <p:spTgt spid="164"/>
                                        </p:tgtEl>
                                        <p:attrNameLst>
                                          <p:attrName>ppt_w</p:attrName>
                                        </p:attrNameLst>
                                      </p:cBhvr>
                                      <p:tavLst>
                                        <p:tav tm="0">
                                          <p:val>
                                            <p:strVal val="4*#ppt_w"/>
                                          </p:val>
                                        </p:tav>
                                        <p:tav tm="100000">
                                          <p:val>
                                            <p:strVal val="#ppt_w"/>
                                          </p:val>
                                        </p:tav>
                                      </p:tavLst>
                                    </p:anim>
                                    <p:anim calcmode="lin" valueType="num">
                                      <p:cBhvr>
                                        <p:cTn id="18" dur="750" fill="hold"/>
                                        <p:tgtEl>
                                          <p:spTgt spid="164"/>
                                        </p:tgtEl>
                                        <p:attrNameLst>
                                          <p:attrName>ppt_h</p:attrName>
                                        </p:attrNameLst>
                                      </p:cBhvr>
                                      <p:tavLst>
                                        <p:tav tm="0">
                                          <p:val>
                                            <p:strVal val="4*#ppt_h"/>
                                          </p:val>
                                        </p:tav>
                                        <p:tav tm="100000">
                                          <p:val>
                                            <p:strVal val="#ppt_h"/>
                                          </p:val>
                                        </p:tav>
                                      </p:tavLst>
                                    </p:anim>
                                  </p:childTnLst>
                                </p:cTn>
                              </p:par>
                            </p:childTnLst>
                          </p:cTn>
                        </p:par>
                        <p:par>
                          <p:cTn id="19" fill="hold">
                            <p:stCondLst>
                              <p:cond delay="3750"/>
                            </p:stCondLst>
                            <p:childTnLst>
                              <p:par>
                                <p:cTn id="20" presetID="23" presetClass="entr" presetSubtype="32" fill="hold" grpId="0" nodeType="afterEffect">
                                  <p:stCondLst>
                                    <p:cond delay="0"/>
                                  </p:stCondLst>
                                  <p:iterate type="lt">
                                    <p:tmAbs val="0"/>
                                  </p:iterate>
                                  <p:childTnLst>
                                    <p:set>
                                      <p:cBhvr>
                                        <p:cTn id="21" fill="hold"/>
                                        <p:tgtEl>
                                          <p:spTgt spid="165"/>
                                        </p:tgtEl>
                                        <p:attrNameLst>
                                          <p:attrName>style.visibility</p:attrName>
                                        </p:attrNameLst>
                                      </p:cBhvr>
                                      <p:to>
                                        <p:strVal val="visible"/>
                                      </p:to>
                                    </p:set>
                                    <p:anim calcmode="lin" valueType="num">
                                      <p:cBhvr>
                                        <p:cTn id="22" dur="500" fill="hold"/>
                                        <p:tgtEl>
                                          <p:spTgt spid="165"/>
                                        </p:tgtEl>
                                        <p:attrNameLst>
                                          <p:attrName>ppt_w</p:attrName>
                                        </p:attrNameLst>
                                      </p:cBhvr>
                                      <p:tavLst>
                                        <p:tav tm="0">
                                          <p:val>
                                            <p:strVal val="4*#ppt_w"/>
                                          </p:val>
                                        </p:tav>
                                        <p:tav tm="100000">
                                          <p:val>
                                            <p:strVal val="#ppt_w"/>
                                          </p:val>
                                        </p:tav>
                                      </p:tavLst>
                                    </p:anim>
                                    <p:anim calcmode="lin" valueType="num">
                                      <p:cBhvr>
                                        <p:cTn id="23" dur="500" fill="hold"/>
                                        <p:tgtEl>
                                          <p:spTgt spid="165"/>
                                        </p:tgtEl>
                                        <p:attrNameLst>
                                          <p:attrName>ppt_h</p:attrName>
                                        </p:attrNameLst>
                                      </p:cBhvr>
                                      <p:tavLst>
                                        <p:tav tm="0">
                                          <p:val>
                                            <p:strVal val="4*#ppt_h"/>
                                          </p:val>
                                        </p:tav>
                                        <p:tav tm="100000">
                                          <p:val>
                                            <p:strVal val="#ppt_h"/>
                                          </p:val>
                                        </p:tav>
                                      </p:tavLst>
                                    </p:anim>
                                  </p:childTnLst>
                                </p:cTn>
                              </p:par>
                            </p:childTnLst>
                          </p:cTn>
                        </p:par>
                        <p:par>
                          <p:cTn id="24" fill="hold">
                            <p:stCondLst>
                              <p:cond delay="4250"/>
                            </p:stCondLst>
                            <p:childTnLst>
                              <p:par>
                                <p:cTn id="25" presetID="23" presetClass="entr" presetSubtype="32" fill="hold" grpId="0" nodeType="afterEffect">
                                  <p:stCondLst>
                                    <p:cond delay="0"/>
                                  </p:stCondLst>
                                  <p:iterate type="lt">
                                    <p:tmAbs val="0"/>
                                  </p:iterate>
                                  <p:childTnLst>
                                    <p:set>
                                      <p:cBhvr>
                                        <p:cTn id="26" fill="hold"/>
                                        <p:tgtEl>
                                          <p:spTgt spid="166"/>
                                        </p:tgtEl>
                                        <p:attrNameLst>
                                          <p:attrName>style.visibility</p:attrName>
                                        </p:attrNameLst>
                                      </p:cBhvr>
                                      <p:to>
                                        <p:strVal val="visible"/>
                                      </p:to>
                                    </p:set>
                                    <p:anim calcmode="lin" valueType="num">
                                      <p:cBhvr>
                                        <p:cTn id="27" dur="250" fill="hold"/>
                                        <p:tgtEl>
                                          <p:spTgt spid="166"/>
                                        </p:tgtEl>
                                        <p:attrNameLst>
                                          <p:attrName>ppt_w</p:attrName>
                                        </p:attrNameLst>
                                      </p:cBhvr>
                                      <p:tavLst>
                                        <p:tav tm="0">
                                          <p:val>
                                            <p:strVal val="4*#ppt_w"/>
                                          </p:val>
                                        </p:tav>
                                        <p:tav tm="100000">
                                          <p:val>
                                            <p:strVal val="#ppt_w"/>
                                          </p:val>
                                        </p:tav>
                                      </p:tavLst>
                                    </p:anim>
                                    <p:anim calcmode="lin" valueType="num">
                                      <p:cBhvr>
                                        <p:cTn id="28" dur="250" fill="hold"/>
                                        <p:tgtEl>
                                          <p:spTgt spid="166"/>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2" grpId="0" animBg="1" advAuto="0"/>
      <p:bldP spid="163" grpId="0" animBg="1" advAuto="0"/>
      <p:bldP spid="164" grpId="0" animBg="1" advAuto="0"/>
      <p:bldP spid="165" grpId="0" animBg="1" advAuto="0"/>
      <p:bldP spid="166" grpId="0" animBg="1" advAuto="0"/>
    </p:bldLst>
  </p:timing>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1" name="Rectangle 110">
            <a:extLst>
              <a:ext uri="{FF2B5EF4-FFF2-40B4-BE49-F238E27FC236}">
                <a16:creationId xmlns:a16="http://schemas.microsoft.com/office/drawing/2014/main" id="{13FE9996-7EAC-4679-B37D-C1045F42F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9144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3" name="Rectangle 112">
            <a:extLst>
              <a:ext uri="{FF2B5EF4-FFF2-40B4-BE49-F238E27FC236}">
                <a16:creationId xmlns:a16="http://schemas.microsoft.com/office/drawing/2014/main" id="{761DF1FE-5CC8-43D2-A76C-93C76EEDE1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34316"/>
            <a:ext cx="9144000"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15" name="Straight Connector 114">
            <a:extLst>
              <a:ext uri="{FF2B5EF4-FFF2-40B4-BE49-F238E27FC236}">
                <a16:creationId xmlns:a16="http://schemas.microsoft.com/office/drawing/2014/main" id="{E161BEBD-A23C-409E-ABC7-73F9EDC02F2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95149" y="1737845"/>
            <a:ext cx="74752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17" name="Rectangle 116">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39736"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19" name="Rectangle 118">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9" name="Goals for…"/>
          <p:cNvSpPr txBox="1">
            <a:spLocks noGrp="1"/>
          </p:cNvSpPr>
          <p:nvPr>
            <p:ph type="title"/>
          </p:nvPr>
        </p:nvSpPr>
        <p:spPr>
          <a:xfrm>
            <a:off x="369277" y="605896"/>
            <a:ext cx="2313633" cy="5646208"/>
          </a:xfrm>
          <a:prstGeom prst="rect">
            <a:avLst/>
          </a:prstGeom>
        </p:spPr>
        <p:txBody>
          <a:bodyPr vert="horz" lIns="91440" tIns="45720" rIns="91440" bIns="45720" rtlCol="0" anchor="ctr">
            <a:normAutofit/>
          </a:bodyPr>
          <a:lstStyle/>
          <a:p>
            <a:pPr>
              <a:defRPr sz="7600">
                <a:solidFill>
                  <a:srgbClr val="126EB2"/>
                </a:solidFill>
                <a:latin typeface="Helvetica"/>
                <a:ea typeface="Helvetica"/>
                <a:cs typeface="Helvetica"/>
                <a:sym typeface="Helvetica"/>
              </a:defRPr>
            </a:pPr>
            <a:r>
              <a:rPr lang="en-US" sz="3100" dirty="0">
                <a:solidFill>
                  <a:srgbClr val="FFFFFF"/>
                </a:solidFill>
              </a:rPr>
              <a:t>Goals for </a:t>
            </a:r>
          </a:p>
          <a:p>
            <a:pPr>
              <a:defRPr sz="7600">
                <a:solidFill>
                  <a:srgbClr val="126EB2"/>
                </a:solidFill>
                <a:latin typeface="Helvetica"/>
                <a:ea typeface="Helvetica"/>
                <a:cs typeface="Helvetica"/>
                <a:sym typeface="Helvetica"/>
              </a:defRPr>
            </a:pPr>
            <a:r>
              <a:rPr lang="en-US" sz="3100" dirty="0">
                <a:solidFill>
                  <a:srgbClr val="FFFFFF"/>
                </a:solidFill>
              </a:rPr>
              <a:t>Automatic Evaluation</a:t>
            </a:r>
          </a:p>
        </p:txBody>
      </p:sp>
      <p:sp>
        <p:nvSpPr>
          <p:cNvPr id="121" name="Rectangle 120">
            <a:extLst>
              <a:ext uri="{FF2B5EF4-FFF2-40B4-BE49-F238E27FC236}">
                <a16:creationId xmlns:a16="http://schemas.microsoft.com/office/drawing/2014/main" id="{054B3F04-9EAC-45C0-B3CE-0387EEA10A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0" name="No cost evaluation for incremental changes…"/>
          <p:cNvSpPr txBox="1">
            <a:spLocks noGrp="1"/>
          </p:cNvSpPr>
          <p:nvPr>
            <p:ph type="body" idx="1"/>
          </p:nvPr>
        </p:nvSpPr>
        <p:spPr>
          <a:xfrm>
            <a:off x="3556512" y="605896"/>
            <a:ext cx="4810247" cy="5646208"/>
          </a:xfrm>
          <a:prstGeom prst="rect">
            <a:avLst/>
          </a:prstGeom>
        </p:spPr>
        <p:txBody>
          <a:bodyPr vert="horz" lIns="0" tIns="45720" rIns="0" bIns="45720" rtlCol="0" anchor="ctr">
            <a:normAutofit/>
          </a:bodyPr>
          <a:lstStyle/>
          <a:p>
            <a:pPr marL="569247" indent="-390660">
              <a:spcBef>
                <a:spcPts val="773"/>
              </a:spcBef>
              <a:defRPr sz="4000"/>
            </a:pPr>
            <a:r>
              <a:rPr lang="en-US" sz="3100"/>
              <a:t>No cost evaluation for incremental changes</a:t>
            </a:r>
          </a:p>
          <a:p>
            <a:pPr marL="569247" indent="-390660">
              <a:spcBef>
                <a:spcPts val="773"/>
              </a:spcBef>
              <a:defRPr sz="4000"/>
            </a:pPr>
            <a:r>
              <a:rPr lang="en-US" sz="3100"/>
              <a:t>Ability to rank systems</a:t>
            </a:r>
          </a:p>
          <a:p>
            <a:pPr marL="569247" indent="-390660">
              <a:spcBef>
                <a:spcPts val="773"/>
              </a:spcBef>
              <a:defRPr sz="4000"/>
            </a:pPr>
            <a:r>
              <a:rPr lang="en-US" sz="3100"/>
              <a:t>Ability to identify which sentences we're doing poorly on,  and categorize errors</a:t>
            </a:r>
          </a:p>
          <a:p>
            <a:pPr marL="569247" indent="-390660">
              <a:spcBef>
                <a:spcPts val="773"/>
              </a:spcBef>
              <a:defRPr sz="4000"/>
            </a:pPr>
            <a:r>
              <a:rPr lang="en-US" sz="3100"/>
              <a:t>Correlation with human judgments</a:t>
            </a:r>
          </a:p>
          <a:p>
            <a:pPr marL="569247" indent="-390660">
              <a:spcBef>
                <a:spcPts val="773"/>
              </a:spcBef>
              <a:defRPr sz="4000"/>
            </a:pPr>
            <a:r>
              <a:rPr lang="en-US" sz="3100"/>
              <a:t>Interpretability of the score</a:t>
            </a:r>
          </a:p>
        </p:txBody>
      </p:sp>
    </p:spTree>
    <p:extLst>
      <p:ext uri="{BB962C8B-B14F-4D97-AF65-F5344CB8AC3E}">
        <p14:creationId xmlns:p14="http://schemas.microsoft.com/office/powerpoint/2010/main" val="3732769900"/>
      </p:ext>
    </p:extLst>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7" name="Rectangle 115">
            <a:extLst>
              <a:ext uri="{FF2B5EF4-FFF2-40B4-BE49-F238E27FC236}">
                <a16:creationId xmlns:a16="http://schemas.microsoft.com/office/drawing/2014/main" id="{36D16D1E-4205-49F5-BD2A-DA769947C1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9144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8" name="Rectangle 117">
            <a:extLst>
              <a:ext uri="{FF2B5EF4-FFF2-40B4-BE49-F238E27FC236}">
                <a16:creationId xmlns:a16="http://schemas.microsoft.com/office/drawing/2014/main" id="{012FD100-C039-4E03-B5E4-2EDFA7290A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41936"/>
            <a:ext cx="9144000"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79" name="Straight Connector 119">
            <a:extLst>
              <a:ext uri="{FF2B5EF4-FFF2-40B4-BE49-F238E27FC236}">
                <a16:creationId xmlns:a16="http://schemas.microsoft.com/office/drawing/2014/main" id="{4418FCD2-8448-4A81-8EB4-72250F7827B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95149" y="1737845"/>
            <a:ext cx="74752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80" name="Rectangle 121">
            <a:extLst>
              <a:ext uri="{FF2B5EF4-FFF2-40B4-BE49-F238E27FC236}">
                <a16:creationId xmlns:a16="http://schemas.microsoft.com/office/drawing/2014/main" id="{FB5993E2-C02B-4335-ABA5-D8EC465551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39736"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81" name="Rectangle 123">
            <a:extLst>
              <a:ext uri="{FF2B5EF4-FFF2-40B4-BE49-F238E27FC236}">
                <a16:creationId xmlns:a16="http://schemas.microsoft.com/office/drawing/2014/main" id="{C0B801A2-5622-4BE8-9AD2-C337A2CD00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2" name="Methodology"/>
          <p:cNvSpPr txBox="1">
            <a:spLocks noGrp="1"/>
          </p:cNvSpPr>
          <p:nvPr>
            <p:ph type="title"/>
          </p:nvPr>
        </p:nvSpPr>
        <p:spPr>
          <a:xfrm>
            <a:off x="369277" y="516835"/>
            <a:ext cx="2313633" cy="5772840"/>
          </a:xfrm>
          <a:prstGeom prst="rect">
            <a:avLst/>
          </a:prstGeom>
        </p:spPr>
        <p:txBody>
          <a:bodyPr vert="horz" lIns="91440" tIns="45720" rIns="91440" bIns="45720" rtlCol="0" anchor="ctr">
            <a:normAutofit/>
          </a:bodyPr>
          <a:lstStyle>
            <a:lvl1pPr defTabSz="457200">
              <a:defRPr sz="7600">
                <a:solidFill>
                  <a:srgbClr val="126EB2"/>
                </a:solidFill>
                <a:latin typeface="Helvetica"/>
                <a:ea typeface="Helvetica"/>
                <a:cs typeface="Helvetica"/>
                <a:sym typeface="Helvetica"/>
              </a:defRPr>
            </a:lvl1pPr>
          </a:lstStyle>
          <a:p>
            <a:pPr defTabSz="914400"/>
            <a:r>
              <a:rPr lang="en-US" sz="3100">
                <a:solidFill>
                  <a:srgbClr val="FFFFFF"/>
                </a:solidFill>
                <a:latin typeface="+mj-lt"/>
                <a:ea typeface="+mj-ea"/>
                <a:cs typeface="+mj-cs"/>
              </a:rPr>
              <a:t>Methodology</a:t>
            </a:r>
          </a:p>
        </p:txBody>
      </p:sp>
      <p:sp>
        <p:nvSpPr>
          <p:cNvPr id="182" name="Rectangle 125">
            <a:extLst>
              <a:ext uri="{FF2B5EF4-FFF2-40B4-BE49-F238E27FC236}">
                <a16:creationId xmlns:a16="http://schemas.microsoft.com/office/drawing/2014/main" id="{B7AF614F-5BC3-4086-99F5-B87C5847A0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183" name="Comparison against reference translations…">
            <a:extLst>
              <a:ext uri="{FF2B5EF4-FFF2-40B4-BE49-F238E27FC236}">
                <a16:creationId xmlns:a16="http://schemas.microsoft.com/office/drawing/2014/main" id="{8348B39B-B934-4F6C-94BC-4B157A699679}"/>
              </a:ext>
            </a:extLst>
          </p:cNvPr>
          <p:cNvGraphicFramePr/>
          <p:nvPr>
            <p:extLst>
              <p:ext uri="{D42A27DB-BD31-4B8C-83A1-F6EECF244321}">
                <p14:modId xmlns:p14="http://schemas.microsoft.com/office/powerpoint/2010/main" val="2827286183"/>
              </p:ext>
            </p:extLst>
          </p:nvPr>
        </p:nvGraphicFramePr>
        <p:xfrm>
          <a:off x="3556397" y="639763"/>
          <a:ext cx="5098256" cy="56499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74600293"/>
      </p:ext>
    </p:extLst>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3" name="Rectangle 182">
            <a:extLst>
              <a:ext uri="{FF2B5EF4-FFF2-40B4-BE49-F238E27FC236}">
                <a16:creationId xmlns:a16="http://schemas.microsoft.com/office/drawing/2014/main" id="{36D16D1E-4205-49F5-BD2A-DA769947C1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9144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5" name="Rectangle 184">
            <a:extLst>
              <a:ext uri="{FF2B5EF4-FFF2-40B4-BE49-F238E27FC236}">
                <a16:creationId xmlns:a16="http://schemas.microsoft.com/office/drawing/2014/main" id="{012FD100-C039-4E03-B5E4-2EDFA7290A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41936"/>
            <a:ext cx="9144000"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87" name="Straight Connector 186">
            <a:extLst>
              <a:ext uri="{FF2B5EF4-FFF2-40B4-BE49-F238E27FC236}">
                <a16:creationId xmlns:a16="http://schemas.microsoft.com/office/drawing/2014/main" id="{4418FCD2-8448-4A81-8EB4-72250F7827B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95149" y="1737845"/>
            <a:ext cx="74752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89" name="Rectangle 188">
            <a:extLst>
              <a:ext uri="{FF2B5EF4-FFF2-40B4-BE49-F238E27FC236}">
                <a16:creationId xmlns:a16="http://schemas.microsoft.com/office/drawing/2014/main" id="{FB5993E2-C02B-4335-ABA5-D8EC465551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39736"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91" name="Rectangle 190">
            <a:extLst>
              <a:ext uri="{FF2B5EF4-FFF2-40B4-BE49-F238E27FC236}">
                <a16:creationId xmlns:a16="http://schemas.microsoft.com/office/drawing/2014/main" id="{C0B801A2-5622-4BE8-9AD2-C337A2CD00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5" name="Word Error Rate"/>
          <p:cNvSpPr txBox="1">
            <a:spLocks noGrp="1"/>
          </p:cNvSpPr>
          <p:nvPr>
            <p:ph type="title"/>
          </p:nvPr>
        </p:nvSpPr>
        <p:spPr>
          <a:xfrm>
            <a:off x="369277" y="516835"/>
            <a:ext cx="2313633" cy="5772840"/>
          </a:xfrm>
          <a:prstGeom prst="rect">
            <a:avLst/>
          </a:prstGeom>
        </p:spPr>
        <p:txBody>
          <a:bodyPr vert="horz" lIns="91440" tIns="45720" rIns="91440" bIns="45720" rtlCol="0" anchor="ctr">
            <a:normAutofit/>
          </a:bodyPr>
          <a:lstStyle>
            <a:lvl1pPr defTabSz="457200">
              <a:defRPr sz="7600">
                <a:solidFill>
                  <a:srgbClr val="126EB2"/>
                </a:solidFill>
                <a:latin typeface="Helvetica"/>
                <a:ea typeface="Helvetica"/>
                <a:cs typeface="Helvetica"/>
                <a:sym typeface="Helvetica"/>
              </a:defRPr>
            </a:lvl1pPr>
          </a:lstStyle>
          <a:p>
            <a:pPr defTabSz="914400"/>
            <a:r>
              <a:rPr lang="en-US" sz="3100">
                <a:solidFill>
                  <a:srgbClr val="FFFFFF"/>
                </a:solidFill>
                <a:latin typeface="+mj-lt"/>
                <a:ea typeface="+mj-ea"/>
                <a:cs typeface="+mj-cs"/>
              </a:rPr>
              <a:t>Word Error Rate</a:t>
            </a:r>
          </a:p>
        </p:txBody>
      </p:sp>
      <p:sp>
        <p:nvSpPr>
          <p:cNvPr id="193" name="Rectangle 192">
            <a:extLst>
              <a:ext uri="{FF2B5EF4-FFF2-40B4-BE49-F238E27FC236}">
                <a16:creationId xmlns:a16="http://schemas.microsoft.com/office/drawing/2014/main" id="{B7AF614F-5BC3-4086-99F5-B87C5847A0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178" name="Levenshtein Distance (also &quot;edit distance&quot;)…">
            <a:extLst>
              <a:ext uri="{FF2B5EF4-FFF2-40B4-BE49-F238E27FC236}">
                <a16:creationId xmlns:a16="http://schemas.microsoft.com/office/drawing/2014/main" id="{AA482D17-7034-439B-803F-C6A0B78CB20C}"/>
              </a:ext>
            </a:extLst>
          </p:cNvPr>
          <p:cNvGraphicFramePr/>
          <p:nvPr>
            <p:extLst>
              <p:ext uri="{D42A27DB-BD31-4B8C-83A1-F6EECF244321}">
                <p14:modId xmlns:p14="http://schemas.microsoft.com/office/powerpoint/2010/main" val="2068898991"/>
              </p:ext>
            </p:extLst>
          </p:nvPr>
        </p:nvGraphicFramePr>
        <p:xfrm>
          <a:off x="3556397" y="639763"/>
          <a:ext cx="5098256" cy="56499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148098725"/>
      </p:ext>
    </p:extLst>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 name="Rectangle 203">
            <a:extLst>
              <a:ext uri="{FF2B5EF4-FFF2-40B4-BE49-F238E27FC236}">
                <a16:creationId xmlns:a16="http://schemas.microsoft.com/office/drawing/2014/main" id="{36D16D1E-4205-49F5-BD2A-DA769947C1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9144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6" name="Rectangle 205">
            <a:extLst>
              <a:ext uri="{FF2B5EF4-FFF2-40B4-BE49-F238E27FC236}">
                <a16:creationId xmlns:a16="http://schemas.microsoft.com/office/drawing/2014/main" id="{012FD100-C039-4E03-B5E4-2EDFA7290A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41936"/>
            <a:ext cx="9144000"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08" name="Straight Connector 207">
            <a:extLst>
              <a:ext uri="{FF2B5EF4-FFF2-40B4-BE49-F238E27FC236}">
                <a16:creationId xmlns:a16="http://schemas.microsoft.com/office/drawing/2014/main" id="{4418FCD2-8448-4A81-8EB4-72250F7827B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95149" y="1737845"/>
            <a:ext cx="74752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83" name="Problems with WER"/>
          <p:cNvSpPr txBox="1">
            <a:spLocks noGrp="1"/>
          </p:cNvSpPr>
          <p:nvPr>
            <p:ph type="title"/>
          </p:nvPr>
        </p:nvSpPr>
        <p:spPr>
          <a:xfrm>
            <a:off x="822960" y="286603"/>
            <a:ext cx="7543800" cy="1450757"/>
          </a:xfrm>
          <a:prstGeom prst="rect">
            <a:avLst/>
          </a:prstGeom>
        </p:spPr>
        <p:txBody>
          <a:bodyPr vert="horz" lIns="91440" tIns="45720" rIns="91440" bIns="45720" rtlCol="0" anchor="b">
            <a:normAutofit/>
          </a:bodyPr>
          <a:lstStyle>
            <a:lvl1pPr defTabSz="457200">
              <a:defRPr sz="7600">
                <a:solidFill>
                  <a:srgbClr val="126EB2"/>
                </a:solidFill>
                <a:latin typeface="Helvetica"/>
                <a:ea typeface="Helvetica"/>
                <a:cs typeface="Helvetica"/>
                <a:sym typeface="Helvetica"/>
              </a:defRPr>
            </a:lvl1pPr>
          </a:lstStyle>
          <a:p>
            <a:pPr defTabSz="914400"/>
            <a:r>
              <a:rPr lang="en-US" sz="4800">
                <a:solidFill>
                  <a:schemeClr val="tx1">
                    <a:lumMod val="75000"/>
                    <a:lumOff val="25000"/>
                  </a:schemeClr>
                </a:solidFill>
                <a:latin typeface="+mj-lt"/>
                <a:ea typeface="+mj-ea"/>
                <a:cs typeface="+mj-cs"/>
              </a:rPr>
              <a:t>Problems with WER</a:t>
            </a:r>
          </a:p>
        </p:txBody>
      </p:sp>
      <p:graphicFrame>
        <p:nvGraphicFramePr>
          <p:cNvPr id="186" name="Unlike speech recognition we don't have the assumption of…">
            <a:extLst>
              <a:ext uri="{FF2B5EF4-FFF2-40B4-BE49-F238E27FC236}">
                <a16:creationId xmlns:a16="http://schemas.microsoft.com/office/drawing/2014/main" id="{B0348298-CD5B-4A51-BBA8-A9184FBCFE22}"/>
              </a:ext>
            </a:extLst>
          </p:cNvPr>
          <p:cNvGraphicFramePr/>
          <p:nvPr>
            <p:extLst>
              <p:ext uri="{D42A27DB-BD31-4B8C-83A1-F6EECF244321}">
                <p14:modId xmlns:p14="http://schemas.microsoft.com/office/powerpoint/2010/main" val="2589672476"/>
              </p:ext>
            </p:extLst>
          </p:nvPr>
        </p:nvGraphicFramePr>
        <p:xfrm>
          <a:off x="822722" y="2098515"/>
          <a:ext cx="7543800" cy="37860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15811830"/>
      </p:ext>
    </p:extLst>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2" name="Rectangle 201">
            <a:extLst>
              <a:ext uri="{FF2B5EF4-FFF2-40B4-BE49-F238E27FC236}">
                <a16:creationId xmlns:a16="http://schemas.microsoft.com/office/drawing/2014/main" id="{36D16D1E-4205-49F5-BD2A-DA769947C1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9144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4" name="Rectangle 203">
            <a:extLst>
              <a:ext uri="{FF2B5EF4-FFF2-40B4-BE49-F238E27FC236}">
                <a16:creationId xmlns:a16="http://schemas.microsoft.com/office/drawing/2014/main" id="{012FD100-C039-4E03-B5E4-2EDFA7290A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41936"/>
            <a:ext cx="9144000"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06" name="Straight Connector 205">
            <a:extLst>
              <a:ext uri="{FF2B5EF4-FFF2-40B4-BE49-F238E27FC236}">
                <a16:creationId xmlns:a16="http://schemas.microsoft.com/office/drawing/2014/main" id="{4418FCD2-8448-4A81-8EB4-72250F7827B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95149" y="1737845"/>
            <a:ext cx="74752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208" name="Rectangle 207">
            <a:extLst>
              <a:ext uri="{FF2B5EF4-FFF2-40B4-BE49-F238E27FC236}">
                <a16:creationId xmlns:a16="http://schemas.microsoft.com/office/drawing/2014/main" id="{63E00694-E403-4987-8634-15F6D8E4C3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600"/>
              </a:spcAft>
            </a:pPr>
            <a:r>
              <a:rPr lang="en-US" dirty="0"/>
              <a:t>/</a:t>
            </a:r>
          </a:p>
        </p:txBody>
      </p:sp>
      <p:sp>
        <p:nvSpPr>
          <p:cNvPr id="194" name="Solutions"/>
          <p:cNvSpPr txBox="1">
            <a:spLocks noGrp="1"/>
          </p:cNvSpPr>
          <p:nvPr>
            <p:ph type="title"/>
          </p:nvPr>
        </p:nvSpPr>
        <p:spPr>
          <a:xfrm>
            <a:off x="822960" y="4844374"/>
            <a:ext cx="7543800" cy="1188995"/>
          </a:xfrm>
          <a:prstGeom prst="rect">
            <a:avLst/>
          </a:prstGeom>
        </p:spPr>
        <p:txBody>
          <a:bodyPr vert="horz" lIns="91440" tIns="45720" rIns="91440" bIns="45720" rtlCol="0" anchor="ctr">
            <a:normAutofit/>
          </a:bodyPr>
          <a:lstStyle>
            <a:lvl1pPr defTabSz="457200">
              <a:defRPr sz="7600">
                <a:solidFill>
                  <a:srgbClr val="126EB2"/>
                </a:solidFill>
                <a:latin typeface="Helvetica"/>
                <a:ea typeface="Helvetica"/>
                <a:cs typeface="Helvetica"/>
                <a:sym typeface="Helvetica"/>
              </a:defRPr>
            </a:lvl1pPr>
          </a:lstStyle>
          <a:p>
            <a:pPr algn="ctr" defTabSz="914400"/>
            <a:r>
              <a:rPr lang="en-US" sz="4800">
                <a:solidFill>
                  <a:schemeClr val="tx1">
                    <a:lumMod val="75000"/>
                    <a:lumOff val="25000"/>
                  </a:schemeClr>
                </a:solidFill>
                <a:latin typeface="+mj-lt"/>
                <a:ea typeface="+mj-ea"/>
                <a:cs typeface="+mj-cs"/>
              </a:rPr>
              <a:t>Solutions</a:t>
            </a:r>
          </a:p>
        </p:txBody>
      </p:sp>
      <p:graphicFrame>
        <p:nvGraphicFramePr>
          <p:cNvPr id="197" name="Compare against lots of test sentences…">
            <a:extLst>
              <a:ext uri="{FF2B5EF4-FFF2-40B4-BE49-F238E27FC236}">
                <a16:creationId xmlns:a16="http://schemas.microsoft.com/office/drawing/2014/main" id="{BD2BFE14-7AA4-421F-A878-6709305ED02C}"/>
              </a:ext>
            </a:extLst>
          </p:cNvPr>
          <p:cNvGraphicFramePr/>
          <p:nvPr>
            <p:extLst>
              <p:ext uri="{D42A27DB-BD31-4B8C-83A1-F6EECF244321}">
                <p14:modId xmlns:p14="http://schemas.microsoft.com/office/powerpoint/2010/main" val="2879009950"/>
              </p:ext>
            </p:extLst>
          </p:nvPr>
        </p:nvGraphicFramePr>
        <p:xfrm>
          <a:off x="777239" y="680936"/>
          <a:ext cx="7589521" cy="376535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13504924"/>
      </p:ext>
    </p:extLst>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6" name="Rectangle 85">
            <a:extLst>
              <a:ext uri="{FF2B5EF4-FFF2-40B4-BE49-F238E27FC236}">
                <a16:creationId xmlns:a16="http://schemas.microsoft.com/office/drawing/2014/main" id="{36D16D1E-4205-49F5-BD2A-DA769947C1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9144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8" name="Rectangle 87">
            <a:extLst>
              <a:ext uri="{FF2B5EF4-FFF2-40B4-BE49-F238E27FC236}">
                <a16:creationId xmlns:a16="http://schemas.microsoft.com/office/drawing/2014/main" id="{012FD100-C039-4E03-B5E4-2EDFA7290A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41936"/>
            <a:ext cx="9144000"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90" name="Straight Connector 89">
            <a:extLst>
              <a:ext uri="{FF2B5EF4-FFF2-40B4-BE49-F238E27FC236}">
                <a16:creationId xmlns:a16="http://schemas.microsoft.com/office/drawing/2014/main" id="{4418FCD2-8448-4A81-8EB4-72250F7827B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95149" y="1737845"/>
            <a:ext cx="74752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92" name="Rectangle 91">
            <a:extLst>
              <a:ext uri="{FF2B5EF4-FFF2-40B4-BE49-F238E27FC236}">
                <a16:creationId xmlns:a16="http://schemas.microsoft.com/office/drawing/2014/main" id="{FB5993E2-C02B-4335-ABA5-D8EC465551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39736"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94" name="Rectangle 93">
            <a:extLst>
              <a:ext uri="{FF2B5EF4-FFF2-40B4-BE49-F238E27FC236}">
                <a16:creationId xmlns:a16="http://schemas.microsoft.com/office/drawing/2014/main" id="{C0B801A2-5622-4BE8-9AD2-C337A2CD00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7" name="BLEU"/>
          <p:cNvSpPr txBox="1">
            <a:spLocks noGrp="1"/>
          </p:cNvSpPr>
          <p:nvPr>
            <p:ph type="title"/>
          </p:nvPr>
        </p:nvSpPr>
        <p:spPr>
          <a:xfrm>
            <a:off x="369277" y="516835"/>
            <a:ext cx="2313633" cy="5772840"/>
          </a:xfrm>
          <a:prstGeom prst="rect">
            <a:avLst/>
          </a:prstGeom>
        </p:spPr>
        <p:txBody>
          <a:bodyPr vert="horz" lIns="91440" tIns="45720" rIns="91440" bIns="45720" rtlCol="0" anchor="ctr">
            <a:normAutofit/>
          </a:bodyPr>
          <a:lstStyle>
            <a:lvl1pPr defTabSz="457200">
              <a:defRPr sz="7600">
                <a:solidFill>
                  <a:srgbClr val="126EB2"/>
                </a:solidFill>
                <a:latin typeface="Helvetica"/>
                <a:ea typeface="Helvetica"/>
                <a:cs typeface="Helvetica"/>
                <a:sym typeface="Helvetica"/>
              </a:defRPr>
            </a:lvl1pPr>
          </a:lstStyle>
          <a:p>
            <a:pPr defTabSz="914400"/>
            <a:r>
              <a:rPr lang="en-US" sz="3100">
                <a:solidFill>
                  <a:srgbClr val="FFFFFF"/>
                </a:solidFill>
                <a:latin typeface="+mj-lt"/>
                <a:ea typeface="+mj-ea"/>
                <a:cs typeface="+mj-cs"/>
              </a:rPr>
              <a:t>BLEU</a:t>
            </a:r>
          </a:p>
        </p:txBody>
      </p:sp>
      <p:sp>
        <p:nvSpPr>
          <p:cNvPr id="96" name="Rectangle 95">
            <a:extLst>
              <a:ext uri="{FF2B5EF4-FFF2-40B4-BE49-F238E27FC236}">
                <a16:creationId xmlns:a16="http://schemas.microsoft.com/office/drawing/2014/main" id="{B7AF614F-5BC3-4086-99F5-B87C5847A0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200" name="BiLingual Evaluation Understudy…">
            <a:extLst>
              <a:ext uri="{FF2B5EF4-FFF2-40B4-BE49-F238E27FC236}">
                <a16:creationId xmlns:a16="http://schemas.microsoft.com/office/drawing/2014/main" id="{2E0156D6-9C48-4AA0-8468-7D88561D2503}"/>
              </a:ext>
            </a:extLst>
          </p:cNvPr>
          <p:cNvGraphicFramePr/>
          <p:nvPr>
            <p:extLst>
              <p:ext uri="{D42A27DB-BD31-4B8C-83A1-F6EECF244321}">
                <p14:modId xmlns:p14="http://schemas.microsoft.com/office/powerpoint/2010/main" val="3119288267"/>
              </p:ext>
            </p:extLst>
          </p:nvPr>
        </p:nvGraphicFramePr>
        <p:xfrm>
          <a:off x="3556397" y="639763"/>
          <a:ext cx="5098256" cy="56499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3273886"/>
      </p:ext>
    </p:extLst>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8" name="Rectangle 77">
            <a:extLst>
              <a:ext uri="{FF2B5EF4-FFF2-40B4-BE49-F238E27FC236}">
                <a16:creationId xmlns:a16="http://schemas.microsoft.com/office/drawing/2014/main" id="{4E4490D0-3672-446A-AC12-B4830333BD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81"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0" name="Rectangle 79">
            <a:extLst>
              <a:ext uri="{FF2B5EF4-FFF2-40B4-BE49-F238E27FC236}">
                <a16:creationId xmlns:a16="http://schemas.microsoft.com/office/drawing/2014/main" id="{39CB82C2-DF65-4EC1-8280-F201D50F5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82" name="Straight Connector 81">
            <a:extLst>
              <a:ext uri="{FF2B5EF4-FFF2-40B4-BE49-F238E27FC236}">
                <a16:creationId xmlns:a16="http://schemas.microsoft.com/office/drawing/2014/main" id="{7E1D4427-852B-4B37-8E76-0E9F1810BA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05743"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84" name="Rectangle 83">
            <a:extLst>
              <a:ext uri="{FF2B5EF4-FFF2-40B4-BE49-F238E27FC236}">
                <a16:creationId xmlns:a16="http://schemas.microsoft.com/office/drawing/2014/main" id="{8D0DE514-8876-4D18-A995-61A5C1F813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49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a:extLst>
              <a:ext uri="{FF2B5EF4-FFF2-40B4-BE49-F238E27FC236}">
                <a16:creationId xmlns:a16="http://schemas.microsoft.com/office/drawing/2014/main" id="{09DA791C-FFCF-422E-8775-BDA6C0E5EC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130" y="4953000"/>
            <a:ext cx="9141714"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0" name="Multiple references"/>
          <p:cNvSpPr txBox="1">
            <a:spLocks noGrp="1"/>
          </p:cNvSpPr>
          <p:nvPr>
            <p:ph type="title"/>
          </p:nvPr>
        </p:nvSpPr>
        <p:spPr>
          <a:xfrm>
            <a:off x="798897" y="5120640"/>
            <a:ext cx="7543800" cy="822960"/>
          </a:xfrm>
          <a:prstGeom prst="rect">
            <a:avLst/>
          </a:prstGeom>
        </p:spPr>
        <p:txBody>
          <a:bodyPr vert="horz" lIns="91440" tIns="45720" rIns="91440" bIns="45720" rtlCol="0" anchor="b">
            <a:normAutofit/>
          </a:bodyPr>
          <a:lstStyle>
            <a:lvl1pPr defTabSz="457200">
              <a:defRPr sz="7600">
                <a:solidFill>
                  <a:srgbClr val="126EB2"/>
                </a:solidFill>
                <a:latin typeface="Helvetica"/>
                <a:ea typeface="Helvetica"/>
                <a:cs typeface="Helvetica"/>
                <a:sym typeface="Helvetica"/>
              </a:defRPr>
            </a:lvl1pPr>
          </a:lstStyle>
          <a:p>
            <a:pPr defTabSz="914400"/>
            <a:r>
              <a:rPr lang="en-US" sz="3100">
                <a:solidFill>
                  <a:srgbClr val="FFFFFF"/>
                </a:solidFill>
                <a:latin typeface="+mj-lt"/>
                <a:ea typeface="+mj-ea"/>
                <a:cs typeface="+mj-cs"/>
              </a:rPr>
              <a:t>Multiple references</a:t>
            </a:r>
          </a:p>
        </p:txBody>
      </p:sp>
      <p:sp>
        <p:nvSpPr>
          <p:cNvPr id="88" name="Rectangle 87">
            <a:extLst>
              <a:ext uri="{FF2B5EF4-FFF2-40B4-BE49-F238E27FC236}">
                <a16:creationId xmlns:a16="http://schemas.microsoft.com/office/drawing/2014/main" id="{0DCF8855-3530-4F46-A4CB-3B6686EEE4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0" y="4906176"/>
            <a:ext cx="9141714"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201" name="Table"/>
          <p:cNvGraphicFramePr/>
          <p:nvPr>
            <p:extLst>
              <p:ext uri="{D42A27DB-BD31-4B8C-83A1-F6EECF244321}">
                <p14:modId xmlns:p14="http://schemas.microsoft.com/office/powerpoint/2010/main" val="4074291459"/>
              </p:ext>
            </p:extLst>
          </p:nvPr>
        </p:nvGraphicFramePr>
        <p:xfrm>
          <a:off x="875491" y="690350"/>
          <a:ext cx="7393843" cy="3524962"/>
        </p:xfrm>
        <a:graphic>
          <a:graphicData uri="http://schemas.openxmlformats.org/drawingml/2006/table">
            <a:tbl>
              <a:tblPr firstRow="1" bandRow="1"/>
              <a:tblGrid>
                <a:gridCol w="1242485">
                  <a:extLst>
                    <a:ext uri="{9D8B030D-6E8A-4147-A177-3AD203B41FA5}">
                      <a16:colId xmlns:a16="http://schemas.microsoft.com/office/drawing/2014/main" val="20000"/>
                    </a:ext>
                  </a:extLst>
                </a:gridCol>
                <a:gridCol w="6151358">
                  <a:extLst>
                    <a:ext uri="{9D8B030D-6E8A-4147-A177-3AD203B41FA5}">
                      <a16:colId xmlns:a16="http://schemas.microsoft.com/office/drawing/2014/main" val="20001"/>
                    </a:ext>
                  </a:extLst>
                </a:gridCol>
              </a:tblGrid>
              <a:tr h="716220">
                <a:tc>
                  <a:txBody>
                    <a:bodyPr/>
                    <a:lstStyle/>
                    <a:p>
                      <a:pPr defTabSz="914400">
                        <a:tabLst>
                          <a:tab pos="914400" algn="l"/>
                        </a:tabLst>
                      </a:pPr>
                      <a:r>
                        <a:rPr sz="3300"/>
                        <a:t>Ref 1</a:t>
                      </a:r>
                    </a:p>
                  </a:txBody>
                  <a:tcPr marL="27626" marR="27626" marT="27626" marB="27626" anchor="ctr" horzOverflow="overflow"/>
                </a:tc>
                <a:tc>
                  <a:txBody>
                    <a:bodyPr/>
                    <a:lstStyle/>
                    <a:p>
                      <a:pPr algn="l" defTabSz="914400">
                        <a:spcBef>
                          <a:spcPts val="1200"/>
                        </a:spcBef>
                        <a:tabLst>
                          <a:tab pos="914400" algn="l"/>
                        </a:tabLst>
                      </a:pPr>
                      <a:r>
                        <a:rPr sz="2200">
                          <a:latin typeface="Times Roman"/>
                          <a:ea typeface="Times Roman"/>
                          <a:cs typeface="Times Roman"/>
                          <a:sym typeface="Times Roman"/>
                        </a:rPr>
                        <a:t>Orejuela appeared calm as he was led to the American plane which will take him to Miami, Florida.</a:t>
                      </a:r>
                    </a:p>
                  </a:txBody>
                  <a:tcPr marL="9209" marR="9209" marT="9209" marB="9209" anchor="ctr" horzOverflow="overflow"/>
                </a:tc>
                <a:extLst>
                  <a:ext uri="{0D108BD9-81ED-4DB2-BD59-A6C34878D82A}">
                    <a16:rowId xmlns:a16="http://schemas.microsoft.com/office/drawing/2014/main" val="10000"/>
                  </a:ext>
                </a:extLst>
              </a:tr>
              <a:tr h="716220">
                <a:tc>
                  <a:txBody>
                    <a:bodyPr/>
                    <a:lstStyle/>
                    <a:p>
                      <a:pPr defTabSz="914400">
                        <a:tabLst>
                          <a:tab pos="914400" algn="l"/>
                        </a:tabLst>
                      </a:pPr>
                      <a:r>
                        <a:rPr sz="3300"/>
                        <a:t>Ref 2</a:t>
                      </a:r>
                    </a:p>
                  </a:txBody>
                  <a:tcPr marL="27626" marR="27626" marT="27626" marB="27626" anchor="ctr" horzOverflow="overflow"/>
                </a:tc>
                <a:tc>
                  <a:txBody>
                    <a:bodyPr/>
                    <a:lstStyle/>
                    <a:p>
                      <a:pPr algn="l" defTabSz="914400">
                        <a:spcBef>
                          <a:spcPts val="1200"/>
                        </a:spcBef>
                        <a:tabLst>
                          <a:tab pos="914400" algn="l"/>
                        </a:tabLst>
                      </a:pPr>
                      <a:r>
                        <a:rPr sz="2200">
                          <a:latin typeface="Times Roman"/>
                          <a:ea typeface="Times Roman"/>
                          <a:cs typeface="Times Roman"/>
                          <a:sym typeface="Times Roman"/>
                        </a:rPr>
                        <a:t>Orejuela appeared calm while being escorted to the plane that would take him to Miami, Florida.</a:t>
                      </a:r>
                    </a:p>
                  </a:txBody>
                  <a:tcPr marL="9209" marR="9209" marT="9209" marB="9209" anchor="ctr" horzOverflow="overflow">
                    <a:solidFill>
                      <a:srgbClr val="EBEBEB"/>
                    </a:solidFill>
                  </a:tcPr>
                </a:tc>
                <a:extLst>
                  <a:ext uri="{0D108BD9-81ED-4DB2-BD59-A6C34878D82A}">
                    <a16:rowId xmlns:a16="http://schemas.microsoft.com/office/drawing/2014/main" val="10001"/>
                  </a:ext>
                </a:extLst>
              </a:tr>
              <a:tr h="1046261">
                <a:tc>
                  <a:txBody>
                    <a:bodyPr/>
                    <a:lstStyle/>
                    <a:p>
                      <a:pPr defTabSz="914400">
                        <a:tabLst>
                          <a:tab pos="914400" algn="l"/>
                        </a:tabLst>
                      </a:pPr>
                      <a:r>
                        <a:rPr sz="3300"/>
                        <a:t>Ref 3</a:t>
                      </a:r>
                    </a:p>
                  </a:txBody>
                  <a:tcPr marL="27626" marR="27626" marT="27626" marB="27626" anchor="ctr" horzOverflow="overflow"/>
                </a:tc>
                <a:tc>
                  <a:txBody>
                    <a:bodyPr/>
                    <a:lstStyle/>
                    <a:p>
                      <a:pPr algn="l" defTabSz="914400">
                        <a:spcBef>
                          <a:spcPts val="1200"/>
                        </a:spcBef>
                        <a:tabLst>
                          <a:tab pos="914400" algn="l"/>
                        </a:tabLst>
                      </a:pPr>
                      <a:r>
                        <a:rPr sz="2200">
                          <a:latin typeface="Times Roman"/>
                          <a:ea typeface="Times Roman"/>
                          <a:cs typeface="Times Roman"/>
                          <a:sym typeface="Times Roman"/>
                        </a:rPr>
                        <a:t>Orejuela appeared calm as he was being led to the American plane that was to carry him to Miami in Florida.</a:t>
                      </a:r>
                    </a:p>
                  </a:txBody>
                  <a:tcPr marL="9209" marR="9209" marT="9209" marB="9209" anchor="ctr" horzOverflow="overflow"/>
                </a:tc>
                <a:extLst>
                  <a:ext uri="{0D108BD9-81ED-4DB2-BD59-A6C34878D82A}">
                    <a16:rowId xmlns:a16="http://schemas.microsoft.com/office/drawing/2014/main" val="10002"/>
                  </a:ext>
                </a:extLst>
              </a:tr>
              <a:tr h="1046261">
                <a:tc>
                  <a:txBody>
                    <a:bodyPr/>
                    <a:lstStyle/>
                    <a:p>
                      <a:pPr defTabSz="914400">
                        <a:tabLst>
                          <a:tab pos="914400" algn="l"/>
                        </a:tabLst>
                      </a:pPr>
                      <a:r>
                        <a:rPr sz="3300"/>
                        <a:t>Ref 4</a:t>
                      </a:r>
                    </a:p>
                  </a:txBody>
                  <a:tcPr marL="27626" marR="27626" marT="27626" marB="27626" anchor="ctr" horzOverflow="overflow"/>
                </a:tc>
                <a:tc>
                  <a:txBody>
                    <a:bodyPr/>
                    <a:lstStyle/>
                    <a:p>
                      <a:pPr algn="l" defTabSz="914400">
                        <a:spcBef>
                          <a:spcPts val="1200"/>
                        </a:spcBef>
                        <a:tabLst>
                          <a:tab pos="914400" algn="l"/>
                        </a:tabLst>
                      </a:pPr>
                      <a:r>
                        <a:rPr sz="2200">
                          <a:latin typeface="Times Roman"/>
                          <a:ea typeface="Times Roman"/>
                          <a:cs typeface="Times Roman"/>
                          <a:sym typeface="Times Roman"/>
                        </a:rPr>
                        <a:t>Orejuela seemed quite calm as he was being led to the American plane that would take him to Miami in Florida.</a:t>
                      </a:r>
                    </a:p>
                  </a:txBody>
                  <a:tcPr marL="9209" marR="9209" marT="9209" marB="9209" anchor="ctr" horzOverflow="overflow">
                    <a:solidFill>
                      <a:srgbClr val="EBEBEB"/>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898929373"/>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10442C-3175-B542-A457-16F6671B1962}"/>
              </a:ext>
            </a:extLst>
          </p:cNvPr>
          <p:cNvSpPr>
            <a:spLocks noGrp="1"/>
          </p:cNvSpPr>
          <p:nvPr>
            <p:ph type="title"/>
          </p:nvPr>
        </p:nvSpPr>
        <p:spPr/>
        <p:txBody>
          <a:bodyPr/>
          <a:lstStyle/>
          <a:p>
            <a:r>
              <a:rPr lang="en-US" dirty="0"/>
              <a:t>Encoder-Decoder Networks</a:t>
            </a:r>
          </a:p>
        </p:txBody>
      </p:sp>
      <p:sp>
        <p:nvSpPr>
          <p:cNvPr id="3" name="Content Placeholder 2">
            <a:extLst>
              <a:ext uri="{FF2B5EF4-FFF2-40B4-BE49-F238E27FC236}">
                <a16:creationId xmlns:a16="http://schemas.microsoft.com/office/drawing/2014/main" id="{C8556584-24B8-E949-88C9-D276BA83BEFA}"/>
              </a:ext>
            </a:extLst>
          </p:cNvPr>
          <p:cNvSpPr>
            <a:spLocks noGrp="1"/>
          </p:cNvSpPr>
          <p:nvPr>
            <p:ph idx="1"/>
          </p:nvPr>
        </p:nvSpPr>
        <p:spPr/>
        <p:txBody>
          <a:bodyPr>
            <a:normAutofit/>
          </a:bodyPr>
          <a:lstStyle/>
          <a:p>
            <a:r>
              <a:rPr lang="en-US" dirty="0"/>
              <a:t>We can abstract away from the task of MT to talk about the general </a:t>
            </a:r>
            <a:r>
              <a:rPr lang="en-US" b="1" dirty="0"/>
              <a:t>encoder-decoder architecture: </a:t>
            </a:r>
          </a:p>
          <a:p>
            <a:pPr marL="457200" indent="-457200">
              <a:buFont typeface="+mj-lt"/>
              <a:buAutoNum type="arabicPeriod"/>
            </a:pPr>
            <a:r>
              <a:rPr lang="en-US" dirty="0"/>
              <a:t>An </a:t>
            </a:r>
            <a:r>
              <a:rPr lang="en-US" b="1" dirty="0"/>
              <a:t>encoder </a:t>
            </a:r>
            <a:r>
              <a:rPr lang="en-US" dirty="0"/>
              <a:t>takes an input sequence x</a:t>
            </a:r>
            <a:r>
              <a:rPr lang="en-US" baseline="30000" dirty="0"/>
              <a:t>n</a:t>
            </a:r>
            <a:r>
              <a:rPr lang="en-US" baseline="-25000" dirty="0"/>
              <a:t>1, </a:t>
            </a:r>
            <a:r>
              <a:rPr lang="en-US" dirty="0"/>
              <a:t>and generates a corresponding sequence of contextualized representations, </a:t>
            </a:r>
            <a:r>
              <a:rPr lang="en-US" i="1" dirty="0"/>
              <a:t>h</a:t>
            </a:r>
            <a:r>
              <a:rPr lang="en-US" baseline="30000" dirty="0"/>
              <a:t>n</a:t>
            </a:r>
            <a:r>
              <a:rPr lang="en-US" baseline="-25000" dirty="0"/>
              <a:t>1</a:t>
            </a:r>
            <a:r>
              <a:rPr lang="en-US" dirty="0"/>
              <a:t>.</a:t>
            </a:r>
          </a:p>
          <a:p>
            <a:pPr marL="457200" indent="-457200">
              <a:buFont typeface="+mj-lt"/>
              <a:buAutoNum type="arabicPeriod"/>
            </a:pPr>
            <a:r>
              <a:rPr lang="en-US" dirty="0"/>
              <a:t> A </a:t>
            </a:r>
            <a:r>
              <a:rPr lang="en-US" b="1" dirty="0"/>
              <a:t>context vector</a:t>
            </a:r>
            <a:r>
              <a:rPr lang="en-US" dirty="0"/>
              <a:t>, </a:t>
            </a:r>
            <a:r>
              <a:rPr lang="en-US" i="1" dirty="0"/>
              <a:t>c</a:t>
            </a:r>
            <a:r>
              <a:rPr lang="en-US" dirty="0"/>
              <a:t>, is a function of </a:t>
            </a:r>
            <a:r>
              <a:rPr lang="en-US" i="1" dirty="0"/>
              <a:t>h</a:t>
            </a:r>
            <a:r>
              <a:rPr lang="en-US" baseline="30000" dirty="0"/>
              <a:t>n</a:t>
            </a:r>
            <a:r>
              <a:rPr lang="en-US" baseline="-25000" dirty="0"/>
              <a:t>1</a:t>
            </a:r>
            <a:r>
              <a:rPr lang="en-US" dirty="0"/>
              <a:t>, and conveys the essence of the input to the decoder. </a:t>
            </a:r>
          </a:p>
          <a:p>
            <a:pPr marL="457200" indent="-457200">
              <a:buFont typeface="+mj-lt"/>
              <a:buAutoNum type="arabicPeriod"/>
            </a:pPr>
            <a:r>
              <a:rPr lang="en-US" dirty="0"/>
              <a:t>A </a:t>
            </a:r>
            <a:r>
              <a:rPr lang="en-US" b="1" dirty="0"/>
              <a:t>decoder</a:t>
            </a:r>
            <a:r>
              <a:rPr lang="en-US" dirty="0"/>
              <a:t> accepts </a:t>
            </a:r>
            <a:r>
              <a:rPr lang="en-US" i="1" dirty="0"/>
              <a:t>c </a:t>
            </a:r>
            <a:r>
              <a:rPr lang="en-US" dirty="0"/>
              <a:t>as input and generates an arbitrary length sequence of hidden states </a:t>
            </a:r>
            <a:r>
              <a:rPr lang="en-US" i="1" dirty="0"/>
              <a:t>h</a:t>
            </a:r>
            <a:r>
              <a:rPr lang="en-US" baseline="30000" dirty="0"/>
              <a:t>m</a:t>
            </a:r>
            <a:r>
              <a:rPr lang="en-US" baseline="-25000" dirty="0"/>
              <a:t>1</a:t>
            </a:r>
            <a:r>
              <a:rPr lang="en-US" dirty="0"/>
              <a:t> , from which can be used to create a corresponding sequence of output states </a:t>
            </a:r>
            <a:r>
              <a:rPr lang="en-US" i="1" dirty="0"/>
              <a:t>y</a:t>
            </a:r>
            <a:r>
              <a:rPr lang="en-US" baseline="30000" dirty="0"/>
              <a:t>m</a:t>
            </a:r>
            <a:r>
              <a:rPr lang="en-US" baseline="-25000" dirty="0"/>
              <a:t>1</a:t>
            </a:r>
            <a:r>
              <a:rPr lang="en-US" dirty="0"/>
              <a:t> .</a:t>
            </a:r>
          </a:p>
          <a:p>
            <a:pPr marL="457200" indent="-457200">
              <a:buFont typeface="+mj-lt"/>
              <a:buAutoNum type="arabicPeriod"/>
            </a:pPr>
            <a:endParaRPr lang="en-US" dirty="0"/>
          </a:p>
        </p:txBody>
      </p:sp>
    </p:spTree>
    <p:extLst>
      <p:ext uri="{BB962C8B-B14F-4D97-AF65-F5344CB8AC3E}">
        <p14:creationId xmlns:p14="http://schemas.microsoft.com/office/powerpoint/2010/main" val="163160786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2" name="Rectangle 81">
            <a:extLst>
              <a:ext uri="{FF2B5EF4-FFF2-40B4-BE49-F238E27FC236}">
                <a16:creationId xmlns:a16="http://schemas.microsoft.com/office/drawing/2014/main" id="{4E4490D0-3672-446A-AC12-B4830333BD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81"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4" name="Rectangle 83">
            <a:extLst>
              <a:ext uri="{FF2B5EF4-FFF2-40B4-BE49-F238E27FC236}">
                <a16:creationId xmlns:a16="http://schemas.microsoft.com/office/drawing/2014/main" id="{39CB82C2-DF65-4EC1-8280-F201D50F5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86" name="Straight Connector 85">
            <a:extLst>
              <a:ext uri="{FF2B5EF4-FFF2-40B4-BE49-F238E27FC236}">
                <a16:creationId xmlns:a16="http://schemas.microsoft.com/office/drawing/2014/main" id="{7E1D4427-852B-4B37-8E76-0E9F1810BA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05743"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88" name="Rectangle 87">
            <a:extLst>
              <a:ext uri="{FF2B5EF4-FFF2-40B4-BE49-F238E27FC236}">
                <a16:creationId xmlns:a16="http://schemas.microsoft.com/office/drawing/2014/main" id="{8D0DE514-8876-4D18-A995-61A5C1F813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49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a:extLst>
              <a:ext uri="{FF2B5EF4-FFF2-40B4-BE49-F238E27FC236}">
                <a16:creationId xmlns:a16="http://schemas.microsoft.com/office/drawing/2014/main" id="{09DA791C-FFCF-422E-8775-BDA6C0E5EC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130" y="4953000"/>
            <a:ext cx="9141714"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3" name="n-gram precision"/>
          <p:cNvSpPr txBox="1">
            <a:spLocks noGrp="1"/>
          </p:cNvSpPr>
          <p:nvPr>
            <p:ph type="title"/>
          </p:nvPr>
        </p:nvSpPr>
        <p:spPr>
          <a:xfrm>
            <a:off x="798897" y="5120640"/>
            <a:ext cx="7543800" cy="822960"/>
          </a:xfrm>
          <a:prstGeom prst="rect">
            <a:avLst/>
          </a:prstGeom>
        </p:spPr>
        <p:txBody>
          <a:bodyPr vert="horz" lIns="91440" tIns="45720" rIns="91440" bIns="45720" rtlCol="0" anchor="b">
            <a:normAutofit/>
          </a:bodyPr>
          <a:lstStyle>
            <a:lvl1pPr defTabSz="457200">
              <a:defRPr sz="7600">
                <a:solidFill>
                  <a:srgbClr val="126EB2"/>
                </a:solidFill>
                <a:latin typeface="Helvetica"/>
                <a:ea typeface="Helvetica"/>
                <a:cs typeface="Helvetica"/>
                <a:sym typeface="Helvetica"/>
              </a:defRPr>
            </a:lvl1pPr>
          </a:lstStyle>
          <a:p>
            <a:pPr defTabSz="914400"/>
            <a:r>
              <a:rPr lang="en-US" sz="3100">
                <a:solidFill>
                  <a:srgbClr val="FFFFFF"/>
                </a:solidFill>
                <a:latin typeface="+mj-lt"/>
                <a:ea typeface="+mj-ea"/>
                <a:cs typeface="+mj-cs"/>
              </a:rPr>
              <a:t>n-gram precision</a:t>
            </a:r>
          </a:p>
        </p:txBody>
      </p:sp>
      <p:sp>
        <p:nvSpPr>
          <p:cNvPr id="204" name="BLEU modifies this precision to eliminate repetitions that occur across sentences."/>
          <p:cNvSpPr txBox="1">
            <a:spLocks noGrp="1"/>
          </p:cNvSpPr>
          <p:nvPr>
            <p:ph type="body" sz="half" idx="1"/>
          </p:nvPr>
        </p:nvSpPr>
        <p:spPr>
          <a:xfrm>
            <a:off x="798909" y="5943600"/>
            <a:ext cx="7543800" cy="543513"/>
          </a:xfrm>
          <a:prstGeom prst="rect">
            <a:avLst/>
          </a:prstGeom>
        </p:spPr>
        <p:txBody>
          <a:bodyPr vert="horz" lIns="91440" tIns="45720" rIns="91440" bIns="45720" rtlCol="0">
            <a:normAutofit/>
          </a:bodyPr>
          <a:lstStyle>
            <a:lvl1pPr marL="809625" indent="-555625" defTabSz="457200">
              <a:spcBef>
                <a:spcPts val="1100"/>
              </a:spcBef>
              <a:buClr>
                <a:srgbClr val="C0C0C0"/>
              </a:buClr>
              <a:defRPr sz="4000"/>
            </a:lvl1pPr>
          </a:lstStyle>
          <a:p>
            <a:pPr marL="0" indent="0" defTabSz="914400">
              <a:spcBef>
                <a:spcPts val="1200"/>
              </a:spcBef>
              <a:buClr>
                <a:schemeClr val="accent1"/>
              </a:buClr>
              <a:buNone/>
            </a:pPr>
            <a:r>
              <a:rPr lang="en-US" sz="1300" cap="all" spc="200">
                <a:solidFill>
                  <a:srgbClr val="FFFFFF"/>
                </a:solidFill>
                <a:latin typeface="+mj-lt"/>
              </a:rPr>
              <a:t>BLEU modifies this precision to eliminate repetitions that occur across sentences.</a:t>
            </a:r>
          </a:p>
        </p:txBody>
      </p:sp>
      <p:pic>
        <p:nvPicPr>
          <p:cNvPr id="205" name="droppedImage.pdf" descr="droppedImage.pdf"/>
          <p:cNvPicPr>
            <a:picLocks noChangeAspect="1"/>
          </p:cNvPicPr>
          <p:nvPr/>
        </p:nvPicPr>
        <p:blipFill>
          <a:blip r:embed="rId2"/>
          <a:stretch>
            <a:fillRect/>
          </a:stretch>
        </p:blipFill>
        <p:spPr>
          <a:xfrm>
            <a:off x="475499" y="1664175"/>
            <a:ext cx="8193826" cy="1577311"/>
          </a:xfrm>
          <a:prstGeom prst="rect">
            <a:avLst/>
          </a:prstGeom>
        </p:spPr>
      </p:pic>
      <p:sp>
        <p:nvSpPr>
          <p:cNvPr id="92" name="Rectangle 91">
            <a:extLst>
              <a:ext uri="{FF2B5EF4-FFF2-40B4-BE49-F238E27FC236}">
                <a16:creationId xmlns:a16="http://schemas.microsoft.com/office/drawing/2014/main" id="{0DCF8855-3530-4F46-A4CB-3B6686EEE4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0" y="4906176"/>
            <a:ext cx="9141714"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440983928"/>
      </p:ext>
    </p:extLst>
  </p:cSld>
  <p:clrMapOvr>
    <a:masterClrMapping/>
  </p:clrMapOvr>
  <p:transition spd="med"/>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8" name="Rectangle 77">
            <a:extLst>
              <a:ext uri="{FF2B5EF4-FFF2-40B4-BE49-F238E27FC236}">
                <a16:creationId xmlns:a16="http://schemas.microsoft.com/office/drawing/2014/main" id="{4E4490D0-3672-446A-AC12-B4830333BD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81"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0" name="Rectangle 79">
            <a:extLst>
              <a:ext uri="{FF2B5EF4-FFF2-40B4-BE49-F238E27FC236}">
                <a16:creationId xmlns:a16="http://schemas.microsoft.com/office/drawing/2014/main" id="{39CB82C2-DF65-4EC1-8280-F201D50F5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82" name="Straight Connector 81">
            <a:extLst>
              <a:ext uri="{FF2B5EF4-FFF2-40B4-BE49-F238E27FC236}">
                <a16:creationId xmlns:a16="http://schemas.microsoft.com/office/drawing/2014/main" id="{7E1D4427-852B-4B37-8E76-0E9F1810BA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05743"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84" name="Rectangle 83">
            <a:extLst>
              <a:ext uri="{FF2B5EF4-FFF2-40B4-BE49-F238E27FC236}">
                <a16:creationId xmlns:a16="http://schemas.microsoft.com/office/drawing/2014/main" id="{8D0DE514-8876-4D18-A995-61A5C1F813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49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a:extLst>
              <a:ext uri="{FF2B5EF4-FFF2-40B4-BE49-F238E27FC236}">
                <a16:creationId xmlns:a16="http://schemas.microsoft.com/office/drawing/2014/main" id="{09DA791C-FFCF-422E-8775-BDA6C0E5EC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130" y="4953000"/>
            <a:ext cx="9141714"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0" name="Multiple references"/>
          <p:cNvSpPr txBox="1">
            <a:spLocks noGrp="1"/>
          </p:cNvSpPr>
          <p:nvPr>
            <p:ph type="title"/>
          </p:nvPr>
        </p:nvSpPr>
        <p:spPr>
          <a:xfrm>
            <a:off x="798897" y="5120640"/>
            <a:ext cx="7543800" cy="822960"/>
          </a:xfrm>
          <a:prstGeom prst="rect">
            <a:avLst/>
          </a:prstGeom>
        </p:spPr>
        <p:txBody>
          <a:bodyPr vert="horz" lIns="91440" tIns="45720" rIns="91440" bIns="45720" rtlCol="0" anchor="b">
            <a:normAutofit/>
          </a:bodyPr>
          <a:lstStyle>
            <a:lvl1pPr defTabSz="457200">
              <a:defRPr sz="7600">
                <a:solidFill>
                  <a:srgbClr val="126EB2"/>
                </a:solidFill>
                <a:latin typeface="Helvetica"/>
                <a:ea typeface="Helvetica"/>
                <a:cs typeface="Helvetica"/>
                <a:sym typeface="Helvetica"/>
              </a:defRPr>
            </a:lvl1pPr>
          </a:lstStyle>
          <a:p>
            <a:pPr defTabSz="914400"/>
            <a:r>
              <a:rPr lang="en-US" sz="3100" dirty="0">
                <a:solidFill>
                  <a:srgbClr val="FFFFFF"/>
                </a:solidFill>
                <a:latin typeface="+mj-lt"/>
                <a:ea typeface="+mj-ea"/>
                <a:cs typeface="+mj-cs"/>
              </a:rPr>
              <a:t>Multiple references </a:t>
            </a:r>
          </a:p>
        </p:txBody>
      </p:sp>
      <p:sp>
        <p:nvSpPr>
          <p:cNvPr id="88" name="Rectangle 87">
            <a:extLst>
              <a:ext uri="{FF2B5EF4-FFF2-40B4-BE49-F238E27FC236}">
                <a16:creationId xmlns:a16="http://schemas.microsoft.com/office/drawing/2014/main" id="{0DCF8855-3530-4F46-A4CB-3B6686EEE4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0" y="4906176"/>
            <a:ext cx="9141714"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201" name="Table"/>
          <p:cNvGraphicFramePr/>
          <p:nvPr>
            <p:extLst>
              <p:ext uri="{D42A27DB-BD31-4B8C-83A1-F6EECF244321}">
                <p14:modId xmlns:p14="http://schemas.microsoft.com/office/powerpoint/2010/main" val="1282340100"/>
              </p:ext>
            </p:extLst>
          </p:nvPr>
        </p:nvGraphicFramePr>
        <p:xfrm>
          <a:off x="875491" y="690350"/>
          <a:ext cx="7393843" cy="3524962"/>
        </p:xfrm>
        <a:graphic>
          <a:graphicData uri="http://schemas.openxmlformats.org/drawingml/2006/table">
            <a:tbl>
              <a:tblPr firstRow="1" bandRow="1"/>
              <a:tblGrid>
                <a:gridCol w="1242485">
                  <a:extLst>
                    <a:ext uri="{9D8B030D-6E8A-4147-A177-3AD203B41FA5}">
                      <a16:colId xmlns:a16="http://schemas.microsoft.com/office/drawing/2014/main" val="20000"/>
                    </a:ext>
                  </a:extLst>
                </a:gridCol>
                <a:gridCol w="6151358">
                  <a:extLst>
                    <a:ext uri="{9D8B030D-6E8A-4147-A177-3AD203B41FA5}">
                      <a16:colId xmlns:a16="http://schemas.microsoft.com/office/drawing/2014/main" val="20001"/>
                    </a:ext>
                  </a:extLst>
                </a:gridCol>
              </a:tblGrid>
              <a:tr h="716220">
                <a:tc>
                  <a:txBody>
                    <a:bodyPr/>
                    <a:lstStyle/>
                    <a:p>
                      <a:pPr defTabSz="914400">
                        <a:tabLst>
                          <a:tab pos="914400" algn="l"/>
                        </a:tabLst>
                      </a:pPr>
                      <a:r>
                        <a:rPr sz="3300"/>
                        <a:t>Ref 1</a:t>
                      </a:r>
                    </a:p>
                  </a:txBody>
                  <a:tcPr marL="27626" marR="27626" marT="27626" marB="27626" anchor="ctr" horzOverflow="overflow"/>
                </a:tc>
                <a:tc>
                  <a:txBody>
                    <a:bodyPr/>
                    <a:lstStyle/>
                    <a:p>
                      <a:pPr algn="l" defTabSz="914400">
                        <a:spcBef>
                          <a:spcPts val="1200"/>
                        </a:spcBef>
                        <a:tabLst>
                          <a:tab pos="914400" algn="l"/>
                        </a:tabLst>
                      </a:pPr>
                      <a:r>
                        <a:rPr sz="2200" dirty="0" err="1">
                          <a:latin typeface="Times Roman"/>
                          <a:ea typeface="Times Roman"/>
                          <a:cs typeface="Times Roman"/>
                          <a:sym typeface="Times Roman"/>
                        </a:rPr>
                        <a:t>Orejuela</a:t>
                      </a:r>
                      <a:r>
                        <a:rPr sz="2200" dirty="0">
                          <a:latin typeface="Times Roman"/>
                          <a:ea typeface="Times Roman"/>
                          <a:cs typeface="Times Roman"/>
                          <a:sym typeface="Times Roman"/>
                        </a:rPr>
                        <a:t> appeared calm as he was led to the American plane which will take him </a:t>
                      </a:r>
                      <a:r>
                        <a:rPr sz="2200" b="1" dirty="0">
                          <a:latin typeface="Times Roman"/>
                          <a:ea typeface="Times Roman"/>
                          <a:cs typeface="Times Roman"/>
                          <a:sym typeface="Times Roman"/>
                        </a:rPr>
                        <a:t>to Miami</a:t>
                      </a:r>
                      <a:r>
                        <a:rPr sz="2200" dirty="0">
                          <a:latin typeface="Times Roman"/>
                          <a:ea typeface="Times Roman"/>
                          <a:cs typeface="Times Roman"/>
                          <a:sym typeface="Times Roman"/>
                        </a:rPr>
                        <a:t>, Florida.</a:t>
                      </a:r>
                    </a:p>
                  </a:txBody>
                  <a:tcPr marL="9209" marR="9209" marT="9209" marB="9209" anchor="ctr" horzOverflow="overflow"/>
                </a:tc>
                <a:extLst>
                  <a:ext uri="{0D108BD9-81ED-4DB2-BD59-A6C34878D82A}">
                    <a16:rowId xmlns:a16="http://schemas.microsoft.com/office/drawing/2014/main" val="10000"/>
                  </a:ext>
                </a:extLst>
              </a:tr>
              <a:tr h="716220">
                <a:tc>
                  <a:txBody>
                    <a:bodyPr/>
                    <a:lstStyle/>
                    <a:p>
                      <a:pPr defTabSz="914400">
                        <a:tabLst>
                          <a:tab pos="914400" algn="l"/>
                        </a:tabLst>
                      </a:pPr>
                      <a:r>
                        <a:rPr sz="3300"/>
                        <a:t>Ref 2</a:t>
                      </a:r>
                    </a:p>
                  </a:txBody>
                  <a:tcPr marL="27626" marR="27626" marT="27626" marB="27626" anchor="ctr" horzOverflow="overflow"/>
                </a:tc>
                <a:tc>
                  <a:txBody>
                    <a:bodyPr/>
                    <a:lstStyle/>
                    <a:p>
                      <a:pPr algn="l" defTabSz="914400">
                        <a:spcBef>
                          <a:spcPts val="1200"/>
                        </a:spcBef>
                        <a:tabLst>
                          <a:tab pos="914400" algn="l"/>
                        </a:tabLst>
                      </a:pPr>
                      <a:r>
                        <a:rPr sz="2200" dirty="0" err="1">
                          <a:latin typeface="Times Roman"/>
                          <a:ea typeface="Times Roman"/>
                          <a:cs typeface="Times Roman"/>
                          <a:sym typeface="Times Roman"/>
                        </a:rPr>
                        <a:t>Orejuela</a:t>
                      </a:r>
                      <a:r>
                        <a:rPr sz="2200" dirty="0">
                          <a:latin typeface="Times Roman"/>
                          <a:ea typeface="Times Roman"/>
                          <a:cs typeface="Times Roman"/>
                          <a:sym typeface="Times Roman"/>
                        </a:rPr>
                        <a:t> appeared calm while being escorted to the plane that would take him </a:t>
                      </a:r>
                      <a:r>
                        <a:rPr sz="2200" b="1" dirty="0">
                          <a:latin typeface="Times Roman"/>
                          <a:ea typeface="Times Roman"/>
                          <a:cs typeface="Times Roman"/>
                          <a:sym typeface="Times Roman"/>
                        </a:rPr>
                        <a:t>to Miami</a:t>
                      </a:r>
                      <a:r>
                        <a:rPr sz="2200" dirty="0">
                          <a:latin typeface="Times Roman"/>
                          <a:ea typeface="Times Roman"/>
                          <a:cs typeface="Times Roman"/>
                          <a:sym typeface="Times Roman"/>
                        </a:rPr>
                        <a:t>, Florida.</a:t>
                      </a:r>
                    </a:p>
                  </a:txBody>
                  <a:tcPr marL="9209" marR="9209" marT="9209" marB="9209" anchor="ctr" horzOverflow="overflow">
                    <a:solidFill>
                      <a:srgbClr val="EBEBEB"/>
                    </a:solidFill>
                  </a:tcPr>
                </a:tc>
                <a:extLst>
                  <a:ext uri="{0D108BD9-81ED-4DB2-BD59-A6C34878D82A}">
                    <a16:rowId xmlns:a16="http://schemas.microsoft.com/office/drawing/2014/main" val="10001"/>
                  </a:ext>
                </a:extLst>
              </a:tr>
              <a:tr h="1046261">
                <a:tc>
                  <a:txBody>
                    <a:bodyPr/>
                    <a:lstStyle/>
                    <a:p>
                      <a:pPr defTabSz="914400">
                        <a:tabLst>
                          <a:tab pos="914400" algn="l"/>
                        </a:tabLst>
                      </a:pPr>
                      <a:r>
                        <a:rPr sz="3300"/>
                        <a:t>Ref 3</a:t>
                      </a:r>
                    </a:p>
                  </a:txBody>
                  <a:tcPr marL="27626" marR="27626" marT="27626" marB="27626" anchor="ctr" horzOverflow="overflow"/>
                </a:tc>
                <a:tc>
                  <a:txBody>
                    <a:bodyPr/>
                    <a:lstStyle/>
                    <a:p>
                      <a:pPr algn="l" defTabSz="914400">
                        <a:spcBef>
                          <a:spcPts val="1200"/>
                        </a:spcBef>
                        <a:tabLst>
                          <a:tab pos="914400" algn="l"/>
                        </a:tabLst>
                      </a:pPr>
                      <a:r>
                        <a:rPr sz="2200" dirty="0" err="1">
                          <a:latin typeface="Times Roman"/>
                          <a:ea typeface="Times Roman"/>
                          <a:cs typeface="Times Roman"/>
                          <a:sym typeface="Times Roman"/>
                        </a:rPr>
                        <a:t>Orejuela</a:t>
                      </a:r>
                      <a:r>
                        <a:rPr sz="2200" dirty="0">
                          <a:latin typeface="Times Roman"/>
                          <a:ea typeface="Times Roman"/>
                          <a:cs typeface="Times Roman"/>
                          <a:sym typeface="Times Roman"/>
                        </a:rPr>
                        <a:t> appeared calm as he was being led to the American plane that was to carry him </a:t>
                      </a:r>
                      <a:r>
                        <a:rPr sz="2200" b="1" dirty="0">
                          <a:latin typeface="Times Roman"/>
                          <a:ea typeface="Times Roman"/>
                          <a:cs typeface="Times Roman"/>
                          <a:sym typeface="Times Roman"/>
                        </a:rPr>
                        <a:t>to Miami </a:t>
                      </a:r>
                      <a:r>
                        <a:rPr sz="2200" dirty="0">
                          <a:latin typeface="Times Roman"/>
                          <a:ea typeface="Times Roman"/>
                          <a:cs typeface="Times Roman"/>
                          <a:sym typeface="Times Roman"/>
                        </a:rPr>
                        <a:t>in Florida.</a:t>
                      </a:r>
                    </a:p>
                  </a:txBody>
                  <a:tcPr marL="9209" marR="9209" marT="9209" marB="9209" anchor="ctr" horzOverflow="overflow"/>
                </a:tc>
                <a:extLst>
                  <a:ext uri="{0D108BD9-81ED-4DB2-BD59-A6C34878D82A}">
                    <a16:rowId xmlns:a16="http://schemas.microsoft.com/office/drawing/2014/main" val="10002"/>
                  </a:ext>
                </a:extLst>
              </a:tr>
              <a:tr h="1046261">
                <a:tc>
                  <a:txBody>
                    <a:bodyPr/>
                    <a:lstStyle/>
                    <a:p>
                      <a:pPr defTabSz="914400">
                        <a:tabLst>
                          <a:tab pos="914400" algn="l"/>
                        </a:tabLst>
                      </a:pPr>
                      <a:r>
                        <a:rPr sz="3300"/>
                        <a:t>Ref 4</a:t>
                      </a:r>
                    </a:p>
                  </a:txBody>
                  <a:tcPr marL="27626" marR="27626" marT="27626" marB="27626" anchor="ctr" horzOverflow="overflow"/>
                </a:tc>
                <a:tc>
                  <a:txBody>
                    <a:bodyPr/>
                    <a:lstStyle/>
                    <a:p>
                      <a:pPr algn="l" defTabSz="914400">
                        <a:spcBef>
                          <a:spcPts val="1200"/>
                        </a:spcBef>
                        <a:tabLst>
                          <a:tab pos="914400" algn="l"/>
                        </a:tabLst>
                      </a:pPr>
                      <a:r>
                        <a:rPr sz="2200" dirty="0" err="1">
                          <a:latin typeface="Times Roman"/>
                          <a:ea typeface="Times Roman"/>
                          <a:cs typeface="Times Roman"/>
                          <a:sym typeface="Times Roman"/>
                        </a:rPr>
                        <a:t>Orejuela</a:t>
                      </a:r>
                      <a:r>
                        <a:rPr sz="2200" dirty="0">
                          <a:latin typeface="Times Roman"/>
                          <a:ea typeface="Times Roman"/>
                          <a:cs typeface="Times Roman"/>
                          <a:sym typeface="Times Roman"/>
                        </a:rPr>
                        <a:t> seemed quite calm as he was being led to the American plane that would take him in Florida.</a:t>
                      </a:r>
                      <a:r>
                        <a:rPr lang="en-US" sz="2200" b="1" dirty="0">
                          <a:latin typeface="Times Roman"/>
                          <a:ea typeface="Times Roman"/>
                          <a:cs typeface="Times Roman"/>
                          <a:sym typeface="Times Roman"/>
                        </a:rPr>
                        <a:t> to Miami </a:t>
                      </a:r>
                      <a:endParaRPr sz="2200" dirty="0">
                        <a:latin typeface="Times Roman"/>
                        <a:ea typeface="Times Roman"/>
                        <a:cs typeface="Times Roman"/>
                        <a:sym typeface="Times Roman"/>
                      </a:endParaRPr>
                    </a:p>
                  </a:txBody>
                  <a:tcPr marL="9209" marR="9209" marT="9209" marB="9209" anchor="ctr" horzOverflow="overflow">
                    <a:solidFill>
                      <a:srgbClr val="EBEBEB"/>
                    </a:solidFill>
                  </a:tcPr>
                </a:tc>
                <a:extLst>
                  <a:ext uri="{0D108BD9-81ED-4DB2-BD59-A6C34878D82A}">
                    <a16:rowId xmlns:a16="http://schemas.microsoft.com/office/drawing/2014/main" val="10003"/>
                  </a:ext>
                </a:extLst>
              </a:tr>
            </a:tbl>
          </a:graphicData>
        </a:graphic>
      </p:graphicFrame>
      <p:sp>
        <p:nvSpPr>
          <p:cNvPr id="2" name="Rectangle 1">
            <a:extLst>
              <a:ext uri="{FF2B5EF4-FFF2-40B4-BE49-F238E27FC236}">
                <a16:creationId xmlns:a16="http://schemas.microsoft.com/office/drawing/2014/main" id="{46627324-8B8A-CE42-B93E-4A2458C7C590}"/>
              </a:ext>
            </a:extLst>
          </p:cNvPr>
          <p:cNvSpPr/>
          <p:nvPr/>
        </p:nvSpPr>
        <p:spPr>
          <a:xfrm>
            <a:off x="1905000" y="6097462"/>
            <a:ext cx="5486400" cy="369332"/>
          </a:xfrm>
          <a:prstGeom prst="rect">
            <a:avLst/>
          </a:prstGeom>
        </p:spPr>
        <p:txBody>
          <a:bodyPr wrap="square">
            <a:spAutoFit/>
          </a:bodyPr>
          <a:lstStyle/>
          <a:p>
            <a:r>
              <a:rPr lang="en-US" dirty="0"/>
              <a:t>“to Miami” can only be counted as correct once</a:t>
            </a:r>
          </a:p>
        </p:txBody>
      </p:sp>
    </p:spTree>
    <p:extLst>
      <p:ext uri="{BB962C8B-B14F-4D97-AF65-F5344CB8AC3E}">
        <p14:creationId xmlns:p14="http://schemas.microsoft.com/office/powerpoint/2010/main" val="2824710653"/>
      </p:ext>
    </p:extLst>
  </p:cSld>
  <p:clrMapOvr>
    <a:masterClrMapping/>
  </p:clrMapOvr>
  <p:transition spd="me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1" name="Table"/>
          <p:cNvGraphicFramePr/>
          <p:nvPr/>
        </p:nvGraphicFramePr>
        <p:xfrm>
          <a:off x="457201" y="708660"/>
          <a:ext cx="8234376" cy="4343400"/>
        </p:xfrm>
        <a:graphic>
          <a:graphicData uri="http://schemas.openxmlformats.org/drawingml/2006/table">
            <a:tbl>
              <a:tblPr/>
              <a:tblGrid>
                <a:gridCol w="1250066">
                  <a:extLst>
                    <a:ext uri="{9D8B030D-6E8A-4147-A177-3AD203B41FA5}">
                      <a16:colId xmlns:a16="http://schemas.microsoft.com/office/drawing/2014/main" val="20000"/>
                    </a:ext>
                  </a:extLst>
                </a:gridCol>
                <a:gridCol w="6984310">
                  <a:extLst>
                    <a:ext uri="{9D8B030D-6E8A-4147-A177-3AD203B41FA5}">
                      <a16:colId xmlns:a16="http://schemas.microsoft.com/office/drawing/2014/main" val="20001"/>
                    </a:ext>
                  </a:extLst>
                </a:gridCol>
              </a:tblGrid>
              <a:tr h="1085850">
                <a:tc>
                  <a:txBody>
                    <a:bodyPr/>
                    <a:lstStyle/>
                    <a:p>
                      <a:pPr defTabSz="914400">
                        <a:tabLst>
                          <a:tab pos="914400" algn="l"/>
                        </a:tabLst>
                      </a:pPr>
                      <a:r>
                        <a:rPr sz="3200"/>
                        <a:t>Ref 1</a:t>
                      </a:r>
                    </a:p>
                  </a:txBody>
                  <a:tcPr marL="26789" marR="26789" marT="26789" marB="26789" anchor="ctr" horzOverflow="overflow"/>
                </a:tc>
                <a:tc>
                  <a:txBody>
                    <a:bodyPr/>
                    <a:lstStyle/>
                    <a:p>
                      <a:pPr algn="l" defTabSz="914400">
                        <a:spcBef>
                          <a:spcPts val="1200"/>
                        </a:spcBef>
                        <a:tabLst>
                          <a:tab pos="914400" algn="l"/>
                        </a:tabLst>
                      </a:pPr>
                      <a:r>
                        <a:rPr sz="2100">
                          <a:latin typeface="Times Roman"/>
                          <a:ea typeface="Times Roman"/>
                          <a:cs typeface="Times Roman"/>
                          <a:sym typeface="Times Roman"/>
                        </a:rPr>
                        <a:t>Orejuela appeared calm as he was led to the American plane which will take him to Miami, Florida.</a:t>
                      </a:r>
                    </a:p>
                  </a:txBody>
                  <a:tcPr marL="8930" marR="8930" marT="8930" marB="8930" anchor="ctr" horzOverflow="overflow"/>
                </a:tc>
                <a:extLst>
                  <a:ext uri="{0D108BD9-81ED-4DB2-BD59-A6C34878D82A}">
                    <a16:rowId xmlns:a16="http://schemas.microsoft.com/office/drawing/2014/main" val="10000"/>
                  </a:ext>
                </a:extLst>
              </a:tr>
              <a:tr h="1085850">
                <a:tc>
                  <a:txBody>
                    <a:bodyPr/>
                    <a:lstStyle/>
                    <a:p>
                      <a:pPr defTabSz="914400">
                        <a:tabLst>
                          <a:tab pos="914400" algn="l"/>
                        </a:tabLst>
                      </a:pPr>
                      <a:r>
                        <a:rPr sz="3200"/>
                        <a:t>Ref 2</a:t>
                      </a:r>
                    </a:p>
                  </a:txBody>
                  <a:tcPr marL="26789" marR="26789" marT="26789" marB="26789" anchor="ctr" horzOverflow="overflow"/>
                </a:tc>
                <a:tc>
                  <a:txBody>
                    <a:bodyPr/>
                    <a:lstStyle/>
                    <a:p>
                      <a:pPr algn="l" defTabSz="914400">
                        <a:spcBef>
                          <a:spcPts val="1200"/>
                        </a:spcBef>
                        <a:tabLst>
                          <a:tab pos="914400" algn="l"/>
                        </a:tabLst>
                      </a:pPr>
                      <a:r>
                        <a:rPr sz="2100">
                          <a:latin typeface="Times Roman"/>
                          <a:ea typeface="Times Roman"/>
                          <a:cs typeface="Times Roman"/>
                          <a:sym typeface="Times Roman"/>
                        </a:rPr>
                        <a:t>Orejuela appeared calm while being escorted to the plane that would take him to Miami, Florida.</a:t>
                      </a:r>
                    </a:p>
                  </a:txBody>
                  <a:tcPr marL="8930" marR="8930" marT="8930" marB="8930" anchor="ctr" horzOverflow="overflow">
                    <a:solidFill>
                      <a:srgbClr val="EBEBEB"/>
                    </a:solidFill>
                  </a:tcPr>
                </a:tc>
                <a:extLst>
                  <a:ext uri="{0D108BD9-81ED-4DB2-BD59-A6C34878D82A}">
                    <a16:rowId xmlns:a16="http://schemas.microsoft.com/office/drawing/2014/main" val="10001"/>
                  </a:ext>
                </a:extLst>
              </a:tr>
              <a:tr h="1085850">
                <a:tc>
                  <a:txBody>
                    <a:bodyPr/>
                    <a:lstStyle/>
                    <a:p>
                      <a:pPr defTabSz="914400">
                        <a:tabLst>
                          <a:tab pos="914400" algn="l"/>
                        </a:tabLst>
                      </a:pPr>
                      <a:r>
                        <a:rPr sz="3200"/>
                        <a:t>Ref 3</a:t>
                      </a:r>
                    </a:p>
                  </a:txBody>
                  <a:tcPr marL="26789" marR="26789" marT="26789" marB="26789" anchor="ctr" horzOverflow="overflow"/>
                </a:tc>
                <a:tc>
                  <a:txBody>
                    <a:bodyPr/>
                    <a:lstStyle/>
                    <a:p>
                      <a:pPr algn="l" defTabSz="914400">
                        <a:spcBef>
                          <a:spcPts val="1200"/>
                        </a:spcBef>
                        <a:tabLst>
                          <a:tab pos="914400" algn="l"/>
                        </a:tabLst>
                      </a:pPr>
                      <a:r>
                        <a:rPr sz="2100">
                          <a:latin typeface="Times Roman"/>
                          <a:ea typeface="Times Roman"/>
                          <a:cs typeface="Times Roman"/>
                          <a:sym typeface="Times Roman"/>
                        </a:rPr>
                        <a:t>Orejuela appeared calm as he was being led to the American plane that was to carry him to Miami in Florida.</a:t>
                      </a:r>
                    </a:p>
                  </a:txBody>
                  <a:tcPr marL="8930" marR="8930" marT="8930" marB="8930" anchor="ctr" horzOverflow="overflow"/>
                </a:tc>
                <a:extLst>
                  <a:ext uri="{0D108BD9-81ED-4DB2-BD59-A6C34878D82A}">
                    <a16:rowId xmlns:a16="http://schemas.microsoft.com/office/drawing/2014/main" val="10002"/>
                  </a:ext>
                </a:extLst>
              </a:tr>
              <a:tr h="1085850">
                <a:tc>
                  <a:txBody>
                    <a:bodyPr/>
                    <a:lstStyle/>
                    <a:p>
                      <a:pPr defTabSz="914400">
                        <a:tabLst>
                          <a:tab pos="914400" algn="l"/>
                        </a:tabLst>
                      </a:pPr>
                      <a:r>
                        <a:rPr sz="3200"/>
                        <a:t>Ref 4</a:t>
                      </a:r>
                    </a:p>
                  </a:txBody>
                  <a:tcPr marL="26789" marR="26789" marT="26789" marB="26789" anchor="ctr" horzOverflow="overflow"/>
                </a:tc>
                <a:tc>
                  <a:txBody>
                    <a:bodyPr/>
                    <a:lstStyle/>
                    <a:p>
                      <a:pPr algn="l" defTabSz="914400">
                        <a:spcBef>
                          <a:spcPts val="1200"/>
                        </a:spcBef>
                        <a:tabLst>
                          <a:tab pos="914400" algn="l"/>
                        </a:tabLst>
                      </a:pPr>
                      <a:r>
                        <a:rPr sz="2100">
                          <a:latin typeface="Times Roman"/>
                          <a:ea typeface="Times Roman"/>
                          <a:cs typeface="Times Roman"/>
                          <a:sym typeface="Times Roman"/>
                        </a:rPr>
                        <a:t>Orejuela seemed quite calm as he was being led to the American plane that would take him to Miami in Florida.</a:t>
                      </a:r>
                    </a:p>
                  </a:txBody>
                  <a:tcPr marL="8930" marR="8930" marT="8930" marB="8930" anchor="ctr" horzOverflow="overflow">
                    <a:solidFill>
                      <a:srgbClr val="EBEBEB"/>
                    </a:solidFill>
                  </a:tcPr>
                </a:tc>
                <a:extLst>
                  <a:ext uri="{0D108BD9-81ED-4DB2-BD59-A6C34878D82A}">
                    <a16:rowId xmlns:a16="http://schemas.microsoft.com/office/drawing/2014/main" val="10003"/>
                  </a:ext>
                </a:extLst>
              </a:tr>
            </a:tbl>
          </a:graphicData>
        </a:graphic>
      </p:graphicFrame>
      <p:graphicFrame>
        <p:nvGraphicFramePr>
          <p:cNvPr id="212" name="Table"/>
          <p:cNvGraphicFramePr/>
          <p:nvPr/>
        </p:nvGraphicFramePr>
        <p:xfrm>
          <a:off x="457201" y="5360670"/>
          <a:ext cx="8234376" cy="1085850"/>
        </p:xfrm>
        <a:graphic>
          <a:graphicData uri="http://schemas.openxmlformats.org/drawingml/2006/table">
            <a:tbl>
              <a:tblPr/>
              <a:tblGrid>
                <a:gridCol w="1250066">
                  <a:extLst>
                    <a:ext uri="{9D8B030D-6E8A-4147-A177-3AD203B41FA5}">
                      <a16:colId xmlns:a16="http://schemas.microsoft.com/office/drawing/2014/main" val="20000"/>
                    </a:ext>
                  </a:extLst>
                </a:gridCol>
                <a:gridCol w="6984310">
                  <a:extLst>
                    <a:ext uri="{9D8B030D-6E8A-4147-A177-3AD203B41FA5}">
                      <a16:colId xmlns:a16="http://schemas.microsoft.com/office/drawing/2014/main" val="20001"/>
                    </a:ext>
                  </a:extLst>
                </a:gridCol>
              </a:tblGrid>
              <a:tr h="1085850">
                <a:tc>
                  <a:txBody>
                    <a:bodyPr/>
                    <a:lstStyle/>
                    <a:p>
                      <a:pPr defTabSz="914400">
                        <a:tabLst>
                          <a:tab pos="914400" algn="l"/>
                        </a:tabLst>
                      </a:pPr>
                      <a:r>
                        <a:rPr sz="3200"/>
                        <a:t>Hyp</a:t>
                      </a:r>
                    </a:p>
                  </a:txBody>
                  <a:tcPr marL="26789" marR="26789" marT="26789" marB="26789" anchor="ctr" horzOverflow="overflow"/>
                </a:tc>
                <a:tc>
                  <a:txBody>
                    <a:bodyPr/>
                    <a:lstStyle/>
                    <a:p>
                      <a:pPr algn="l" defTabSz="457200">
                        <a:spcBef>
                          <a:spcPts val="1200"/>
                        </a:spcBef>
                      </a:pPr>
                      <a:r>
                        <a:rPr sz="2100">
                          <a:latin typeface="Times Roman"/>
                          <a:ea typeface="Times Roman"/>
                          <a:cs typeface="Times Roman"/>
                          <a:sym typeface="Times Roman"/>
                        </a:rPr>
                        <a:t>appeared calm when he was taken to the American plane, which will to Miami, Florida.</a:t>
                      </a:r>
                    </a:p>
                  </a:txBody>
                  <a:tcPr marL="8930" marR="8930" marT="8930" marB="8930" anchor="ctr" horzOverflow="overflow"/>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713568480"/>
      </p:ext>
    </p:extLst>
  </p:cSld>
  <p:clrMapOvr>
    <a:masterClrMapping/>
  </p:clrMapOvr>
  <p:transition spd="me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4" name="Table"/>
          <p:cNvGraphicFramePr/>
          <p:nvPr/>
        </p:nvGraphicFramePr>
        <p:xfrm>
          <a:off x="1623060" y="1040130"/>
          <a:ext cx="6195060" cy="3714750"/>
        </p:xfrm>
        <a:graphic>
          <a:graphicData uri="http://schemas.openxmlformats.org/drawingml/2006/table">
            <a:tbl>
              <a:tblPr/>
              <a:tblGrid>
                <a:gridCol w="6195060">
                  <a:extLst>
                    <a:ext uri="{9D8B030D-6E8A-4147-A177-3AD203B41FA5}">
                      <a16:colId xmlns:a16="http://schemas.microsoft.com/office/drawing/2014/main" val="20000"/>
                    </a:ext>
                  </a:extLst>
                </a:gridCol>
              </a:tblGrid>
              <a:tr h="3714750">
                <a:tc>
                  <a:txBody>
                    <a:bodyPr/>
                    <a:lstStyle/>
                    <a:p>
                      <a:pPr algn="l" defTabSz="457200">
                        <a:spcBef>
                          <a:spcPts val="1200"/>
                        </a:spcBef>
                        <a:defRPr sz="3600">
                          <a:latin typeface="Times Roman"/>
                          <a:ea typeface="Times Roman"/>
                          <a:cs typeface="Times Roman"/>
                          <a:sym typeface="Times Roman"/>
                        </a:defRPr>
                      </a:pPr>
                      <a:r>
                        <a:rPr sz="2500" b="1"/>
                        <a:t>American, Florida, Miami</a:t>
                      </a:r>
                      <a:r>
                        <a:rPr sz="2500"/>
                        <a:t>, Orejuela, </a:t>
                      </a:r>
                      <a:r>
                        <a:rPr sz="2500" b="1"/>
                        <a:t>appeared</a:t>
                      </a:r>
                      <a:r>
                        <a:rPr sz="2500"/>
                        <a:t>, as, being, calm, carry, escorted, he, him, in, led, </a:t>
                      </a:r>
                      <a:r>
                        <a:rPr sz="2500" b="1"/>
                        <a:t>plane</a:t>
                      </a:r>
                      <a:r>
                        <a:rPr sz="2500"/>
                        <a:t>, quite, seemed, take, that, the, </a:t>
                      </a:r>
                      <a:r>
                        <a:rPr sz="2500" b="1"/>
                        <a:t>to</a:t>
                      </a:r>
                      <a:r>
                        <a:rPr sz="2500"/>
                        <a:t>, </a:t>
                      </a:r>
                      <a:r>
                        <a:rPr sz="2500" b="1"/>
                        <a:t>to</a:t>
                      </a:r>
                      <a:r>
                        <a:rPr sz="2500"/>
                        <a:t>, to, </a:t>
                      </a:r>
                      <a:r>
                        <a:rPr sz="2500" b="1"/>
                        <a:t>was</a:t>
                      </a:r>
                      <a:r>
                        <a:rPr sz="2500"/>
                        <a:t> , was, </a:t>
                      </a:r>
                      <a:r>
                        <a:rPr sz="2500" b="1"/>
                        <a:t>which</a:t>
                      </a:r>
                      <a:r>
                        <a:rPr sz="2500"/>
                        <a:t>, while, </a:t>
                      </a:r>
                      <a:r>
                        <a:rPr sz="2500" b="1"/>
                        <a:t>will</a:t>
                      </a:r>
                      <a:r>
                        <a:rPr sz="2500"/>
                        <a:t>, would, ,</a:t>
                      </a:r>
                      <a:r>
                        <a:rPr sz="2500" b="1"/>
                        <a:t>, .</a:t>
                      </a:r>
                    </a:p>
                  </a:txBody>
                  <a:tcPr marL="26789" marR="26789" marT="26789" marB="26789" anchor="ctr" horzOverflow="overflow"/>
                </a:tc>
                <a:extLst>
                  <a:ext uri="{0D108BD9-81ED-4DB2-BD59-A6C34878D82A}">
                    <a16:rowId xmlns:a16="http://schemas.microsoft.com/office/drawing/2014/main" val="10000"/>
                  </a:ext>
                </a:extLst>
              </a:tr>
            </a:tbl>
          </a:graphicData>
        </a:graphic>
      </p:graphicFrame>
      <p:graphicFrame>
        <p:nvGraphicFramePr>
          <p:cNvPr id="215" name="Table"/>
          <p:cNvGraphicFramePr/>
          <p:nvPr/>
        </p:nvGraphicFramePr>
        <p:xfrm>
          <a:off x="457201" y="5360670"/>
          <a:ext cx="8234376" cy="1085850"/>
        </p:xfrm>
        <a:graphic>
          <a:graphicData uri="http://schemas.openxmlformats.org/drawingml/2006/table">
            <a:tbl>
              <a:tblPr/>
              <a:tblGrid>
                <a:gridCol w="1250066">
                  <a:extLst>
                    <a:ext uri="{9D8B030D-6E8A-4147-A177-3AD203B41FA5}">
                      <a16:colId xmlns:a16="http://schemas.microsoft.com/office/drawing/2014/main" val="20000"/>
                    </a:ext>
                  </a:extLst>
                </a:gridCol>
                <a:gridCol w="6984310">
                  <a:extLst>
                    <a:ext uri="{9D8B030D-6E8A-4147-A177-3AD203B41FA5}">
                      <a16:colId xmlns:a16="http://schemas.microsoft.com/office/drawing/2014/main" val="20001"/>
                    </a:ext>
                  </a:extLst>
                </a:gridCol>
              </a:tblGrid>
              <a:tr h="1085850">
                <a:tc>
                  <a:txBody>
                    <a:bodyPr/>
                    <a:lstStyle/>
                    <a:p>
                      <a:pPr defTabSz="914400">
                        <a:tabLst>
                          <a:tab pos="914400" algn="l"/>
                        </a:tabLst>
                      </a:pPr>
                      <a:r>
                        <a:rPr sz="3200"/>
                        <a:t>Hyp</a:t>
                      </a:r>
                    </a:p>
                  </a:txBody>
                  <a:tcPr marL="26789" marR="26789" marT="26789" marB="26789" anchor="ctr" horzOverflow="overflow"/>
                </a:tc>
                <a:tc>
                  <a:txBody>
                    <a:bodyPr/>
                    <a:lstStyle/>
                    <a:p>
                      <a:pPr algn="l" defTabSz="457200">
                        <a:spcBef>
                          <a:spcPts val="1200"/>
                        </a:spcBef>
                        <a:defRPr sz="3600">
                          <a:latin typeface="Times Roman"/>
                          <a:ea typeface="Times Roman"/>
                          <a:cs typeface="Times Roman"/>
                          <a:sym typeface="Times Roman"/>
                        </a:defRPr>
                      </a:pPr>
                      <a:r>
                        <a:rPr sz="2500" b="1"/>
                        <a:t>appeared calm</a:t>
                      </a:r>
                      <a:r>
                        <a:rPr sz="2500"/>
                        <a:t> when </a:t>
                      </a:r>
                      <a:r>
                        <a:rPr sz="2500" b="1"/>
                        <a:t>he was </a:t>
                      </a:r>
                      <a:r>
                        <a:rPr sz="2500"/>
                        <a:t>taken </a:t>
                      </a:r>
                      <a:r>
                        <a:rPr sz="2500" b="1"/>
                        <a:t>to the American</a:t>
                      </a:r>
                      <a:r>
                        <a:rPr sz="2500"/>
                        <a:t> </a:t>
                      </a:r>
                      <a:r>
                        <a:rPr sz="2500" b="1"/>
                        <a:t>plane </a:t>
                      </a:r>
                      <a:r>
                        <a:rPr sz="2500"/>
                        <a:t>, </a:t>
                      </a:r>
                      <a:r>
                        <a:rPr sz="2500" b="1"/>
                        <a:t>which will to</a:t>
                      </a:r>
                      <a:r>
                        <a:rPr sz="2500"/>
                        <a:t> </a:t>
                      </a:r>
                      <a:r>
                        <a:rPr sz="2500" b="1"/>
                        <a:t>Miami , Florida .</a:t>
                      </a:r>
                    </a:p>
                  </a:txBody>
                  <a:tcPr marL="8930" marR="8930" marT="8930" marB="8930" anchor="ctr" horzOverflow="overflow"/>
                </a:tc>
                <a:extLst>
                  <a:ext uri="{0D108BD9-81ED-4DB2-BD59-A6C34878D82A}">
                    <a16:rowId xmlns:a16="http://schemas.microsoft.com/office/drawing/2014/main" val="10000"/>
                  </a:ext>
                </a:extLst>
              </a:tr>
            </a:tbl>
          </a:graphicData>
        </a:graphic>
      </p:graphicFrame>
      <p:sp>
        <p:nvSpPr>
          <p:cNvPr id="216" name="1-gram precision = 15/18"/>
          <p:cNvSpPr txBox="1"/>
          <p:nvPr/>
        </p:nvSpPr>
        <p:spPr>
          <a:xfrm>
            <a:off x="2824261" y="4801063"/>
            <a:ext cx="3787125" cy="50199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4289" tIns="34289" rIns="34289" bIns="34289" anchor="ctr">
            <a:spAutoFit/>
          </a:bodyPr>
          <a:lstStyle>
            <a:lvl1pPr algn="ctr">
              <a:defRPr sz="4000">
                <a:latin typeface="+mj-lt"/>
                <a:ea typeface="+mj-ea"/>
                <a:cs typeface="+mj-cs"/>
                <a:sym typeface="Gill Sans"/>
              </a:defRPr>
            </a:lvl1pPr>
          </a:lstStyle>
          <a:p>
            <a:r>
              <a:rPr sz="2812"/>
              <a:t>1-gram precision = 15/18 </a:t>
            </a:r>
          </a:p>
        </p:txBody>
      </p:sp>
    </p:spTree>
    <p:extLst>
      <p:ext uri="{BB962C8B-B14F-4D97-AF65-F5344CB8AC3E}">
        <p14:creationId xmlns:p14="http://schemas.microsoft.com/office/powerpoint/2010/main" val="382363742"/>
      </p:ext>
    </p:extLst>
  </p:cSld>
  <p:clrMapOvr>
    <a:masterClrMapping/>
  </p:clrMapOvr>
  <p:transition spd="me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8" name="Table"/>
          <p:cNvGraphicFramePr/>
          <p:nvPr/>
        </p:nvGraphicFramePr>
        <p:xfrm>
          <a:off x="1623060" y="651510"/>
          <a:ext cx="6195060" cy="4404122"/>
        </p:xfrm>
        <a:graphic>
          <a:graphicData uri="http://schemas.openxmlformats.org/drawingml/2006/table">
            <a:tbl>
              <a:tblPr/>
              <a:tblGrid>
                <a:gridCol w="6195060">
                  <a:extLst>
                    <a:ext uri="{9D8B030D-6E8A-4147-A177-3AD203B41FA5}">
                      <a16:colId xmlns:a16="http://schemas.microsoft.com/office/drawing/2014/main" val="20000"/>
                    </a:ext>
                  </a:extLst>
                </a:gridCol>
              </a:tblGrid>
              <a:tr h="4404122">
                <a:tc>
                  <a:txBody>
                    <a:bodyPr/>
                    <a:lstStyle/>
                    <a:p>
                      <a:pPr algn="l" defTabSz="457200">
                        <a:spcBef>
                          <a:spcPts val="1200"/>
                        </a:spcBef>
                        <a:defRPr sz="3600">
                          <a:latin typeface="Times Roman"/>
                          <a:ea typeface="Times Roman"/>
                          <a:cs typeface="Times Roman"/>
                          <a:sym typeface="Times Roman"/>
                        </a:defRPr>
                      </a:pPr>
                      <a:r>
                        <a:rPr sz="2500" b="1"/>
                        <a:t>American plane</a:t>
                      </a:r>
                      <a:r>
                        <a:rPr sz="2500"/>
                        <a:t>, </a:t>
                      </a:r>
                      <a:r>
                        <a:rPr sz="2500" b="1"/>
                        <a:t>Florida .</a:t>
                      </a:r>
                      <a:r>
                        <a:rPr sz="2500"/>
                        <a:t>, </a:t>
                      </a:r>
                      <a:r>
                        <a:rPr sz="2500" b="1"/>
                        <a:t>Miami ,</a:t>
                      </a:r>
                      <a:r>
                        <a:rPr sz="2500"/>
                        <a:t>, Miami in, Orejuela appeared, Orejuela seemed, </a:t>
                      </a:r>
                      <a:r>
                        <a:rPr sz="2500" b="1"/>
                        <a:t>appeared calm</a:t>
                      </a:r>
                      <a:r>
                        <a:rPr sz="2500"/>
                        <a:t>, as he, being escorted, being led, calm as, calm while, carry him, escorted to, </a:t>
                      </a:r>
                      <a:r>
                        <a:rPr sz="2500" b="1"/>
                        <a:t>he was</a:t>
                      </a:r>
                      <a:r>
                        <a:rPr sz="2500"/>
                        <a:t>, him to, in Florida, led to, plane that, plane which, quite calm, seemed quite, take him, that was, that would, </a:t>
                      </a:r>
                      <a:r>
                        <a:rPr sz="2500" b="1"/>
                        <a:t>the American</a:t>
                      </a:r>
                      <a:r>
                        <a:rPr sz="2500"/>
                        <a:t>, the plane, </a:t>
                      </a:r>
                      <a:r>
                        <a:rPr sz="2500" b="1"/>
                        <a:t>to Miami</a:t>
                      </a:r>
                      <a:r>
                        <a:rPr sz="2500"/>
                        <a:t>, to carry, </a:t>
                      </a:r>
                      <a:r>
                        <a:rPr sz="2500" b="1"/>
                        <a:t>to the</a:t>
                      </a:r>
                      <a:r>
                        <a:rPr sz="2500"/>
                        <a:t>, was being, was led, was to, </a:t>
                      </a:r>
                      <a:r>
                        <a:rPr sz="2500" b="1"/>
                        <a:t>which will</a:t>
                      </a:r>
                      <a:r>
                        <a:rPr sz="2500"/>
                        <a:t>, while being, will take, would take, , Florida</a:t>
                      </a:r>
                    </a:p>
                    <a:p>
                      <a:pPr algn="l" defTabSz="457200">
                        <a:spcBef>
                          <a:spcPts val="1200"/>
                        </a:spcBef>
                        <a:defRPr sz="3600">
                          <a:latin typeface="Times Roman"/>
                          <a:ea typeface="Times Roman"/>
                          <a:cs typeface="Times Roman"/>
                          <a:sym typeface="Times Roman"/>
                        </a:defRPr>
                      </a:pPr>
                      <a:endParaRPr sz="2500"/>
                    </a:p>
                  </a:txBody>
                  <a:tcPr marL="26789" marR="26789" marT="26789" marB="26789" anchor="ctr" horzOverflow="overflow"/>
                </a:tc>
                <a:extLst>
                  <a:ext uri="{0D108BD9-81ED-4DB2-BD59-A6C34878D82A}">
                    <a16:rowId xmlns:a16="http://schemas.microsoft.com/office/drawing/2014/main" val="10000"/>
                  </a:ext>
                </a:extLst>
              </a:tr>
            </a:tbl>
          </a:graphicData>
        </a:graphic>
      </p:graphicFrame>
      <p:graphicFrame>
        <p:nvGraphicFramePr>
          <p:cNvPr id="219" name="Table"/>
          <p:cNvGraphicFramePr/>
          <p:nvPr/>
        </p:nvGraphicFramePr>
        <p:xfrm>
          <a:off x="457201" y="5360670"/>
          <a:ext cx="8234376" cy="1085850"/>
        </p:xfrm>
        <a:graphic>
          <a:graphicData uri="http://schemas.openxmlformats.org/drawingml/2006/table">
            <a:tbl>
              <a:tblPr/>
              <a:tblGrid>
                <a:gridCol w="1250066">
                  <a:extLst>
                    <a:ext uri="{9D8B030D-6E8A-4147-A177-3AD203B41FA5}">
                      <a16:colId xmlns:a16="http://schemas.microsoft.com/office/drawing/2014/main" val="20000"/>
                    </a:ext>
                  </a:extLst>
                </a:gridCol>
                <a:gridCol w="6984310">
                  <a:extLst>
                    <a:ext uri="{9D8B030D-6E8A-4147-A177-3AD203B41FA5}">
                      <a16:colId xmlns:a16="http://schemas.microsoft.com/office/drawing/2014/main" val="20001"/>
                    </a:ext>
                  </a:extLst>
                </a:gridCol>
              </a:tblGrid>
              <a:tr h="1085850">
                <a:tc>
                  <a:txBody>
                    <a:bodyPr/>
                    <a:lstStyle/>
                    <a:p>
                      <a:pPr defTabSz="914400">
                        <a:tabLst>
                          <a:tab pos="914400" algn="l"/>
                        </a:tabLst>
                      </a:pPr>
                      <a:r>
                        <a:rPr sz="3200"/>
                        <a:t>Hyp</a:t>
                      </a:r>
                    </a:p>
                  </a:txBody>
                  <a:tcPr marL="26789" marR="26789" marT="26789" marB="26789" anchor="ctr" horzOverflow="overflow"/>
                </a:tc>
                <a:tc>
                  <a:txBody>
                    <a:bodyPr/>
                    <a:lstStyle/>
                    <a:p>
                      <a:pPr algn="l" defTabSz="457200">
                        <a:spcBef>
                          <a:spcPts val="1200"/>
                        </a:spcBef>
                        <a:defRPr sz="3600">
                          <a:latin typeface="Times Roman"/>
                          <a:ea typeface="Times Roman"/>
                          <a:cs typeface="Times Roman"/>
                          <a:sym typeface="Times Roman"/>
                        </a:defRPr>
                      </a:pPr>
                      <a:r>
                        <a:rPr sz="2500" b="1"/>
                        <a:t>appeared calm</a:t>
                      </a:r>
                      <a:r>
                        <a:rPr sz="2500"/>
                        <a:t> when </a:t>
                      </a:r>
                      <a:r>
                        <a:rPr sz="2500" b="1"/>
                        <a:t>he was</a:t>
                      </a:r>
                      <a:r>
                        <a:rPr sz="2500"/>
                        <a:t> taken </a:t>
                      </a:r>
                      <a:r>
                        <a:rPr sz="2500" b="1"/>
                        <a:t>to the</a:t>
                      </a:r>
                      <a:r>
                        <a:rPr sz="2500"/>
                        <a:t> </a:t>
                      </a:r>
                      <a:r>
                        <a:rPr sz="2500" b="1"/>
                        <a:t>American plane</a:t>
                      </a:r>
                      <a:r>
                        <a:rPr sz="2500"/>
                        <a:t> , </a:t>
                      </a:r>
                      <a:r>
                        <a:rPr sz="2500" b="1"/>
                        <a:t>which will to Miami ,</a:t>
                      </a:r>
                      <a:r>
                        <a:rPr sz="2500"/>
                        <a:t> </a:t>
                      </a:r>
                      <a:r>
                        <a:rPr sz="2500" b="1"/>
                        <a:t>Florida .</a:t>
                      </a:r>
                    </a:p>
                  </a:txBody>
                  <a:tcPr marL="8930" marR="8930" marT="8930" marB="8930" anchor="ctr" horzOverflow="overflow"/>
                </a:tc>
                <a:extLst>
                  <a:ext uri="{0D108BD9-81ED-4DB2-BD59-A6C34878D82A}">
                    <a16:rowId xmlns:a16="http://schemas.microsoft.com/office/drawing/2014/main" val="10000"/>
                  </a:ext>
                </a:extLst>
              </a:tr>
            </a:tbl>
          </a:graphicData>
        </a:graphic>
      </p:graphicFrame>
      <p:sp>
        <p:nvSpPr>
          <p:cNvPr id="220" name="2-gram precision = 10/17"/>
          <p:cNvSpPr txBox="1"/>
          <p:nvPr/>
        </p:nvSpPr>
        <p:spPr>
          <a:xfrm>
            <a:off x="2824261" y="4801063"/>
            <a:ext cx="3787125" cy="50199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4289" tIns="34289" rIns="34289" bIns="34289" anchor="ctr">
            <a:spAutoFit/>
          </a:bodyPr>
          <a:lstStyle>
            <a:lvl1pPr algn="ctr">
              <a:defRPr sz="4000">
                <a:latin typeface="+mj-lt"/>
                <a:ea typeface="+mj-ea"/>
                <a:cs typeface="+mj-cs"/>
                <a:sym typeface="Gill Sans"/>
              </a:defRPr>
            </a:lvl1pPr>
          </a:lstStyle>
          <a:p>
            <a:r>
              <a:rPr sz="2812"/>
              <a:t>2-gram precision = 10/17 </a:t>
            </a:r>
          </a:p>
        </p:txBody>
      </p:sp>
    </p:spTree>
    <p:extLst>
      <p:ext uri="{BB962C8B-B14F-4D97-AF65-F5344CB8AC3E}">
        <p14:creationId xmlns:p14="http://schemas.microsoft.com/office/powerpoint/2010/main" val="2342490427"/>
      </p:ext>
    </p:extLst>
  </p:cSld>
  <p:clrMapOvr>
    <a:masterClrMapping/>
  </p:clrMapOvr>
  <p:transition spd="me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 name="2-gram precision = 10/17 = .59"/>
          <p:cNvSpPr txBox="1"/>
          <p:nvPr/>
        </p:nvSpPr>
        <p:spPr>
          <a:xfrm>
            <a:off x="2323043" y="3395173"/>
            <a:ext cx="4583817" cy="50199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4289" tIns="34289" rIns="34289" bIns="34289" anchor="ctr">
            <a:spAutoFit/>
          </a:bodyPr>
          <a:lstStyle>
            <a:lvl1pPr algn="ctr">
              <a:defRPr sz="4000">
                <a:latin typeface="+mj-lt"/>
                <a:ea typeface="+mj-ea"/>
                <a:cs typeface="+mj-cs"/>
                <a:sym typeface="Gill Sans"/>
              </a:defRPr>
            </a:lvl1pPr>
          </a:lstStyle>
          <a:p>
            <a:r>
              <a:rPr sz="2812"/>
              <a:t>2-gram precision = 10/17 = .59 </a:t>
            </a:r>
          </a:p>
        </p:txBody>
      </p:sp>
      <p:sp>
        <p:nvSpPr>
          <p:cNvPr id="224" name="1-gram precision = 15/18 = .83"/>
          <p:cNvSpPr txBox="1"/>
          <p:nvPr/>
        </p:nvSpPr>
        <p:spPr>
          <a:xfrm>
            <a:off x="2300183" y="2949402"/>
            <a:ext cx="4583817" cy="50199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4289" tIns="34289" rIns="34289" bIns="34289" anchor="ctr">
            <a:spAutoFit/>
          </a:bodyPr>
          <a:lstStyle>
            <a:lvl1pPr algn="ctr">
              <a:defRPr sz="4000">
                <a:latin typeface="+mj-lt"/>
                <a:ea typeface="+mj-ea"/>
                <a:cs typeface="+mj-cs"/>
                <a:sym typeface="Gill Sans"/>
              </a:defRPr>
            </a:lvl1pPr>
          </a:lstStyle>
          <a:p>
            <a:r>
              <a:rPr sz="2812"/>
              <a:t>1-gram precision = 15/18 = .83 </a:t>
            </a:r>
          </a:p>
        </p:txBody>
      </p:sp>
      <p:sp>
        <p:nvSpPr>
          <p:cNvPr id="225" name="4-gram precision = 3/15  = .20"/>
          <p:cNvSpPr txBox="1"/>
          <p:nvPr/>
        </p:nvSpPr>
        <p:spPr>
          <a:xfrm>
            <a:off x="2363515" y="4275283"/>
            <a:ext cx="4401076" cy="50199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4289" tIns="34289" rIns="34289" bIns="34289" anchor="ctr">
            <a:spAutoFit/>
          </a:bodyPr>
          <a:lstStyle>
            <a:lvl1pPr algn="ctr">
              <a:defRPr sz="4000">
                <a:latin typeface="+mj-lt"/>
                <a:ea typeface="+mj-ea"/>
                <a:cs typeface="+mj-cs"/>
                <a:sym typeface="Gill Sans"/>
              </a:defRPr>
            </a:lvl1pPr>
          </a:lstStyle>
          <a:p>
            <a:r>
              <a:rPr sz="2812"/>
              <a:t>4-gram precision = 3/15  = .20</a:t>
            </a:r>
          </a:p>
        </p:txBody>
      </p:sp>
      <p:sp>
        <p:nvSpPr>
          <p:cNvPr id="226" name="3-gram precision = 5/16  = .31"/>
          <p:cNvSpPr txBox="1"/>
          <p:nvPr/>
        </p:nvSpPr>
        <p:spPr>
          <a:xfrm>
            <a:off x="2363515" y="3818082"/>
            <a:ext cx="4401076" cy="50199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4289" tIns="34289" rIns="34289" bIns="34289" anchor="ctr">
            <a:spAutoFit/>
          </a:bodyPr>
          <a:lstStyle>
            <a:lvl1pPr algn="ctr">
              <a:defRPr sz="4000">
                <a:latin typeface="+mj-lt"/>
                <a:ea typeface="+mj-ea"/>
                <a:cs typeface="+mj-cs"/>
                <a:sym typeface="Gill Sans"/>
              </a:defRPr>
            </a:lvl1pPr>
          </a:lstStyle>
          <a:p>
            <a:r>
              <a:rPr sz="2812"/>
              <a:t>3-gram precision = 5/16  = .31</a:t>
            </a:r>
          </a:p>
        </p:txBody>
      </p:sp>
      <p:graphicFrame>
        <p:nvGraphicFramePr>
          <p:cNvPr id="227" name="Table"/>
          <p:cNvGraphicFramePr/>
          <p:nvPr/>
        </p:nvGraphicFramePr>
        <p:xfrm>
          <a:off x="308611" y="1680210"/>
          <a:ext cx="8234376" cy="1085850"/>
        </p:xfrm>
        <a:graphic>
          <a:graphicData uri="http://schemas.openxmlformats.org/drawingml/2006/table">
            <a:tbl>
              <a:tblPr/>
              <a:tblGrid>
                <a:gridCol w="1250066">
                  <a:extLst>
                    <a:ext uri="{9D8B030D-6E8A-4147-A177-3AD203B41FA5}">
                      <a16:colId xmlns:a16="http://schemas.microsoft.com/office/drawing/2014/main" val="20000"/>
                    </a:ext>
                  </a:extLst>
                </a:gridCol>
                <a:gridCol w="6984310">
                  <a:extLst>
                    <a:ext uri="{9D8B030D-6E8A-4147-A177-3AD203B41FA5}">
                      <a16:colId xmlns:a16="http://schemas.microsoft.com/office/drawing/2014/main" val="20001"/>
                    </a:ext>
                  </a:extLst>
                </a:gridCol>
              </a:tblGrid>
              <a:tr h="1085850">
                <a:tc>
                  <a:txBody>
                    <a:bodyPr/>
                    <a:lstStyle/>
                    <a:p>
                      <a:pPr defTabSz="914400">
                        <a:tabLst>
                          <a:tab pos="914400" algn="l"/>
                        </a:tabLst>
                      </a:pPr>
                      <a:r>
                        <a:rPr sz="3200"/>
                        <a:t>Hyp</a:t>
                      </a:r>
                    </a:p>
                  </a:txBody>
                  <a:tcPr marL="26789" marR="26789" marT="26789" marB="26789" anchor="ctr" horzOverflow="overflow"/>
                </a:tc>
                <a:tc>
                  <a:txBody>
                    <a:bodyPr/>
                    <a:lstStyle/>
                    <a:p>
                      <a:pPr algn="l" defTabSz="457200">
                        <a:spcBef>
                          <a:spcPts val="1200"/>
                        </a:spcBef>
                      </a:pPr>
                      <a:r>
                        <a:rPr sz="2500">
                          <a:latin typeface="Times Roman"/>
                          <a:ea typeface="Times Roman"/>
                          <a:cs typeface="Times Roman"/>
                          <a:sym typeface="Times Roman"/>
                        </a:rPr>
                        <a:t>appeared calm when he was taken to the American plane, which will to Miami, Florida.</a:t>
                      </a:r>
                    </a:p>
                  </a:txBody>
                  <a:tcPr marL="8930" marR="8930" marT="8930" marB="8930" anchor="ctr" horzOverflow="overflow"/>
                </a:tc>
                <a:extLst>
                  <a:ext uri="{0D108BD9-81ED-4DB2-BD59-A6C34878D82A}">
                    <a16:rowId xmlns:a16="http://schemas.microsoft.com/office/drawing/2014/main" val="10000"/>
                  </a:ext>
                </a:extLst>
              </a:tr>
            </a:tbl>
          </a:graphicData>
        </a:graphic>
      </p:graphicFrame>
      <p:sp>
        <p:nvSpPr>
          <p:cNvPr id="228" name="(0.83 * 0.59 * 0.31 * 0.2)^(1/4) = 0.417…"/>
          <p:cNvSpPr txBox="1"/>
          <p:nvPr/>
        </p:nvSpPr>
        <p:spPr>
          <a:xfrm>
            <a:off x="1398988" y="5026067"/>
            <a:ext cx="6330129" cy="180023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4289" tIns="34289" rIns="34289" bIns="34289" anchor="ctr">
            <a:spAutoFit/>
          </a:bodyPr>
          <a:lstStyle/>
          <a:p>
            <a:pPr algn="ctr">
              <a:defRPr sz="4000">
                <a:latin typeface="+mj-lt"/>
                <a:ea typeface="+mj-ea"/>
                <a:cs typeface="+mj-cs"/>
                <a:sym typeface="Gill Sans"/>
              </a:defRPr>
            </a:pPr>
            <a:endParaRPr sz="2812"/>
          </a:p>
          <a:p>
            <a:pPr algn="ctr">
              <a:defRPr sz="4000">
                <a:latin typeface="+mj-lt"/>
                <a:ea typeface="+mj-ea"/>
                <a:cs typeface="+mj-cs"/>
                <a:sym typeface="Gill Sans"/>
              </a:defRPr>
            </a:pPr>
            <a:r>
              <a:rPr sz="2812"/>
              <a:t>(0.83 * 0.59 * 0.31 * 0.2)^(1/4) = 0.417</a:t>
            </a:r>
          </a:p>
          <a:p>
            <a:pPr algn="ctr">
              <a:defRPr sz="4000">
                <a:latin typeface="+mj-lt"/>
                <a:ea typeface="+mj-ea"/>
                <a:cs typeface="+mj-cs"/>
                <a:sym typeface="Gill Sans"/>
              </a:defRPr>
            </a:pPr>
            <a:r>
              <a:rPr sz="2812"/>
              <a:t>or equivalently </a:t>
            </a:r>
          </a:p>
          <a:p>
            <a:pPr algn="ctr">
              <a:defRPr sz="4000">
                <a:latin typeface="+mj-lt"/>
                <a:ea typeface="+mj-ea"/>
                <a:cs typeface="+mj-cs"/>
                <a:sym typeface="Gill Sans"/>
              </a:defRPr>
            </a:pPr>
            <a:r>
              <a:rPr sz="2812"/>
              <a:t>exp(ln .83 + ln .59 + ln .31 + ln .2/4) = 0.417</a:t>
            </a:r>
          </a:p>
        </p:txBody>
      </p:sp>
      <p:sp>
        <p:nvSpPr>
          <p:cNvPr id="229" name="Geometric average"/>
          <p:cNvSpPr txBox="1"/>
          <p:nvPr/>
        </p:nvSpPr>
        <p:spPr>
          <a:xfrm>
            <a:off x="-101287" y="4946291"/>
            <a:ext cx="3384642" cy="50199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4289" tIns="34289" rIns="34289" bIns="34289" anchor="ctr">
            <a:spAutoFit/>
          </a:bodyPr>
          <a:lstStyle/>
          <a:p>
            <a:pPr marL="569247" lvl="1" indent="-390660">
              <a:spcBef>
                <a:spcPts val="773"/>
              </a:spcBef>
              <a:buClr>
                <a:srgbClr val="C0C0C0"/>
              </a:buClr>
              <a:buSzPct val="171000"/>
              <a:buChar char="•"/>
              <a:defRPr sz="4000">
                <a:latin typeface="+mj-lt"/>
                <a:ea typeface="+mj-ea"/>
                <a:cs typeface="+mj-cs"/>
                <a:sym typeface="Gill Sans"/>
              </a:defRPr>
            </a:pPr>
            <a:r>
              <a:rPr sz="2812"/>
              <a:t>Geometric average</a:t>
            </a:r>
          </a:p>
        </p:txBody>
      </p:sp>
      <p:sp>
        <p:nvSpPr>
          <p:cNvPr id="2" name="Title 1">
            <a:extLst>
              <a:ext uri="{FF2B5EF4-FFF2-40B4-BE49-F238E27FC236}">
                <a16:creationId xmlns:a16="http://schemas.microsoft.com/office/drawing/2014/main" id="{65E2A271-DF47-4049-B47D-ED165AFE3A9B}"/>
              </a:ext>
            </a:extLst>
          </p:cNvPr>
          <p:cNvSpPr>
            <a:spLocks noGrp="1"/>
          </p:cNvSpPr>
          <p:nvPr>
            <p:ph type="title"/>
          </p:nvPr>
        </p:nvSpPr>
        <p:spPr/>
        <p:txBody>
          <a:bodyPr/>
          <a:lstStyle/>
          <a:p>
            <a:r>
              <a:rPr lang="en-US" dirty="0"/>
              <a:t>n-gram precision</a:t>
            </a:r>
          </a:p>
        </p:txBody>
      </p:sp>
    </p:spTree>
    <p:extLst>
      <p:ext uri="{BB962C8B-B14F-4D97-AF65-F5344CB8AC3E}">
        <p14:creationId xmlns:p14="http://schemas.microsoft.com/office/powerpoint/2010/main" val="230194114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1" name="Table"/>
          <p:cNvGraphicFramePr/>
          <p:nvPr/>
        </p:nvGraphicFramePr>
        <p:xfrm>
          <a:off x="457201" y="708660"/>
          <a:ext cx="8234376" cy="4343400"/>
        </p:xfrm>
        <a:graphic>
          <a:graphicData uri="http://schemas.openxmlformats.org/drawingml/2006/table">
            <a:tbl>
              <a:tblPr/>
              <a:tblGrid>
                <a:gridCol w="1250066">
                  <a:extLst>
                    <a:ext uri="{9D8B030D-6E8A-4147-A177-3AD203B41FA5}">
                      <a16:colId xmlns:a16="http://schemas.microsoft.com/office/drawing/2014/main" val="20000"/>
                    </a:ext>
                  </a:extLst>
                </a:gridCol>
                <a:gridCol w="6984310">
                  <a:extLst>
                    <a:ext uri="{9D8B030D-6E8A-4147-A177-3AD203B41FA5}">
                      <a16:colId xmlns:a16="http://schemas.microsoft.com/office/drawing/2014/main" val="20001"/>
                    </a:ext>
                  </a:extLst>
                </a:gridCol>
              </a:tblGrid>
              <a:tr h="1085850">
                <a:tc>
                  <a:txBody>
                    <a:bodyPr/>
                    <a:lstStyle/>
                    <a:p>
                      <a:pPr defTabSz="914400">
                        <a:tabLst>
                          <a:tab pos="914400" algn="l"/>
                        </a:tabLst>
                      </a:pPr>
                      <a:r>
                        <a:rPr sz="3200"/>
                        <a:t>Ref 1</a:t>
                      </a:r>
                    </a:p>
                  </a:txBody>
                  <a:tcPr marL="26789" marR="26789" marT="26789" marB="26789" anchor="ctr" horzOverflow="overflow"/>
                </a:tc>
                <a:tc>
                  <a:txBody>
                    <a:bodyPr/>
                    <a:lstStyle/>
                    <a:p>
                      <a:pPr algn="l" defTabSz="914400">
                        <a:spcBef>
                          <a:spcPts val="1200"/>
                        </a:spcBef>
                        <a:tabLst>
                          <a:tab pos="914400" algn="l"/>
                        </a:tabLst>
                      </a:pPr>
                      <a:r>
                        <a:rPr sz="2100">
                          <a:latin typeface="Times Roman"/>
                          <a:ea typeface="Times Roman"/>
                          <a:cs typeface="Times Roman"/>
                          <a:sym typeface="Times Roman"/>
                        </a:rPr>
                        <a:t>Orejuela appeared calm as he was led to the American plane which will take him to Miami, Florida.</a:t>
                      </a:r>
                    </a:p>
                  </a:txBody>
                  <a:tcPr marL="8930" marR="8930" marT="8930" marB="8930" anchor="ctr" horzOverflow="overflow"/>
                </a:tc>
                <a:extLst>
                  <a:ext uri="{0D108BD9-81ED-4DB2-BD59-A6C34878D82A}">
                    <a16:rowId xmlns:a16="http://schemas.microsoft.com/office/drawing/2014/main" val="10000"/>
                  </a:ext>
                </a:extLst>
              </a:tr>
              <a:tr h="1085850">
                <a:tc>
                  <a:txBody>
                    <a:bodyPr/>
                    <a:lstStyle/>
                    <a:p>
                      <a:pPr defTabSz="914400">
                        <a:tabLst>
                          <a:tab pos="914400" algn="l"/>
                        </a:tabLst>
                      </a:pPr>
                      <a:r>
                        <a:rPr sz="3200"/>
                        <a:t>Ref 2</a:t>
                      </a:r>
                    </a:p>
                  </a:txBody>
                  <a:tcPr marL="26789" marR="26789" marT="26789" marB="26789" anchor="ctr" horzOverflow="overflow"/>
                </a:tc>
                <a:tc>
                  <a:txBody>
                    <a:bodyPr/>
                    <a:lstStyle/>
                    <a:p>
                      <a:pPr algn="l" defTabSz="914400">
                        <a:spcBef>
                          <a:spcPts val="1200"/>
                        </a:spcBef>
                        <a:tabLst>
                          <a:tab pos="914400" algn="l"/>
                        </a:tabLst>
                      </a:pPr>
                      <a:r>
                        <a:rPr sz="2100">
                          <a:latin typeface="Times Roman"/>
                          <a:ea typeface="Times Roman"/>
                          <a:cs typeface="Times Roman"/>
                          <a:sym typeface="Times Roman"/>
                        </a:rPr>
                        <a:t>Orejuela appeared calm while being escorted to the plane that would take him to Miami, Florida.</a:t>
                      </a:r>
                    </a:p>
                  </a:txBody>
                  <a:tcPr marL="8930" marR="8930" marT="8930" marB="8930" anchor="ctr" horzOverflow="overflow">
                    <a:solidFill>
                      <a:srgbClr val="EBEBEB"/>
                    </a:solidFill>
                  </a:tcPr>
                </a:tc>
                <a:extLst>
                  <a:ext uri="{0D108BD9-81ED-4DB2-BD59-A6C34878D82A}">
                    <a16:rowId xmlns:a16="http://schemas.microsoft.com/office/drawing/2014/main" val="10001"/>
                  </a:ext>
                </a:extLst>
              </a:tr>
              <a:tr h="1085850">
                <a:tc>
                  <a:txBody>
                    <a:bodyPr/>
                    <a:lstStyle/>
                    <a:p>
                      <a:pPr defTabSz="914400">
                        <a:tabLst>
                          <a:tab pos="914400" algn="l"/>
                        </a:tabLst>
                      </a:pPr>
                      <a:r>
                        <a:rPr sz="3200"/>
                        <a:t>Ref 3</a:t>
                      </a:r>
                    </a:p>
                  </a:txBody>
                  <a:tcPr marL="26789" marR="26789" marT="26789" marB="26789" anchor="ctr" horzOverflow="overflow"/>
                </a:tc>
                <a:tc>
                  <a:txBody>
                    <a:bodyPr/>
                    <a:lstStyle/>
                    <a:p>
                      <a:pPr algn="l" defTabSz="914400">
                        <a:spcBef>
                          <a:spcPts val="1200"/>
                        </a:spcBef>
                        <a:tabLst>
                          <a:tab pos="914400" algn="l"/>
                        </a:tabLst>
                      </a:pPr>
                      <a:r>
                        <a:rPr sz="2100">
                          <a:latin typeface="Times Roman"/>
                          <a:ea typeface="Times Roman"/>
                          <a:cs typeface="Times Roman"/>
                          <a:sym typeface="Times Roman"/>
                        </a:rPr>
                        <a:t>Orejuela appeared calm as he was being led to the American plane that was to carry him to Miami in Florida.</a:t>
                      </a:r>
                    </a:p>
                  </a:txBody>
                  <a:tcPr marL="8930" marR="8930" marT="8930" marB="8930" anchor="ctr" horzOverflow="overflow"/>
                </a:tc>
                <a:extLst>
                  <a:ext uri="{0D108BD9-81ED-4DB2-BD59-A6C34878D82A}">
                    <a16:rowId xmlns:a16="http://schemas.microsoft.com/office/drawing/2014/main" val="10002"/>
                  </a:ext>
                </a:extLst>
              </a:tr>
              <a:tr h="1085850">
                <a:tc>
                  <a:txBody>
                    <a:bodyPr/>
                    <a:lstStyle/>
                    <a:p>
                      <a:pPr defTabSz="914400">
                        <a:tabLst>
                          <a:tab pos="914400" algn="l"/>
                        </a:tabLst>
                      </a:pPr>
                      <a:r>
                        <a:rPr sz="3200"/>
                        <a:t>Ref 4</a:t>
                      </a:r>
                    </a:p>
                  </a:txBody>
                  <a:tcPr marL="26789" marR="26789" marT="26789" marB="26789" anchor="ctr" horzOverflow="overflow"/>
                </a:tc>
                <a:tc>
                  <a:txBody>
                    <a:bodyPr/>
                    <a:lstStyle/>
                    <a:p>
                      <a:pPr algn="l" defTabSz="914400">
                        <a:spcBef>
                          <a:spcPts val="1200"/>
                        </a:spcBef>
                        <a:tabLst>
                          <a:tab pos="914400" algn="l"/>
                        </a:tabLst>
                      </a:pPr>
                      <a:r>
                        <a:rPr sz="2100">
                          <a:latin typeface="Times Roman"/>
                          <a:ea typeface="Times Roman"/>
                          <a:cs typeface="Times Roman"/>
                          <a:sym typeface="Times Roman"/>
                        </a:rPr>
                        <a:t>Orejuela seemed quite calm as he was being led to the American plane that would take him to Miami in Florida.</a:t>
                      </a:r>
                    </a:p>
                  </a:txBody>
                  <a:tcPr marL="8930" marR="8930" marT="8930" marB="8930" anchor="ctr" horzOverflow="overflow">
                    <a:solidFill>
                      <a:srgbClr val="EBEBEB"/>
                    </a:solidFill>
                  </a:tcPr>
                </a:tc>
                <a:extLst>
                  <a:ext uri="{0D108BD9-81ED-4DB2-BD59-A6C34878D82A}">
                    <a16:rowId xmlns:a16="http://schemas.microsoft.com/office/drawing/2014/main" val="10003"/>
                  </a:ext>
                </a:extLst>
              </a:tr>
            </a:tbl>
          </a:graphicData>
        </a:graphic>
      </p:graphicFrame>
      <p:graphicFrame>
        <p:nvGraphicFramePr>
          <p:cNvPr id="232" name="Table"/>
          <p:cNvGraphicFramePr/>
          <p:nvPr/>
        </p:nvGraphicFramePr>
        <p:xfrm>
          <a:off x="457201" y="5360670"/>
          <a:ext cx="8234376" cy="1085850"/>
        </p:xfrm>
        <a:graphic>
          <a:graphicData uri="http://schemas.openxmlformats.org/drawingml/2006/table">
            <a:tbl>
              <a:tblPr/>
              <a:tblGrid>
                <a:gridCol w="1250066">
                  <a:extLst>
                    <a:ext uri="{9D8B030D-6E8A-4147-A177-3AD203B41FA5}">
                      <a16:colId xmlns:a16="http://schemas.microsoft.com/office/drawing/2014/main" val="20000"/>
                    </a:ext>
                  </a:extLst>
                </a:gridCol>
                <a:gridCol w="6984310">
                  <a:extLst>
                    <a:ext uri="{9D8B030D-6E8A-4147-A177-3AD203B41FA5}">
                      <a16:colId xmlns:a16="http://schemas.microsoft.com/office/drawing/2014/main" val="20001"/>
                    </a:ext>
                  </a:extLst>
                </a:gridCol>
              </a:tblGrid>
              <a:tr h="1085850">
                <a:tc>
                  <a:txBody>
                    <a:bodyPr/>
                    <a:lstStyle/>
                    <a:p>
                      <a:pPr defTabSz="914400">
                        <a:tabLst>
                          <a:tab pos="914400" algn="l"/>
                        </a:tabLst>
                      </a:pPr>
                      <a:r>
                        <a:rPr sz="3200"/>
                        <a:t>Hyp</a:t>
                      </a:r>
                    </a:p>
                  </a:txBody>
                  <a:tcPr marL="26789" marR="26789" marT="26789" marB="26789" anchor="ctr" horzOverflow="overflow"/>
                </a:tc>
                <a:tc>
                  <a:txBody>
                    <a:bodyPr/>
                    <a:lstStyle/>
                    <a:p>
                      <a:pPr defTabSz="457200">
                        <a:spcBef>
                          <a:spcPts val="1200"/>
                        </a:spcBef>
                      </a:pPr>
                      <a:r>
                        <a:rPr sz="2100">
                          <a:latin typeface="Times Roman"/>
                          <a:ea typeface="Times Roman"/>
                          <a:cs typeface="Times Roman"/>
                          <a:sym typeface="Times Roman"/>
                        </a:rPr>
                        <a:t>to the American plane</a:t>
                      </a:r>
                    </a:p>
                  </a:txBody>
                  <a:tcPr marL="8930" marR="8930" marT="8930" marB="8930" anchor="ctr" horzOverflow="overflow"/>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610501232"/>
      </p:ext>
    </p:extLst>
  </p:cSld>
  <p:clrMapOvr>
    <a:masterClrMapping/>
  </p:clrMapOvr>
  <p:transition spd="me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 name="2-gram precision = 3/3 = 1.0"/>
          <p:cNvSpPr txBox="1"/>
          <p:nvPr/>
        </p:nvSpPr>
        <p:spPr>
          <a:xfrm>
            <a:off x="2505785" y="3395173"/>
            <a:ext cx="4218333" cy="50199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4289" tIns="34289" rIns="34289" bIns="34289" anchor="ctr">
            <a:spAutoFit/>
          </a:bodyPr>
          <a:lstStyle>
            <a:lvl1pPr algn="ctr">
              <a:defRPr sz="4000">
                <a:latin typeface="+mj-lt"/>
                <a:ea typeface="+mj-ea"/>
                <a:cs typeface="+mj-cs"/>
                <a:sym typeface="Gill Sans"/>
              </a:defRPr>
            </a:lvl1pPr>
          </a:lstStyle>
          <a:p>
            <a:r>
              <a:rPr sz="2812"/>
              <a:t>2-gram precision = 3/3 = 1.0 </a:t>
            </a:r>
          </a:p>
        </p:txBody>
      </p:sp>
      <p:sp>
        <p:nvSpPr>
          <p:cNvPr id="236" name="1-gram precision = 4/4 = 1.0"/>
          <p:cNvSpPr txBox="1"/>
          <p:nvPr/>
        </p:nvSpPr>
        <p:spPr>
          <a:xfrm>
            <a:off x="2482925" y="2949402"/>
            <a:ext cx="4218333" cy="50199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4289" tIns="34289" rIns="34289" bIns="34289" anchor="ctr">
            <a:spAutoFit/>
          </a:bodyPr>
          <a:lstStyle>
            <a:lvl1pPr algn="ctr">
              <a:defRPr sz="4000">
                <a:latin typeface="+mj-lt"/>
                <a:ea typeface="+mj-ea"/>
                <a:cs typeface="+mj-cs"/>
                <a:sym typeface="Gill Sans"/>
              </a:defRPr>
            </a:lvl1pPr>
          </a:lstStyle>
          <a:p>
            <a:r>
              <a:rPr sz="2812"/>
              <a:t>1-gram precision = 4/4 = 1.0 </a:t>
            </a:r>
          </a:p>
        </p:txBody>
      </p:sp>
      <p:sp>
        <p:nvSpPr>
          <p:cNvPr id="237" name="4-gram precision = 1/1  = 1.0"/>
          <p:cNvSpPr txBox="1"/>
          <p:nvPr/>
        </p:nvSpPr>
        <p:spPr>
          <a:xfrm>
            <a:off x="2454886" y="4275283"/>
            <a:ext cx="4218333" cy="50199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4289" tIns="34289" rIns="34289" bIns="34289" anchor="ctr">
            <a:spAutoFit/>
          </a:bodyPr>
          <a:lstStyle>
            <a:lvl1pPr algn="ctr">
              <a:defRPr sz="4000">
                <a:latin typeface="+mj-lt"/>
                <a:ea typeface="+mj-ea"/>
                <a:cs typeface="+mj-cs"/>
                <a:sym typeface="Gill Sans"/>
              </a:defRPr>
            </a:lvl1pPr>
          </a:lstStyle>
          <a:p>
            <a:r>
              <a:rPr sz="2812"/>
              <a:t>4-gram precision = 1/1  = 1.0</a:t>
            </a:r>
          </a:p>
        </p:txBody>
      </p:sp>
      <p:sp>
        <p:nvSpPr>
          <p:cNvPr id="238" name="3-gram precision = 2/2  = 1.0"/>
          <p:cNvSpPr txBox="1"/>
          <p:nvPr/>
        </p:nvSpPr>
        <p:spPr>
          <a:xfrm>
            <a:off x="2454886" y="3818082"/>
            <a:ext cx="4218333" cy="50199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4289" tIns="34289" rIns="34289" bIns="34289" anchor="ctr">
            <a:spAutoFit/>
          </a:bodyPr>
          <a:lstStyle>
            <a:lvl1pPr algn="ctr">
              <a:defRPr sz="4000">
                <a:latin typeface="+mj-lt"/>
                <a:ea typeface="+mj-ea"/>
                <a:cs typeface="+mj-cs"/>
                <a:sym typeface="Gill Sans"/>
              </a:defRPr>
            </a:lvl1pPr>
          </a:lstStyle>
          <a:p>
            <a:r>
              <a:rPr sz="2812"/>
              <a:t>3-gram precision = 2/2  = 1.0</a:t>
            </a:r>
          </a:p>
        </p:txBody>
      </p:sp>
      <p:graphicFrame>
        <p:nvGraphicFramePr>
          <p:cNvPr id="239" name="Table"/>
          <p:cNvGraphicFramePr/>
          <p:nvPr/>
        </p:nvGraphicFramePr>
        <p:xfrm>
          <a:off x="480061" y="1680210"/>
          <a:ext cx="8234376" cy="1085850"/>
        </p:xfrm>
        <a:graphic>
          <a:graphicData uri="http://schemas.openxmlformats.org/drawingml/2006/table">
            <a:tbl>
              <a:tblPr/>
              <a:tblGrid>
                <a:gridCol w="1250066">
                  <a:extLst>
                    <a:ext uri="{9D8B030D-6E8A-4147-A177-3AD203B41FA5}">
                      <a16:colId xmlns:a16="http://schemas.microsoft.com/office/drawing/2014/main" val="20000"/>
                    </a:ext>
                  </a:extLst>
                </a:gridCol>
                <a:gridCol w="6984310">
                  <a:extLst>
                    <a:ext uri="{9D8B030D-6E8A-4147-A177-3AD203B41FA5}">
                      <a16:colId xmlns:a16="http://schemas.microsoft.com/office/drawing/2014/main" val="20001"/>
                    </a:ext>
                  </a:extLst>
                </a:gridCol>
              </a:tblGrid>
              <a:tr h="1085850">
                <a:tc>
                  <a:txBody>
                    <a:bodyPr/>
                    <a:lstStyle/>
                    <a:p>
                      <a:pPr defTabSz="914400">
                        <a:tabLst>
                          <a:tab pos="914400" algn="l"/>
                        </a:tabLst>
                      </a:pPr>
                      <a:r>
                        <a:rPr sz="3200"/>
                        <a:t>Hyp</a:t>
                      </a:r>
                    </a:p>
                  </a:txBody>
                  <a:tcPr marL="26789" marR="26789" marT="26789" marB="26789" anchor="ctr" horzOverflow="overflow"/>
                </a:tc>
                <a:tc>
                  <a:txBody>
                    <a:bodyPr/>
                    <a:lstStyle/>
                    <a:p>
                      <a:pPr defTabSz="457200">
                        <a:spcBef>
                          <a:spcPts val="1200"/>
                        </a:spcBef>
                      </a:pPr>
                      <a:r>
                        <a:rPr sz="2500">
                          <a:latin typeface="Times Roman"/>
                          <a:ea typeface="Times Roman"/>
                          <a:cs typeface="Times Roman"/>
                          <a:sym typeface="Times Roman"/>
                        </a:rPr>
                        <a:t>to the American plane</a:t>
                      </a:r>
                    </a:p>
                  </a:txBody>
                  <a:tcPr marL="8930" marR="8930" marT="8930" marB="8930" anchor="ctr" horzOverflow="overflow"/>
                </a:tc>
                <a:extLst>
                  <a:ext uri="{0D108BD9-81ED-4DB2-BD59-A6C34878D82A}">
                    <a16:rowId xmlns:a16="http://schemas.microsoft.com/office/drawing/2014/main" val="10000"/>
                  </a:ext>
                </a:extLst>
              </a:tr>
            </a:tbl>
          </a:graphicData>
        </a:graphic>
      </p:graphicFrame>
      <p:sp>
        <p:nvSpPr>
          <p:cNvPr id="240" name="exp(ln 1 + ln 1 + ln 1 + ln 1) = 1"/>
          <p:cNvSpPr txBox="1"/>
          <p:nvPr/>
        </p:nvSpPr>
        <p:spPr>
          <a:xfrm>
            <a:off x="2377051" y="5155393"/>
            <a:ext cx="4478661" cy="50199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4289" tIns="34289" rIns="34289" bIns="34289" anchor="ctr">
            <a:spAutoFit/>
          </a:bodyPr>
          <a:lstStyle>
            <a:lvl1pPr algn="ctr">
              <a:defRPr sz="4000">
                <a:latin typeface="+mj-lt"/>
                <a:ea typeface="+mj-ea"/>
                <a:cs typeface="+mj-cs"/>
                <a:sym typeface="Gill Sans"/>
              </a:defRPr>
            </a:lvl1pPr>
          </a:lstStyle>
          <a:p>
            <a:r>
              <a:rPr sz="2812"/>
              <a:t>exp(ln 1 + ln 1 + ln 1 + ln 1) = 1</a:t>
            </a:r>
          </a:p>
        </p:txBody>
      </p:sp>
      <p:sp>
        <p:nvSpPr>
          <p:cNvPr id="4" name="Title 3">
            <a:extLst>
              <a:ext uri="{FF2B5EF4-FFF2-40B4-BE49-F238E27FC236}">
                <a16:creationId xmlns:a16="http://schemas.microsoft.com/office/drawing/2014/main" id="{A053A176-CCFB-6949-9578-A3B3CD09FFBA}"/>
              </a:ext>
            </a:extLst>
          </p:cNvPr>
          <p:cNvSpPr>
            <a:spLocks noGrp="1"/>
          </p:cNvSpPr>
          <p:nvPr>
            <p:ph type="title"/>
          </p:nvPr>
        </p:nvSpPr>
        <p:spPr/>
        <p:txBody>
          <a:bodyPr/>
          <a:lstStyle/>
          <a:p>
            <a:r>
              <a:rPr lang="en-US" dirty="0"/>
              <a:t>Is this better?</a:t>
            </a:r>
          </a:p>
        </p:txBody>
      </p:sp>
    </p:spTree>
    <p:extLst>
      <p:ext uri="{BB962C8B-B14F-4D97-AF65-F5344CB8AC3E}">
        <p14:creationId xmlns:p14="http://schemas.microsoft.com/office/powerpoint/2010/main" val="146552227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1" name="Rectangle 140">
            <a:extLst>
              <a:ext uri="{FF2B5EF4-FFF2-40B4-BE49-F238E27FC236}">
                <a16:creationId xmlns:a16="http://schemas.microsoft.com/office/drawing/2014/main" id="{7D379150-F6B4-45C8-BE10-6B278AD400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9144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3" name="Rectangle 142">
            <a:extLst>
              <a:ext uri="{FF2B5EF4-FFF2-40B4-BE49-F238E27FC236}">
                <a16:creationId xmlns:a16="http://schemas.microsoft.com/office/drawing/2014/main" id="{5FFCF544-A370-4A5D-A95F-CA6E0E7191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34316"/>
            <a:ext cx="9144000"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45" name="Straight Connector 144">
            <a:extLst>
              <a:ext uri="{FF2B5EF4-FFF2-40B4-BE49-F238E27FC236}">
                <a16:creationId xmlns:a16="http://schemas.microsoft.com/office/drawing/2014/main" id="{6EEB3B97-A638-498B-8083-54191CE71E0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95149" y="1737845"/>
            <a:ext cx="74752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47" name="Rectangle 146">
            <a:extLst>
              <a:ext uri="{FF2B5EF4-FFF2-40B4-BE49-F238E27FC236}">
                <a16:creationId xmlns:a16="http://schemas.microsoft.com/office/drawing/2014/main" id="{3DE3B93A-6105-4E0D-ABE7-1711117A80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4" name="Brevity Penalty"/>
          <p:cNvSpPr txBox="1">
            <a:spLocks noGrp="1"/>
          </p:cNvSpPr>
          <p:nvPr>
            <p:ph type="title"/>
          </p:nvPr>
        </p:nvSpPr>
        <p:spPr>
          <a:xfrm>
            <a:off x="481692" y="642257"/>
            <a:ext cx="2563257" cy="5226837"/>
          </a:xfrm>
          <a:prstGeom prst="rect">
            <a:avLst/>
          </a:prstGeom>
        </p:spPr>
        <p:txBody>
          <a:bodyPr vert="horz" lIns="91440" tIns="45720" rIns="91440" bIns="45720" rtlCol="0" anchor="t">
            <a:normAutofit/>
          </a:bodyPr>
          <a:lstStyle>
            <a:lvl1pPr defTabSz="457200">
              <a:defRPr sz="7600">
                <a:solidFill>
                  <a:srgbClr val="126EB2"/>
                </a:solidFill>
                <a:latin typeface="Helvetica"/>
                <a:ea typeface="Helvetica"/>
                <a:cs typeface="Helvetica"/>
                <a:sym typeface="Helvetica"/>
              </a:defRPr>
            </a:lvl1pPr>
          </a:lstStyle>
          <a:p>
            <a:pPr defTabSz="914400"/>
            <a:r>
              <a:rPr lang="en-US" sz="4800">
                <a:solidFill>
                  <a:schemeClr val="tx1">
                    <a:lumMod val="75000"/>
                    <a:lumOff val="25000"/>
                  </a:schemeClr>
                </a:solidFill>
                <a:latin typeface="+mj-lt"/>
                <a:ea typeface="+mj-ea"/>
                <a:cs typeface="+mj-cs"/>
              </a:rPr>
              <a:t>Brevity Penalty</a:t>
            </a:r>
          </a:p>
        </p:txBody>
      </p:sp>
      <p:sp>
        <p:nvSpPr>
          <p:cNvPr id="245" name="c is the length of the corpus of hypothesis translations…"/>
          <p:cNvSpPr txBox="1">
            <a:spLocks noGrp="1"/>
          </p:cNvSpPr>
          <p:nvPr>
            <p:ph type="body" idx="1"/>
          </p:nvPr>
        </p:nvSpPr>
        <p:spPr>
          <a:xfrm>
            <a:off x="3535134" y="642258"/>
            <a:ext cx="5135337" cy="3091682"/>
          </a:xfrm>
          <a:prstGeom prst="rect">
            <a:avLst/>
          </a:prstGeom>
        </p:spPr>
        <p:txBody>
          <a:bodyPr vert="horz" lIns="0" tIns="45720" rIns="0" bIns="45720" rtlCol="0">
            <a:normAutofit/>
          </a:bodyPr>
          <a:lstStyle/>
          <a:p>
            <a:pPr marL="569247" indent="-390660">
              <a:spcBef>
                <a:spcPts val="773"/>
              </a:spcBef>
              <a:defRPr sz="4000"/>
            </a:pPr>
            <a:r>
              <a:rPr lang="en-US" sz="2200"/>
              <a:t>c is the length of the corpus of hypothesis translations</a:t>
            </a:r>
          </a:p>
          <a:p>
            <a:pPr marL="569247" indent="-390660">
              <a:spcBef>
                <a:spcPts val="773"/>
              </a:spcBef>
              <a:defRPr sz="4000"/>
            </a:pPr>
            <a:r>
              <a:rPr lang="en-US" sz="2200"/>
              <a:t>r is the effective reference corpus length</a:t>
            </a:r>
          </a:p>
          <a:p>
            <a:pPr marL="569247" indent="-390660">
              <a:spcBef>
                <a:spcPts val="773"/>
              </a:spcBef>
              <a:defRPr sz="4000"/>
            </a:pPr>
            <a:r>
              <a:rPr lang="en-US" sz="2200"/>
              <a:t>The effective reference corpus length is the sum of the single reference translation from each set that is closest to the hypothesis translation.</a:t>
            </a:r>
          </a:p>
        </p:txBody>
      </p:sp>
      <p:pic>
        <p:nvPicPr>
          <p:cNvPr id="246" name="droppedImage.pdf" descr="droppedImage.pdf"/>
          <p:cNvPicPr>
            <a:picLocks noChangeAspect="1"/>
          </p:cNvPicPr>
          <p:nvPr/>
        </p:nvPicPr>
        <p:blipFill>
          <a:blip r:embed="rId2"/>
          <a:stretch>
            <a:fillRect/>
          </a:stretch>
        </p:blipFill>
        <p:spPr>
          <a:xfrm>
            <a:off x="3535134" y="4049955"/>
            <a:ext cx="5135337" cy="1771691"/>
          </a:xfrm>
          <a:prstGeom prst="rect">
            <a:avLst/>
          </a:prstGeom>
        </p:spPr>
      </p:pic>
      <p:sp>
        <p:nvSpPr>
          <p:cNvPr id="149" name="Rectangle 148">
            <a:extLst>
              <a:ext uri="{FF2B5EF4-FFF2-40B4-BE49-F238E27FC236}">
                <a16:creationId xmlns:a16="http://schemas.microsoft.com/office/drawing/2014/main" id="{1924D57B-FEC9-4779-B514-732685B87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 y="6334316"/>
            <a:ext cx="9143989"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1" name="Rectangle 150">
            <a:extLst>
              <a:ext uri="{FF2B5EF4-FFF2-40B4-BE49-F238E27FC236}">
                <a16:creationId xmlns:a16="http://schemas.microsoft.com/office/drawing/2014/main" id="{55EFD2BD-6E0E-4450-A3FF-5D1EA322A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9144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372554907"/>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24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 grpId="0" build="p" animBg="1" advAuto="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BP">
            <a:extLst>
              <a:ext uri="{FF2B5EF4-FFF2-40B4-BE49-F238E27FC236}">
                <a16:creationId xmlns:a16="http://schemas.microsoft.com/office/drawing/2014/main" id="{68CE3A32-3AB0-0E4E-B6E2-733EAF1923E6}"/>
              </a:ext>
            </a:extLst>
          </p:cNvPr>
          <p:cNvGraphicFramePr/>
          <p:nvPr>
            <p:extLst>
              <p:ext uri="{D42A27DB-BD31-4B8C-83A1-F6EECF244321}">
                <p14:modId xmlns:p14="http://schemas.microsoft.com/office/powerpoint/2010/main" val="3447039367"/>
              </p:ext>
            </p:extLst>
          </p:nvPr>
        </p:nvGraphicFramePr>
        <p:xfrm>
          <a:off x="1143000" y="1676400"/>
          <a:ext cx="6355858" cy="4587240"/>
        </p:xfrm>
        <a:graphic>
          <a:graphicData uri="http://schemas.openxmlformats.org/drawingml/2006/chart">
            <c:chart xmlns:c="http://schemas.openxmlformats.org/drawingml/2006/chart" xmlns:r="http://schemas.openxmlformats.org/officeDocument/2006/relationships" r:id="rId3"/>
          </a:graphicData>
        </a:graphic>
      </p:graphicFrame>
      <p:sp>
        <p:nvSpPr>
          <p:cNvPr id="251" name="MT is Shorter"/>
          <p:cNvSpPr txBox="1"/>
          <p:nvPr/>
        </p:nvSpPr>
        <p:spPr>
          <a:xfrm>
            <a:off x="4529314" y="1164614"/>
            <a:ext cx="1914176" cy="4804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4289" tIns="34289" rIns="34289" bIns="34289" anchor="ctr">
            <a:spAutoFit/>
          </a:bodyPr>
          <a:lstStyle>
            <a:lvl1pPr algn="ctr">
              <a:defRPr sz="3800">
                <a:effectLst>
                  <a:outerShdw blurRad="38100" dist="12700" dir="5400000" rotWithShape="0">
                    <a:srgbClr val="000000">
                      <a:alpha val="50000"/>
                    </a:srgbClr>
                  </a:outerShdw>
                </a:effectLst>
                <a:latin typeface="+mj-lt"/>
                <a:ea typeface="+mj-ea"/>
                <a:cs typeface="+mj-cs"/>
                <a:sym typeface="Gill Sans"/>
              </a:defRPr>
            </a:lvl1pPr>
          </a:lstStyle>
          <a:p>
            <a:r>
              <a:rPr sz="2672" dirty="0"/>
              <a:t>MT is Shorter</a:t>
            </a:r>
          </a:p>
        </p:txBody>
      </p:sp>
      <p:sp>
        <p:nvSpPr>
          <p:cNvPr id="252" name="Difference with effective reference length (%)"/>
          <p:cNvSpPr txBox="1"/>
          <p:nvPr/>
        </p:nvSpPr>
        <p:spPr>
          <a:xfrm>
            <a:off x="1420984" y="6326310"/>
            <a:ext cx="6290759" cy="4804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4289" tIns="34289" rIns="34289" bIns="34289" anchor="ctr">
            <a:spAutoFit/>
          </a:bodyPr>
          <a:lstStyle>
            <a:lvl1pPr algn="ctr">
              <a:defRPr sz="3800">
                <a:effectLst>
                  <a:outerShdw blurRad="38100" dist="12700" dir="5400000" rotWithShape="0">
                    <a:srgbClr val="000000">
                      <a:alpha val="50000"/>
                    </a:srgbClr>
                  </a:outerShdw>
                </a:effectLst>
                <a:latin typeface="+mj-lt"/>
                <a:ea typeface="+mj-ea"/>
                <a:cs typeface="+mj-cs"/>
                <a:sym typeface="Gill Sans"/>
              </a:defRPr>
            </a:lvl1pPr>
          </a:lstStyle>
          <a:p>
            <a:r>
              <a:rPr sz="2672"/>
              <a:t>Difference with effective reference length (%)</a:t>
            </a:r>
          </a:p>
        </p:txBody>
      </p:sp>
      <p:sp>
        <p:nvSpPr>
          <p:cNvPr id="3" name="Title 2">
            <a:extLst>
              <a:ext uri="{FF2B5EF4-FFF2-40B4-BE49-F238E27FC236}">
                <a16:creationId xmlns:a16="http://schemas.microsoft.com/office/drawing/2014/main" id="{3166350D-9B03-C340-8D8D-7832FE2D960D}"/>
              </a:ext>
            </a:extLst>
          </p:cNvPr>
          <p:cNvSpPr>
            <a:spLocks noGrp="1"/>
          </p:cNvSpPr>
          <p:nvPr>
            <p:ph type="title"/>
          </p:nvPr>
        </p:nvSpPr>
        <p:spPr/>
        <p:txBody>
          <a:bodyPr anchor="t"/>
          <a:lstStyle/>
          <a:p>
            <a:r>
              <a:rPr lang="en-US" dirty="0"/>
              <a:t>Brevity Penalty </a:t>
            </a:r>
          </a:p>
        </p:txBody>
      </p:sp>
      <p:sp>
        <p:nvSpPr>
          <p:cNvPr id="13" name="MT is Shorter">
            <a:extLst>
              <a:ext uri="{FF2B5EF4-FFF2-40B4-BE49-F238E27FC236}">
                <a16:creationId xmlns:a16="http://schemas.microsoft.com/office/drawing/2014/main" id="{0D6FE2F3-4F68-D04E-9B33-DC0DFE6E4F98}"/>
              </a:ext>
            </a:extLst>
          </p:cNvPr>
          <p:cNvSpPr txBox="1"/>
          <p:nvPr/>
        </p:nvSpPr>
        <p:spPr>
          <a:xfrm>
            <a:off x="1564460" y="1164613"/>
            <a:ext cx="1833257" cy="4804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4289" tIns="34289" rIns="34289" bIns="34289" anchor="ctr">
            <a:spAutoFit/>
          </a:bodyPr>
          <a:lstStyle>
            <a:lvl1pPr algn="ctr">
              <a:defRPr sz="3800">
                <a:effectLst>
                  <a:outerShdw blurRad="38100" dist="12700" dir="5400000" rotWithShape="0">
                    <a:srgbClr val="000000">
                      <a:alpha val="50000"/>
                    </a:srgbClr>
                  </a:outerShdw>
                </a:effectLst>
                <a:latin typeface="+mj-lt"/>
                <a:ea typeface="+mj-ea"/>
                <a:cs typeface="+mj-cs"/>
                <a:sym typeface="Gill Sans"/>
              </a:defRPr>
            </a:lvl1pPr>
          </a:lstStyle>
          <a:p>
            <a:r>
              <a:rPr sz="2672" dirty="0"/>
              <a:t>MT is </a:t>
            </a:r>
            <a:r>
              <a:rPr lang="en-US" sz="2672" dirty="0"/>
              <a:t>Longer</a:t>
            </a:r>
            <a:endParaRPr sz="2672" dirty="0"/>
          </a:p>
        </p:txBody>
      </p:sp>
    </p:spTree>
    <p:extLst>
      <p:ext uri="{BB962C8B-B14F-4D97-AF65-F5344CB8AC3E}">
        <p14:creationId xmlns:p14="http://schemas.microsoft.com/office/powerpoint/2010/main" val="654952396"/>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49ACEA-48EE-45A8-8A52-09C7115AC51F}"/>
              </a:ext>
            </a:extLst>
          </p:cNvPr>
          <p:cNvSpPr>
            <a:spLocks noGrp="1"/>
          </p:cNvSpPr>
          <p:nvPr>
            <p:ph type="title"/>
          </p:nvPr>
        </p:nvSpPr>
        <p:spPr/>
        <p:txBody>
          <a:bodyPr/>
          <a:lstStyle/>
          <a:p>
            <a:r>
              <a:rPr lang="en-US" dirty="0"/>
              <a:t>Encoder-decoder networks</a:t>
            </a:r>
          </a:p>
        </p:txBody>
      </p:sp>
      <p:pic>
        <p:nvPicPr>
          <p:cNvPr id="4" name="Picture 3">
            <a:extLst>
              <a:ext uri="{FF2B5EF4-FFF2-40B4-BE49-F238E27FC236}">
                <a16:creationId xmlns:a16="http://schemas.microsoft.com/office/drawing/2014/main" id="{511A8BFF-4A10-4680-9B07-90112E055B83}"/>
              </a:ext>
            </a:extLst>
          </p:cNvPr>
          <p:cNvPicPr>
            <a:picLocks noChangeAspect="1"/>
          </p:cNvPicPr>
          <p:nvPr/>
        </p:nvPicPr>
        <p:blipFill>
          <a:blip r:embed="rId3"/>
          <a:stretch>
            <a:fillRect/>
          </a:stretch>
        </p:blipFill>
        <p:spPr>
          <a:xfrm>
            <a:off x="304800" y="2209800"/>
            <a:ext cx="8665009" cy="4135403"/>
          </a:xfrm>
          <a:prstGeom prst="rect">
            <a:avLst/>
          </a:prstGeom>
        </p:spPr>
      </p:pic>
    </p:spTree>
    <p:extLst>
      <p:ext uri="{BB962C8B-B14F-4D97-AF65-F5344CB8AC3E}">
        <p14:creationId xmlns:p14="http://schemas.microsoft.com/office/powerpoint/2010/main" val="216765920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 name="BP = exp(1-(20/18)) = 0.89"/>
          <p:cNvSpPr txBox="1"/>
          <p:nvPr/>
        </p:nvSpPr>
        <p:spPr>
          <a:xfrm>
            <a:off x="2997724" y="2995122"/>
            <a:ext cx="3863107" cy="50199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4289" tIns="34289" rIns="34289" bIns="34289" anchor="ctr">
            <a:spAutoFit/>
          </a:bodyPr>
          <a:lstStyle>
            <a:lvl1pPr algn="ctr">
              <a:defRPr sz="4000">
                <a:latin typeface="+mj-lt"/>
                <a:ea typeface="+mj-ea"/>
                <a:cs typeface="+mj-cs"/>
                <a:sym typeface="Gill Sans"/>
              </a:defRPr>
            </a:lvl1pPr>
          </a:lstStyle>
          <a:p>
            <a:r>
              <a:rPr sz="2812"/>
              <a:t>BP = exp(1-(20/18)) = 0.89</a:t>
            </a:r>
          </a:p>
        </p:txBody>
      </p:sp>
      <p:sp>
        <p:nvSpPr>
          <p:cNvPr id="255" name="BP = exp(1-(20/4)) = 0.02"/>
          <p:cNvSpPr txBox="1"/>
          <p:nvPr/>
        </p:nvSpPr>
        <p:spPr>
          <a:xfrm>
            <a:off x="3092042" y="6149802"/>
            <a:ext cx="3680365" cy="50199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4289" tIns="34289" rIns="34289" bIns="34289" anchor="ctr">
            <a:spAutoFit/>
          </a:bodyPr>
          <a:lstStyle>
            <a:lvl1pPr algn="ctr">
              <a:defRPr sz="4000">
                <a:latin typeface="+mj-lt"/>
                <a:ea typeface="+mj-ea"/>
                <a:cs typeface="+mj-cs"/>
                <a:sym typeface="Gill Sans"/>
              </a:defRPr>
            </a:lvl1pPr>
          </a:lstStyle>
          <a:p>
            <a:r>
              <a:rPr sz="2812"/>
              <a:t>BP = exp(1-(20/4)) = 0.02</a:t>
            </a:r>
          </a:p>
        </p:txBody>
      </p:sp>
      <p:graphicFrame>
        <p:nvGraphicFramePr>
          <p:cNvPr id="256" name="Table"/>
          <p:cNvGraphicFramePr/>
          <p:nvPr/>
        </p:nvGraphicFramePr>
        <p:xfrm>
          <a:off x="640080" y="5132070"/>
          <a:ext cx="8234376" cy="1085850"/>
        </p:xfrm>
        <a:graphic>
          <a:graphicData uri="http://schemas.openxmlformats.org/drawingml/2006/table">
            <a:tbl>
              <a:tblPr/>
              <a:tblGrid>
                <a:gridCol w="1250066">
                  <a:extLst>
                    <a:ext uri="{9D8B030D-6E8A-4147-A177-3AD203B41FA5}">
                      <a16:colId xmlns:a16="http://schemas.microsoft.com/office/drawing/2014/main" val="20000"/>
                    </a:ext>
                  </a:extLst>
                </a:gridCol>
                <a:gridCol w="6984310">
                  <a:extLst>
                    <a:ext uri="{9D8B030D-6E8A-4147-A177-3AD203B41FA5}">
                      <a16:colId xmlns:a16="http://schemas.microsoft.com/office/drawing/2014/main" val="20001"/>
                    </a:ext>
                  </a:extLst>
                </a:gridCol>
              </a:tblGrid>
              <a:tr h="1085850">
                <a:tc>
                  <a:txBody>
                    <a:bodyPr/>
                    <a:lstStyle/>
                    <a:p>
                      <a:pPr defTabSz="914400">
                        <a:tabLst>
                          <a:tab pos="914400" algn="l"/>
                        </a:tabLst>
                      </a:pPr>
                      <a:r>
                        <a:rPr sz="3200"/>
                        <a:t>Hyp</a:t>
                      </a:r>
                    </a:p>
                  </a:txBody>
                  <a:tcPr marL="26789" marR="26789" marT="26789" marB="26789" anchor="ctr" horzOverflow="overflow"/>
                </a:tc>
                <a:tc>
                  <a:txBody>
                    <a:bodyPr/>
                    <a:lstStyle/>
                    <a:p>
                      <a:pPr defTabSz="457200">
                        <a:spcBef>
                          <a:spcPts val="1200"/>
                        </a:spcBef>
                      </a:pPr>
                      <a:r>
                        <a:rPr sz="2100">
                          <a:latin typeface="Times Roman"/>
                          <a:ea typeface="Times Roman"/>
                          <a:cs typeface="Times Roman"/>
                          <a:sym typeface="Times Roman"/>
                        </a:rPr>
                        <a:t>to the American plane</a:t>
                      </a:r>
                    </a:p>
                  </a:txBody>
                  <a:tcPr marL="8930" marR="8930" marT="8930" marB="8930" anchor="ctr" horzOverflow="overflow"/>
                </a:tc>
                <a:extLst>
                  <a:ext uri="{0D108BD9-81ED-4DB2-BD59-A6C34878D82A}">
                    <a16:rowId xmlns:a16="http://schemas.microsoft.com/office/drawing/2014/main" val="10000"/>
                  </a:ext>
                </a:extLst>
              </a:tr>
            </a:tbl>
          </a:graphicData>
        </a:graphic>
      </p:graphicFrame>
      <p:graphicFrame>
        <p:nvGraphicFramePr>
          <p:cNvPr id="257" name="Table"/>
          <p:cNvGraphicFramePr/>
          <p:nvPr/>
        </p:nvGraphicFramePr>
        <p:xfrm>
          <a:off x="640080" y="1943100"/>
          <a:ext cx="8234376" cy="1085850"/>
        </p:xfrm>
        <a:graphic>
          <a:graphicData uri="http://schemas.openxmlformats.org/drawingml/2006/table">
            <a:tbl>
              <a:tblPr/>
              <a:tblGrid>
                <a:gridCol w="1250066">
                  <a:extLst>
                    <a:ext uri="{9D8B030D-6E8A-4147-A177-3AD203B41FA5}">
                      <a16:colId xmlns:a16="http://schemas.microsoft.com/office/drawing/2014/main" val="20000"/>
                    </a:ext>
                  </a:extLst>
                </a:gridCol>
                <a:gridCol w="6984310">
                  <a:extLst>
                    <a:ext uri="{9D8B030D-6E8A-4147-A177-3AD203B41FA5}">
                      <a16:colId xmlns:a16="http://schemas.microsoft.com/office/drawing/2014/main" val="20001"/>
                    </a:ext>
                  </a:extLst>
                </a:gridCol>
              </a:tblGrid>
              <a:tr h="1085850">
                <a:tc>
                  <a:txBody>
                    <a:bodyPr/>
                    <a:lstStyle/>
                    <a:p>
                      <a:pPr defTabSz="914400">
                        <a:tabLst>
                          <a:tab pos="914400" algn="l"/>
                        </a:tabLst>
                      </a:pPr>
                      <a:r>
                        <a:rPr sz="3200"/>
                        <a:t>Hyp</a:t>
                      </a:r>
                    </a:p>
                  </a:txBody>
                  <a:tcPr marL="26789" marR="26789" marT="26789" marB="26789" anchor="ctr" horzOverflow="overflow"/>
                </a:tc>
                <a:tc>
                  <a:txBody>
                    <a:bodyPr/>
                    <a:lstStyle/>
                    <a:p>
                      <a:pPr algn="l" defTabSz="457200">
                        <a:spcBef>
                          <a:spcPts val="1200"/>
                        </a:spcBef>
                      </a:pPr>
                      <a:r>
                        <a:rPr sz="2100">
                          <a:latin typeface="Times Roman"/>
                          <a:ea typeface="Times Roman"/>
                          <a:cs typeface="Times Roman"/>
                          <a:sym typeface="Times Roman"/>
                        </a:rPr>
                        <a:t>appeared calm when he was taken to the American plane, which will to Miami, Florida.</a:t>
                      </a:r>
                    </a:p>
                  </a:txBody>
                  <a:tcPr marL="8930" marR="8930" marT="8930" marB="8930" anchor="ctr" horzOverflow="overflow"/>
                </a:tc>
                <a:extLst>
                  <a:ext uri="{0D108BD9-81ED-4DB2-BD59-A6C34878D82A}">
                    <a16:rowId xmlns:a16="http://schemas.microsoft.com/office/drawing/2014/main" val="10000"/>
                  </a:ext>
                </a:extLst>
              </a:tr>
            </a:tbl>
          </a:graphicData>
        </a:graphic>
      </p:graphicFrame>
      <p:graphicFrame>
        <p:nvGraphicFramePr>
          <p:cNvPr id="258" name="Table"/>
          <p:cNvGraphicFramePr/>
          <p:nvPr/>
        </p:nvGraphicFramePr>
        <p:xfrm>
          <a:off x="640080" y="868680"/>
          <a:ext cx="8234376" cy="1085850"/>
        </p:xfrm>
        <a:graphic>
          <a:graphicData uri="http://schemas.openxmlformats.org/drawingml/2006/table">
            <a:tbl>
              <a:tblPr/>
              <a:tblGrid>
                <a:gridCol w="1250066">
                  <a:extLst>
                    <a:ext uri="{9D8B030D-6E8A-4147-A177-3AD203B41FA5}">
                      <a16:colId xmlns:a16="http://schemas.microsoft.com/office/drawing/2014/main" val="20000"/>
                    </a:ext>
                  </a:extLst>
                </a:gridCol>
                <a:gridCol w="6984310">
                  <a:extLst>
                    <a:ext uri="{9D8B030D-6E8A-4147-A177-3AD203B41FA5}">
                      <a16:colId xmlns:a16="http://schemas.microsoft.com/office/drawing/2014/main" val="20001"/>
                    </a:ext>
                  </a:extLst>
                </a:gridCol>
              </a:tblGrid>
              <a:tr h="1085850">
                <a:tc>
                  <a:txBody>
                    <a:bodyPr/>
                    <a:lstStyle/>
                    <a:p>
                      <a:pPr defTabSz="914400">
                        <a:tabLst>
                          <a:tab pos="914400" algn="l"/>
                        </a:tabLst>
                      </a:pPr>
                      <a:r>
                        <a:rPr sz="3200"/>
                        <a:t>Ref 1</a:t>
                      </a:r>
                    </a:p>
                  </a:txBody>
                  <a:tcPr marL="26789" marR="26789" marT="26789" marB="26789" anchor="ctr" horzOverflow="overflow"/>
                </a:tc>
                <a:tc>
                  <a:txBody>
                    <a:bodyPr/>
                    <a:lstStyle/>
                    <a:p>
                      <a:pPr algn="l" defTabSz="914400">
                        <a:spcBef>
                          <a:spcPts val="1200"/>
                        </a:spcBef>
                        <a:tabLst>
                          <a:tab pos="914400" algn="l"/>
                        </a:tabLst>
                      </a:pPr>
                      <a:r>
                        <a:rPr sz="2100">
                          <a:latin typeface="Times Roman"/>
                          <a:ea typeface="Times Roman"/>
                          <a:cs typeface="Times Roman"/>
                          <a:sym typeface="Times Roman"/>
                        </a:rPr>
                        <a:t>Orejuela appeared calm as he was led to the American plane which will take him to Miami, Florida.</a:t>
                      </a:r>
                    </a:p>
                  </a:txBody>
                  <a:tcPr marL="8930" marR="8930" marT="8930" marB="8930" anchor="ctr" horzOverflow="overflow"/>
                </a:tc>
                <a:extLst>
                  <a:ext uri="{0D108BD9-81ED-4DB2-BD59-A6C34878D82A}">
                    <a16:rowId xmlns:a16="http://schemas.microsoft.com/office/drawing/2014/main" val="10000"/>
                  </a:ext>
                </a:extLst>
              </a:tr>
            </a:tbl>
          </a:graphicData>
        </a:graphic>
      </p:graphicFrame>
      <p:graphicFrame>
        <p:nvGraphicFramePr>
          <p:cNvPr id="259" name="Table"/>
          <p:cNvGraphicFramePr/>
          <p:nvPr/>
        </p:nvGraphicFramePr>
        <p:xfrm>
          <a:off x="640080" y="4057650"/>
          <a:ext cx="8234376" cy="1085850"/>
        </p:xfrm>
        <a:graphic>
          <a:graphicData uri="http://schemas.openxmlformats.org/drawingml/2006/table">
            <a:tbl>
              <a:tblPr/>
              <a:tblGrid>
                <a:gridCol w="1250066">
                  <a:extLst>
                    <a:ext uri="{9D8B030D-6E8A-4147-A177-3AD203B41FA5}">
                      <a16:colId xmlns:a16="http://schemas.microsoft.com/office/drawing/2014/main" val="20000"/>
                    </a:ext>
                  </a:extLst>
                </a:gridCol>
                <a:gridCol w="6984310">
                  <a:extLst>
                    <a:ext uri="{9D8B030D-6E8A-4147-A177-3AD203B41FA5}">
                      <a16:colId xmlns:a16="http://schemas.microsoft.com/office/drawing/2014/main" val="20001"/>
                    </a:ext>
                  </a:extLst>
                </a:gridCol>
              </a:tblGrid>
              <a:tr h="1085850">
                <a:tc>
                  <a:txBody>
                    <a:bodyPr/>
                    <a:lstStyle/>
                    <a:p>
                      <a:pPr defTabSz="914400">
                        <a:tabLst>
                          <a:tab pos="914400" algn="l"/>
                        </a:tabLst>
                      </a:pPr>
                      <a:r>
                        <a:rPr sz="3200"/>
                        <a:t>Ref 1</a:t>
                      </a:r>
                    </a:p>
                  </a:txBody>
                  <a:tcPr marL="26789" marR="26789" marT="26789" marB="26789" anchor="ctr" horzOverflow="overflow"/>
                </a:tc>
                <a:tc>
                  <a:txBody>
                    <a:bodyPr/>
                    <a:lstStyle/>
                    <a:p>
                      <a:pPr algn="l" defTabSz="914400">
                        <a:spcBef>
                          <a:spcPts val="1200"/>
                        </a:spcBef>
                        <a:tabLst>
                          <a:tab pos="914400" algn="l"/>
                        </a:tabLst>
                      </a:pPr>
                      <a:r>
                        <a:rPr sz="2100">
                          <a:latin typeface="Times Roman"/>
                          <a:ea typeface="Times Roman"/>
                          <a:cs typeface="Times Roman"/>
                          <a:sym typeface="Times Roman"/>
                        </a:rPr>
                        <a:t>Orejuela appeared calm as he was led to the American plane which will take him to Miami, Florida.</a:t>
                      </a:r>
                    </a:p>
                  </a:txBody>
                  <a:tcPr marL="8930" marR="8930" marT="8930" marB="8930" anchor="ctr" horzOverflow="overflow"/>
                </a:tc>
                <a:extLst>
                  <a:ext uri="{0D108BD9-81ED-4DB2-BD59-A6C34878D82A}">
                    <a16:rowId xmlns:a16="http://schemas.microsoft.com/office/drawing/2014/main" val="10000"/>
                  </a:ext>
                </a:extLst>
              </a:tr>
            </a:tbl>
          </a:graphicData>
        </a:graphic>
      </p:graphicFrame>
      <p:sp>
        <p:nvSpPr>
          <p:cNvPr id="260" name="r = 20"/>
          <p:cNvSpPr txBox="1"/>
          <p:nvPr/>
        </p:nvSpPr>
        <p:spPr>
          <a:xfrm>
            <a:off x="6975327" y="1383493"/>
            <a:ext cx="902810" cy="50199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4289" tIns="34289" rIns="34289" bIns="34289" anchor="ctr">
            <a:spAutoFit/>
          </a:bodyPr>
          <a:lstStyle>
            <a:lvl1pPr algn="ctr">
              <a:defRPr sz="4000">
                <a:latin typeface="+mj-lt"/>
                <a:ea typeface="+mj-ea"/>
                <a:cs typeface="+mj-cs"/>
                <a:sym typeface="Gill Sans"/>
              </a:defRPr>
            </a:lvl1pPr>
          </a:lstStyle>
          <a:p>
            <a:r>
              <a:rPr sz="2812"/>
              <a:t>r = 20</a:t>
            </a:r>
          </a:p>
        </p:txBody>
      </p:sp>
      <p:sp>
        <p:nvSpPr>
          <p:cNvPr id="261" name="r = 20"/>
          <p:cNvSpPr txBox="1"/>
          <p:nvPr/>
        </p:nvSpPr>
        <p:spPr>
          <a:xfrm>
            <a:off x="6978898" y="4572462"/>
            <a:ext cx="902810" cy="50199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4289" tIns="34289" rIns="34289" bIns="34289" anchor="ctr">
            <a:spAutoFit/>
          </a:bodyPr>
          <a:lstStyle>
            <a:lvl1pPr algn="ctr">
              <a:defRPr sz="4000">
                <a:latin typeface="+mj-lt"/>
                <a:ea typeface="+mj-ea"/>
                <a:cs typeface="+mj-cs"/>
                <a:sym typeface="Gill Sans"/>
              </a:defRPr>
            </a:lvl1pPr>
          </a:lstStyle>
          <a:p>
            <a:r>
              <a:rPr sz="2812"/>
              <a:t>r = 20</a:t>
            </a:r>
          </a:p>
        </p:txBody>
      </p:sp>
      <p:sp>
        <p:nvSpPr>
          <p:cNvPr id="262" name="c = 18"/>
          <p:cNvSpPr txBox="1"/>
          <p:nvPr/>
        </p:nvSpPr>
        <p:spPr>
          <a:xfrm>
            <a:off x="6758732" y="2457913"/>
            <a:ext cx="931663" cy="50199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4289" tIns="34289" rIns="34289" bIns="34289" anchor="ctr">
            <a:spAutoFit/>
          </a:bodyPr>
          <a:lstStyle>
            <a:lvl1pPr algn="ctr">
              <a:defRPr sz="4000">
                <a:latin typeface="+mj-lt"/>
                <a:ea typeface="+mj-ea"/>
                <a:cs typeface="+mj-cs"/>
                <a:sym typeface="Gill Sans"/>
              </a:defRPr>
            </a:lvl1pPr>
          </a:lstStyle>
          <a:p>
            <a:r>
              <a:rPr sz="2812"/>
              <a:t>c = 18</a:t>
            </a:r>
          </a:p>
        </p:txBody>
      </p:sp>
      <p:sp>
        <p:nvSpPr>
          <p:cNvPr id="263" name="c = 4"/>
          <p:cNvSpPr txBox="1"/>
          <p:nvPr/>
        </p:nvSpPr>
        <p:spPr>
          <a:xfrm>
            <a:off x="7234972" y="5555442"/>
            <a:ext cx="748922" cy="50199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4289" tIns="34289" rIns="34289" bIns="34289" anchor="ctr">
            <a:spAutoFit/>
          </a:bodyPr>
          <a:lstStyle>
            <a:lvl1pPr algn="ctr">
              <a:defRPr sz="4000">
                <a:latin typeface="+mj-lt"/>
                <a:ea typeface="+mj-ea"/>
                <a:cs typeface="+mj-cs"/>
                <a:sym typeface="Gill Sans"/>
              </a:defRPr>
            </a:lvl1pPr>
          </a:lstStyle>
          <a:p>
            <a:r>
              <a:rPr sz="2812"/>
              <a:t>c = 4</a:t>
            </a:r>
          </a:p>
        </p:txBody>
      </p:sp>
    </p:spTree>
    <p:extLst>
      <p:ext uri="{BB962C8B-B14F-4D97-AF65-F5344CB8AC3E}">
        <p14:creationId xmlns:p14="http://schemas.microsoft.com/office/powerpoint/2010/main" val="751789183"/>
      </p:ext>
    </p:extLst>
  </p:cSld>
  <p:clrMapOvr>
    <a:masterClrMapping/>
  </p:clrMapOvr>
  <p:transition spd="med"/>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id="{7D379150-F6B4-45C8-BE10-6B278AD400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9144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9" name="Rectangle 88">
            <a:extLst>
              <a:ext uri="{FF2B5EF4-FFF2-40B4-BE49-F238E27FC236}">
                <a16:creationId xmlns:a16="http://schemas.microsoft.com/office/drawing/2014/main" id="{5FFCF544-A370-4A5D-A95F-CA6E0E7191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34316"/>
            <a:ext cx="9144000"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91" name="Straight Connector 90">
            <a:extLst>
              <a:ext uri="{FF2B5EF4-FFF2-40B4-BE49-F238E27FC236}">
                <a16:creationId xmlns:a16="http://schemas.microsoft.com/office/drawing/2014/main" id="{6EEB3B97-A638-498B-8083-54191CE71E0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95149" y="1737845"/>
            <a:ext cx="74752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93" name="Rectangle 92">
            <a:extLst>
              <a:ext uri="{FF2B5EF4-FFF2-40B4-BE49-F238E27FC236}">
                <a16:creationId xmlns:a16="http://schemas.microsoft.com/office/drawing/2014/main" id="{3DE3B93A-6105-4E0D-ABE7-1711117A80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5" name="BLEU"/>
          <p:cNvSpPr txBox="1">
            <a:spLocks noGrp="1"/>
          </p:cNvSpPr>
          <p:nvPr>
            <p:ph type="title"/>
          </p:nvPr>
        </p:nvSpPr>
        <p:spPr>
          <a:xfrm>
            <a:off x="481692" y="642257"/>
            <a:ext cx="2563257" cy="5226837"/>
          </a:xfrm>
          <a:prstGeom prst="rect">
            <a:avLst/>
          </a:prstGeom>
        </p:spPr>
        <p:txBody>
          <a:bodyPr vert="horz" lIns="91440" tIns="45720" rIns="91440" bIns="45720" rtlCol="0" anchor="t">
            <a:normAutofit/>
          </a:bodyPr>
          <a:lstStyle>
            <a:lvl1pPr defTabSz="457200">
              <a:defRPr sz="7600">
                <a:solidFill>
                  <a:srgbClr val="126EB2"/>
                </a:solidFill>
                <a:latin typeface="Helvetica"/>
                <a:ea typeface="Helvetica"/>
                <a:cs typeface="Helvetica"/>
                <a:sym typeface="Helvetica"/>
              </a:defRPr>
            </a:lvl1pPr>
          </a:lstStyle>
          <a:p>
            <a:pPr defTabSz="914400"/>
            <a:r>
              <a:rPr lang="en-US" sz="4800">
                <a:solidFill>
                  <a:schemeClr val="tx1">
                    <a:lumMod val="75000"/>
                    <a:lumOff val="25000"/>
                  </a:schemeClr>
                </a:solidFill>
                <a:latin typeface="+mj-lt"/>
                <a:ea typeface="+mj-ea"/>
                <a:cs typeface="+mj-cs"/>
              </a:rPr>
              <a:t>BLEU </a:t>
            </a:r>
          </a:p>
        </p:txBody>
      </p:sp>
      <p:sp>
        <p:nvSpPr>
          <p:cNvPr id="266" name="Geometric average of the n-gram precisions…"/>
          <p:cNvSpPr txBox="1">
            <a:spLocks noGrp="1"/>
          </p:cNvSpPr>
          <p:nvPr>
            <p:ph type="body" sz="half" idx="1"/>
          </p:nvPr>
        </p:nvSpPr>
        <p:spPr>
          <a:xfrm>
            <a:off x="3535134" y="642258"/>
            <a:ext cx="5135337" cy="3091682"/>
          </a:xfrm>
          <a:prstGeom prst="rect">
            <a:avLst/>
          </a:prstGeom>
        </p:spPr>
        <p:txBody>
          <a:bodyPr vert="horz" lIns="0" tIns="45720" rIns="0" bIns="45720" rtlCol="0">
            <a:normAutofit/>
          </a:bodyPr>
          <a:lstStyle/>
          <a:p>
            <a:pPr marL="569247" indent="-390660">
              <a:spcBef>
                <a:spcPts val="773"/>
              </a:spcBef>
              <a:defRPr sz="4000"/>
            </a:pPr>
            <a:r>
              <a:rPr lang="en-US" sz="3100"/>
              <a:t>Geometric average of the n-gram precisions</a:t>
            </a:r>
          </a:p>
          <a:p>
            <a:pPr marL="569247" indent="-390660">
              <a:spcBef>
                <a:spcPts val="773"/>
              </a:spcBef>
              <a:defRPr sz="4000"/>
            </a:pPr>
            <a:r>
              <a:rPr lang="en-US" sz="3100"/>
              <a:t>Optionally weight them with w</a:t>
            </a:r>
          </a:p>
          <a:p>
            <a:pPr marL="569247" indent="-390660">
              <a:spcBef>
                <a:spcPts val="773"/>
              </a:spcBef>
              <a:defRPr sz="4000"/>
            </a:pPr>
            <a:r>
              <a:rPr lang="en-US" sz="3100"/>
              <a:t>Multiplied by the brevity penalty </a:t>
            </a:r>
          </a:p>
        </p:txBody>
      </p:sp>
      <p:pic>
        <p:nvPicPr>
          <p:cNvPr id="267" name="droppedImage.pdf" descr="droppedImage.pdf"/>
          <p:cNvPicPr>
            <a:picLocks noChangeAspect="1"/>
          </p:cNvPicPr>
          <p:nvPr/>
        </p:nvPicPr>
        <p:blipFill>
          <a:blip r:embed="rId3"/>
          <a:stretch>
            <a:fillRect/>
          </a:stretch>
        </p:blipFill>
        <p:spPr>
          <a:xfrm>
            <a:off x="3535134" y="4377333"/>
            <a:ext cx="5135337" cy="1116935"/>
          </a:xfrm>
          <a:prstGeom prst="rect">
            <a:avLst/>
          </a:prstGeom>
        </p:spPr>
      </p:pic>
      <p:sp>
        <p:nvSpPr>
          <p:cNvPr id="95" name="Rectangle 94">
            <a:extLst>
              <a:ext uri="{FF2B5EF4-FFF2-40B4-BE49-F238E27FC236}">
                <a16:creationId xmlns:a16="http://schemas.microsoft.com/office/drawing/2014/main" id="{1924D57B-FEC9-4779-B514-732685B87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 y="6334316"/>
            <a:ext cx="9143989"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7" name="Rectangle 96">
            <a:extLst>
              <a:ext uri="{FF2B5EF4-FFF2-40B4-BE49-F238E27FC236}">
                <a16:creationId xmlns:a16="http://schemas.microsoft.com/office/drawing/2014/main" id="{55EFD2BD-6E0E-4450-A3FF-5D1EA322A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9144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654444702"/>
      </p:ext>
    </p:extLst>
  </p:cSld>
  <p:clrMapOvr>
    <a:masterClrMapping/>
  </p:clrMapOvr>
  <p:transition spd="med"/>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 name="exp(1-(20/18)) * exp((ln .83 + ln .59 + ln .31 + ln .2)/4) = 0.374"/>
          <p:cNvSpPr txBox="1"/>
          <p:nvPr/>
        </p:nvSpPr>
        <p:spPr>
          <a:xfrm>
            <a:off x="717322" y="3167370"/>
            <a:ext cx="8423910" cy="9347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4289" tIns="34289" rIns="34289" bIns="34289" anchor="ctr">
            <a:spAutoFit/>
          </a:bodyPr>
          <a:lstStyle/>
          <a:p>
            <a:pPr algn="ctr">
              <a:defRPr sz="4000">
                <a:latin typeface="+mj-lt"/>
                <a:ea typeface="+mj-ea"/>
                <a:cs typeface="+mj-cs"/>
                <a:sym typeface="Gill Sans"/>
              </a:defRPr>
            </a:pPr>
            <a:r>
              <a:rPr sz="2812"/>
              <a:t>exp(1-(20/18)) * exp((ln .83 + ln .59 + ln .31 + ln .2)/4) </a:t>
            </a:r>
            <a:r>
              <a:rPr sz="2812" b="1"/>
              <a:t>= 0.374</a:t>
            </a:r>
          </a:p>
        </p:txBody>
      </p:sp>
      <p:sp>
        <p:nvSpPr>
          <p:cNvPr id="272" name="exp(1-(20/4)) * exp((ln 1 + ln 1 + ln 1 + ln 1)/4)…"/>
          <p:cNvSpPr txBox="1"/>
          <p:nvPr/>
        </p:nvSpPr>
        <p:spPr>
          <a:xfrm>
            <a:off x="1522125" y="5933429"/>
            <a:ext cx="6820198" cy="9347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4289" tIns="34289" rIns="34289" bIns="34289" anchor="ctr">
            <a:spAutoFit/>
          </a:bodyPr>
          <a:lstStyle/>
          <a:p>
            <a:pPr algn="ctr">
              <a:defRPr sz="4000">
                <a:latin typeface="+mj-lt"/>
                <a:ea typeface="+mj-ea"/>
                <a:cs typeface="+mj-cs"/>
                <a:sym typeface="Gill Sans"/>
              </a:defRPr>
            </a:pPr>
            <a:r>
              <a:rPr sz="2812"/>
              <a:t>exp(1-(20/4)) * exp((ln 1 + ln 1 + ln 1 + ln 1)/4) </a:t>
            </a:r>
          </a:p>
          <a:p>
            <a:pPr algn="ctr">
              <a:defRPr sz="4000" b="1">
                <a:latin typeface="+mj-lt"/>
                <a:ea typeface="+mj-ea"/>
                <a:cs typeface="+mj-cs"/>
                <a:sym typeface="Gill Sans"/>
              </a:defRPr>
            </a:pPr>
            <a:r>
              <a:rPr sz="2812"/>
              <a:t>= 0.018</a:t>
            </a:r>
          </a:p>
        </p:txBody>
      </p:sp>
      <p:graphicFrame>
        <p:nvGraphicFramePr>
          <p:cNvPr id="273" name="Table"/>
          <p:cNvGraphicFramePr/>
          <p:nvPr/>
        </p:nvGraphicFramePr>
        <p:xfrm>
          <a:off x="640080" y="4617720"/>
          <a:ext cx="8234376" cy="1085850"/>
        </p:xfrm>
        <a:graphic>
          <a:graphicData uri="http://schemas.openxmlformats.org/drawingml/2006/table">
            <a:tbl>
              <a:tblPr/>
              <a:tblGrid>
                <a:gridCol w="1250066">
                  <a:extLst>
                    <a:ext uri="{9D8B030D-6E8A-4147-A177-3AD203B41FA5}">
                      <a16:colId xmlns:a16="http://schemas.microsoft.com/office/drawing/2014/main" val="20000"/>
                    </a:ext>
                  </a:extLst>
                </a:gridCol>
                <a:gridCol w="6984310">
                  <a:extLst>
                    <a:ext uri="{9D8B030D-6E8A-4147-A177-3AD203B41FA5}">
                      <a16:colId xmlns:a16="http://schemas.microsoft.com/office/drawing/2014/main" val="20001"/>
                    </a:ext>
                  </a:extLst>
                </a:gridCol>
              </a:tblGrid>
              <a:tr h="1085850">
                <a:tc>
                  <a:txBody>
                    <a:bodyPr/>
                    <a:lstStyle/>
                    <a:p>
                      <a:pPr defTabSz="914400">
                        <a:tabLst>
                          <a:tab pos="914400" algn="l"/>
                        </a:tabLst>
                      </a:pPr>
                      <a:r>
                        <a:rPr sz="3200"/>
                        <a:t>Hyp</a:t>
                      </a:r>
                    </a:p>
                  </a:txBody>
                  <a:tcPr marL="26789" marR="26789" marT="26789" marB="26789" anchor="ctr" horzOverflow="overflow"/>
                </a:tc>
                <a:tc>
                  <a:txBody>
                    <a:bodyPr/>
                    <a:lstStyle/>
                    <a:p>
                      <a:pPr defTabSz="457200">
                        <a:spcBef>
                          <a:spcPts val="1200"/>
                        </a:spcBef>
                      </a:pPr>
                      <a:r>
                        <a:rPr sz="2100">
                          <a:latin typeface="Times Roman"/>
                          <a:ea typeface="Times Roman"/>
                          <a:cs typeface="Times Roman"/>
                          <a:sym typeface="Times Roman"/>
                        </a:rPr>
                        <a:t>to the American plane</a:t>
                      </a:r>
                    </a:p>
                  </a:txBody>
                  <a:tcPr marL="8930" marR="8930" marT="8930" marB="8930" anchor="ctr" horzOverflow="overflow"/>
                </a:tc>
                <a:extLst>
                  <a:ext uri="{0D108BD9-81ED-4DB2-BD59-A6C34878D82A}">
                    <a16:rowId xmlns:a16="http://schemas.microsoft.com/office/drawing/2014/main" val="10000"/>
                  </a:ext>
                </a:extLst>
              </a:tr>
            </a:tbl>
          </a:graphicData>
        </a:graphic>
      </p:graphicFrame>
      <p:graphicFrame>
        <p:nvGraphicFramePr>
          <p:cNvPr id="274" name="Table"/>
          <p:cNvGraphicFramePr/>
          <p:nvPr/>
        </p:nvGraphicFramePr>
        <p:xfrm>
          <a:off x="640080" y="1943100"/>
          <a:ext cx="8234376" cy="1085850"/>
        </p:xfrm>
        <a:graphic>
          <a:graphicData uri="http://schemas.openxmlformats.org/drawingml/2006/table">
            <a:tbl>
              <a:tblPr/>
              <a:tblGrid>
                <a:gridCol w="1250066">
                  <a:extLst>
                    <a:ext uri="{9D8B030D-6E8A-4147-A177-3AD203B41FA5}">
                      <a16:colId xmlns:a16="http://schemas.microsoft.com/office/drawing/2014/main" val="20000"/>
                    </a:ext>
                  </a:extLst>
                </a:gridCol>
                <a:gridCol w="6984310">
                  <a:extLst>
                    <a:ext uri="{9D8B030D-6E8A-4147-A177-3AD203B41FA5}">
                      <a16:colId xmlns:a16="http://schemas.microsoft.com/office/drawing/2014/main" val="20001"/>
                    </a:ext>
                  </a:extLst>
                </a:gridCol>
              </a:tblGrid>
              <a:tr h="1085850">
                <a:tc>
                  <a:txBody>
                    <a:bodyPr/>
                    <a:lstStyle/>
                    <a:p>
                      <a:pPr defTabSz="914400">
                        <a:tabLst>
                          <a:tab pos="914400" algn="l"/>
                        </a:tabLst>
                      </a:pPr>
                      <a:r>
                        <a:rPr sz="3200"/>
                        <a:t>Hyp</a:t>
                      </a:r>
                    </a:p>
                  </a:txBody>
                  <a:tcPr marL="26789" marR="26789" marT="26789" marB="26789" anchor="ctr" horzOverflow="overflow"/>
                </a:tc>
                <a:tc>
                  <a:txBody>
                    <a:bodyPr/>
                    <a:lstStyle/>
                    <a:p>
                      <a:pPr algn="l" defTabSz="457200">
                        <a:spcBef>
                          <a:spcPts val="1200"/>
                        </a:spcBef>
                      </a:pPr>
                      <a:r>
                        <a:rPr sz="2100">
                          <a:latin typeface="Times Roman"/>
                          <a:ea typeface="Times Roman"/>
                          <a:cs typeface="Times Roman"/>
                          <a:sym typeface="Times Roman"/>
                        </a:rPr>
                        <a:t>appeared calm when he was taken to the American plane, which will to Miami, Florida.</a:t>
                      </a:r>
                    </a:p>
                  </a:txBody>
                  <a:tcPr marL="8930" marR="8930" marT="8930" marB="8930" anchor="ctr" horzOverflow="overflow"/>
                </a:tc>
                <a:extLst>
                  <a:ext uri="{0D108BD9-81ED-4DB2-BD59-A6C34878D82A}">
                    <a16:rowId xmlns:a16="http://schemas.microsoft.com/office/drawing/2014/main" val="10000"/>
                  </a:ext>
                </a:extLst>
              </a:tr>
            </a:tbl>
          </a:graphicData>
        </a:graphic>
      </p:graphicFrame>
      <p:sp>
        <p:nvSpPr>
          <p:cNvPr id="6" name="Title 5">
            <a:extLst>
              <a:ext uri="{FF2B5EF4-FFF2-40B4-BE49-F238E27FC236}">
                <a16:creationId xmlns:a16="http://schemas.microsoft.com/office/drawing/2014/main" id="{1D3499D5-3B78-8B41-8859-01ADB2337521}"/>
              </a:ext>
            </a:extLst>
          </p:cNvPr>
          <p:cNvSpPr>
            <a:spLocks noGrp="1"/>
          </p:cNvSpPr>
          <p:nvPr>
            <p:ph type="title"/>
          </p:nvPr>
        </p:nvSpPr>
        <p:spPr/>
        <p:txBody>
          <a:bodyPr/>
          <a:lstStyle/>
          <a:p>
            <a:r>
              <a:rPr lang="en-US" dirty="0"/>
              <a:t>BLEU</a:t>
            </a:r>
          </a:p>
        </p:txBody>
      </p:sp>
    </p:spTree>
    <p:extLst>
      <p:ext uri="{BB962C8B-B14F-4D97-AF65-F5344CB8AC3E}">
        <p14:creationId xmlns:p14="http://schemas.microsoft.com/office/powerpoint/2010/main" val="288801559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6" name="Rectangle 95">
            <a:extLst>
              <a:ext uri="{FF2B5EF4-FFF2-40B4-BE49-F238E27FC236}">
                <a16:creationId xmlns:a16="http://schemas.microsoft.com/office/drawing/2014/main" id="{36D16D1E-4205-49F5-BD2A-DA769947C1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9144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8" name="Rectangle 97">
            <a:extLst>
              <a:ext uri="{FF2B5EF4-FFF2-40B4-BE49-F238E27FC236}">
                <a16:creationId xmlns:a16="http://schemas.microsoft.com/office/drawing/2014/main" id="{012FD100-C039-4E03-B5E4-2EDFA7290A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41936"/>
            <a:ext cx="9144000"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00" name="Straight Connector 99">
            <a:extLst>
              <a:ext uri="{FF2B5EF4-FFF2-40B4-BE49-F238E27FC236}">
                <a16:creationId xmlns:a16="http://schemas.microsoft.com/office/drawing/2014/main" id="{4418FCD2-8448-4A81-8EB4-72250F7827B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95149" y="1737845"/>
            <a:ext cx="74752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02" name="Rectangle 101">
            <a:extLst>
              <a:ext uri="{FF2B5EF4-FFF2-40B4-BE49-F238E27FC236}">
                <a16:creationId xmlns:a16="http://schemas.microsoft.com/office/drawing/2014/main" id="{FB5993E2-C02B-4335-ABA5-D8EC465551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39736"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04" name="Rectangle 103">
            <a:extLst>
              <a:ext uri="{FF2B5EF4-FFF2-40B4-BE49-F238E27FC236}">
                <a16:creationId xmlns:a16="http://schemas.microsoft.com/office/drawing/2014/main" id="{C0B801A2-5622-4BE8-9AD2-C337A2CD00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80" name="Problems with BLEU"/>
          <p:cNvSpPr txBox="1">
            <a:spLocks noGrp="1"/>
          </p:cNvSpPr>
          <p:nvPr>
            <p:ph type="title"/>
          </p:nvPr>
        </p:nvSpPr>
        <p:spPr>
          <a:xfrm>
            <a:off x="369277" y="516835"/>
            <a:ext cx="2313633" cy="5772840"/>
          </a:xfrm>
          <a:prstGeom prst="rect">
            <a:avLst/>
          </a:prstGeom>
        </p:spPr>
        <p:txBody>
          <a:bodyPr vert="horz" lIns="91440" tIns="45720" rIns="91440" bIns="45720" rtlCol="0" anchor="ctr">
            <a:normAutofit/>
          </a:bodyPr>
          <a:lstStyle>
            <a:lvl1pPr defTabSz="457200">
              <a:defRPr sz="7600">
                <a:solidFill>
                  <a:srgbClr val="126EB2"/>
                </a:solidFill>
                <a:latin typeface="Helvetica"/>
                <a:ea typeface="Helvetica"/>
                <a:cs typeface="Helvetica"/>
                <a:sym typeface="Helvetica"/>
              </a:defRPr>
            </a:lvl1pPr>
          </a:lstStyle>
          <a:p>
            <a:pPr defTabSz="914400"/>
            <a:r>
              <a:rPr lang="en-US" sz="3100">
                <a:solidFill>
                  <a:srgbClr val="FFFFFF"/>
                </a:solidFill>
                <a:latin typeface="+mj-lt"/>
                <a:ea typeface="+mj-ea"/>
                <a:cs typeface="+mj-cs"/>
              </a:rPr>
              <a:t>Problems with BLEU</a:t>
            </a:r>
          </a:p>
        </p:txBody>
      </p:sp>
      <p:sp>
        <p:nvSpPr>
          <p:cNvPr id="106" name="Rectangle 105">
            <a:extLst>
              <a:ext uri="{FF2B5EF4-FFF2-40B4-BE49-F238E27FC236}">
                <a16:creationId xmlns:a16="http://schemas.microsoft.com/office/drawing/2014/main" id="{B7AF614F-5BC3-4086-99F5-B87C5847A0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283" name="Synonyms and paraphrases are only handled if they are in the set of multiple reference translations…">
            <a:extLst>
              <a:ext uri="{FF2B5EF4-FFF2-40B4-BE49-F238E27FC236}">
                <a16:creationId xmlns:a16="http://schemas.microsoft.com/office/drawing/2014/main" id="{476F1DAA-8EC2-4DA5-AF0D-6C6AFD76EB50}"/>
              </a:ext>
            </a:extLst>
          </p:cNvPr>
          <p:cNvGraphicFramePr/>
          <p:nvPr>
            <p:extLst>
              <p:ext uri="{D42A27DB-BD31-4B8C-83A1-F6EECF244321}">
                <p14:modId xmlns:p14="http://schemas.microsoft.com/office/powerpoint/2010/main" val="3861027447"/>
              </p:ext>
            </p:extLst>
          </p:nvPr>
        </p:nvGraphicFramePr>
        <p:xfrm>
          <a:off x="3556397" y="639763"/>
          <a:ext cx="5098256" cy="56499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48889073"/>
      </p:ext>
    </p:extLst>
  </p:cSld>
  <p:clrMapOvr>
    <a:masterClrMapping/>
  </p:clrMapOvr>
  <p:transition spd="med"/>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7" name="Rectangle 96">
            <a:extLst>
              <a:ext uri="{FF2B5EF4-FFF2-40B4-BE49-F238E27FC236}">
                <a16:creationId xmlns:a16="http://schemas.microsoft.com/office/drawing/2014/main" id="{13FE9996-7EAC-4679-B37D-C1045F42F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9144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9" name="Rectangle 98">
            <a:extLst>
              <a:ext uri="{FF2B5EF4-FFF2-40B4-BE49-F238E27FC236}">
                <a16:creationId xmlns:a16="http://schemas.microsoft.com/office/drawing/2014/main" id="{761DF1FE-5CC8-43D2-A76C-93C76EEDE1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34316"/>
            <a:ext cx="9144000"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01" name="Straight Connector 100">
            <a:extLst>
              <a:ext uri="{FF2B5EF4-FFF2-40B4-BE49-F238E27FC236}">
                <a16:creationId xmlns:a16="http://schemas.microsoft.com/office/drawing/2014/main" id="{E161BEBD-A23C-409E-ABC7-73F9EDC02F2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95149" y="1737845"/>
            <a:ext cx="74752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03" name="Rectangle 102">
            <a:extLst>
              <a:ext uri="{FF2B5EF4-FFF2-40B4-BE49-F238E27FC236}">
                <a16:creationId xmlns:a16="http://schemas.microsoft.com/office/drawing/2014/main" id="{3558DB37-9FEE-48A2-8578-ED04015739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a:extLst>
              <a:ext uri="{FF2B5EF4-FFF2-40B4-BE49-F238E27FC236}">
                <a16:creationId xmlns:a16="http://schemas.microsoft.com/office/drawing/2014/main" id="{5F7FCCA6-00E2-4F74-A105-0D769872F2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130" y="4953000"/>
            <a:ext cx="9141714"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83" name="More Metrics"/>
          <p:cNvSpPr txBox="1">
            <a:spLocks noGrp="1"/>
          </p:cNvSpPr>
          <p:nvPr>
            <p:ph type="title"/>
          </p:nvPr>
        </p:nvSpPr>
        <p:spPr>
          <a:xfrm>
            <a:off x="800100" y="5252936"/>
            <a:ext cx="7543800" cy="1028715"/>
          </a:xfrm>
          <a:prstGeom prst="rect">
            <a:avLst/>
          </a:prstGeom>
        </p:spPr>
        <p:txBody>
          <a:bodyPr vert="horz" lIns="91440" tIns="45720" rIns="91440" bIns="45720" rtlCol="0" anchor="ctr">
            <a:normAutofit/>
          </a:bodyPr>
          <a:lstStyle>
            <a:lvl1pPr defTabSz="457200">
              <a:defRPr sz="7600">
                <a:solidFill>
                  <a:srgbClr val="126EB2"/>
                </a:solidFill>
                <a:latin typeface="Helvetica"/>
                <a:ea typeface="Helvetica"/>
                <a:cs typeface="Helvetica"/>
                <a:sym typeface="Helvetica"/>
              </a:defRPr>
            </a:lvl1pPr>
          </a:lstStyle>
          <a:p>
            <a:pPr algn="ctr" defTabSz="914400"/>
            <a:r>
              <a:rPr lang="en-US" sz="4800">
                <a:solidFill>
                  <a:srgbClr val="FFFFFF"/>
                </a:solidFill>
                <a:latin typeface="+mj-lt"/>
                <a:ea typeface="+mj-ea"/>
                <a:cs typeface="+mj-cs"/>
              </a:rPr>
              <a:t>More Metrics</a:t>
            </a:r>
          </a:p>
        </p:txBody>
      </p:sp>
      <p:sp>
        <p:nvSpPr>
          <p:cNvPr id="284" name="WER - word error rate…"/>
          <p:cNvSpPr txBox="1">
            <a:spLocks noGrp="1"/>
          </p:cNvSpPr>
          <p:nvPr>
            <p:ph type="body" idx="1"/>
          </p:nvPr>
        </p:nvSpPr>
        <p:spPr>
          <a:xfrm>
            <a:off x="822960" y="1086678"/>
            <a:ext cx="7520940" cy="3471467"/>
          </a:xfrm>
          <a:prstGeom prst="rect">
            <a:avLst/>
          </a:prstGeom>
        </p:spPr>
        <p:txBody>
          <a:bodyPr vert="horz" lIns="0" tIns="45720" rIns="0" bIns="45720" rtlCol="0">
            <a:normAutofit/>
          </a:bodyPr>
          <a:lstStyle/>
          <a:p>
            <a:pPr marL="569247" indent="-390660">
              <a:spcBef>
                <a:spcPts val="773"/>
              </a:spcBef>
              <a:defRPr sz="4000"/>
            </a:pPr>
            <a:r>
              <a:rPr lang="en-US" sz="3700"/>
              <a:t>WER - word error rate</a:t>
            </a:r>
          </a:p>
          <a:p>
            <a:pPr marL="569247" indent="-390660">
              <a:spcBef>
                <a:spcPts val="773"/>
              </a:spcBef>
              <a:defRPr sz="4000"/>
            </a:pPr>
            <a:r>
              <a:rPr lang="en-US" sz="3700"/>
              <a:t>PI-WER - position independent WER</a:t>
            </a:r>
          </a:p>
          <a:p>
            <a:pPr marL="569247" indent="-390660">
              <a:spcBef>
                <a:spcPts val="773"/>
              </a:spcBef>
              <a:defRPr sz="4000"/>
            </a:pPr>
            <a:r>
              <a:rPr lang="en-US" sz="3700"/>
              <a:t>METEOR - </a:t>
            </a:r>
            <a:r>
              <a:rPr lang="en-US" sz="3700" b="1"/>
              <a:t>M</a:t>
            </a:r>
            <a:r>
              <a:rPr lang="en-US" sz="3700"/>
              <a:t>etric for </a:t>
            </a:r>
            <a:r>
              <a:rPr lang="en-US" sz="3700" b="1"/>
              <a:t>E</a:t>
            </a:r>
            <a:r>
              <a:rPr lang="en-US" sz="3700"/>
              <a:t>valuation of </a:t>
            </a:r>
            <a:r>
              <a:rPr lang="en-US" sz="3700" b="1"/>
              <a:t>T</a:t>
            </a:r>
            <a:r>
              <a:rPr lang="en-US" sz="3700"/>
              <a:t>ranslation with </a:t>
            </a:r>
            <a:r>
              <a:rPr lang="en-US" sz="3700" b="1"/>
              <a:t>E</a:t>
            </a:r>
            <a:r>
              <a:rPr lang="en-US" sz="3700"/>
              <a:t>xplicit </a:t>
            </a:r>
            <a:r>
              <a:rPr lang="en-US" sz="3700" b="1"/>
              <a:t>OR</a:t>
            </a:r>
            <a:r>
              <a:rPr lang="en-US" sz="3700"/>
              <a:t>dering</a:t>
            </a:r>
          </a:p>
          <a:p>
            <a:pPr marL="569247" indent="-390660">
              <a:spcBef>
                <a:spcPts val="773"/>
              </a:spcBef>
              <a:defRPr sz="4000"/>
            </a:pPr>
            <a:r>
              <a:rPr lang="en-US" sz="3700"/>
              <a:t>TERp - </a:t>
            </a:r>
            <a:r>
              <a:rPr lang="en-US" sz="3700" b="1"/>
              <a:t>T</a:t>
            </a:r>
            <a:r>
              <a:rPr lang="en-US" sz="3700"/>
              <a:t>ranslation </a:t>
            </a:r>
            <a:r>
              <a:rPr lang="en-US" sz="3700" b="1"/>
              <a:t>E</a:t>
            </a:r>
            <a:r>
              <a:rPr lang="en-US" sz="3700"/>
              <a:t>dit </a:t>
            </a:r>
            <a:r>
              <a:rPr lang="en-US" sz="3700" b="1"/>
              <a:t>R</a:t>
            </a:r>
            <a:r>
              <a:rPr lang="en-US" sz="3700"/>
              <a:t>ate </a:t>
            </a:r>
            <a:r>
              <a:rPr lang="en-US" sz="3700" b="1"/>
              <a:t>p</a:t>
            </a:r>
            <a:r>
              <a:rPr lang="en-US" sz="3700"/>
              <a:t>lus</a:t>
            </a:r>
          </a:p>
        </p:txBody>
      </p:sp>
      <p:sp>
        <p:nvSpPr>
          <p:cNvPr id="107" name="Rectangle 106">
            <a:extLst>
              <a:ext uri="{FF2B5EF4-FFF2-40B4-BE49-F238E27FC236}">
                <a16:creationId xmlns:a16="http://schemas.microsoft.com/office/drawing/2014/main" id="{5E1ED12F-9F06-4B37-87B7-F98F52937F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0" y="4906176"/>
            <a:ext cx="9141714"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240988322"/>
      </p:ext>
    </p:extLst>
  </p:cSld>
  <p:clrMapOvr>
    <a:masterClrMapping/>
  </p:clrMapOvr>
  <p:transition spd="med"/>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86" name="Even More Metrics"/>
          <p:cNvSpPr txBox="1">
            <a:spLocks noGrp="1"/>
          </p:cNvSpPr>
          <p:nvPr>
            <p:ph type="title"/>
          </p:nvPr>
        </p:nvSpPr>
        <p:spPr>
          <a:xfrm>
            <a:off x="891540" y="182880"/>
            <a:ext cx="7360921" cy="1714501"/>
          </a:xfrm>
          <a:prstGeom prst="rect">
            <a:avLst/>
          </a:prstGeom>
        </p:spPr>
        <p:txBody>
          <a:bodyPr vert="horz" lIns="34289" tIns="34289" rIns="34289" bIns="34289" rtlCol="0" anchor="b">
            <a:normAutofit fontScale="90000"/>
          </a:bodyPr>
          <a:lstStyle>
            <a:lvl1pPr defTabSz="457200">
              <a:defRPr sz="7600">
                <a:solidFill>
                  <a:srgbClr val="126EB2"/>
                </a:solidFill>
                <a:latin typeface="Helvetica"/>
                <a:ea typeface="Helvetica"/>
                <a:cs typeface="Helvetica"/>
                <a:sym typeface="Helvetica"/>
              </a:defRPr>
            </a:lvl1pPr>
          </a:lstStyle>
          <a:p>
            <a:r>
              <a:t>Even More Metrics</a:t>
            </a:r>
          </a:p>
        </p:txBody>
      </p:sp>
      <p:pic>
        <p:nvPicPr>
          <p:cNvPr id="287" name="droppedImage.pdf" descr="droppedImage.pdf"/>
          <p:cNvPicPr>
            <a:picLocks noChangeAspect="1"/>
          </p:cNvPicPr>
          <p:nvPr/>
        </p:nvPicPr>
        <p:blipFill>
          <a:blip r:embed="rId2"/>
          <a:stretch>
            <a:fillRect/>
          </a:stretch>
        </p:blipFill>
        <p:spPr>
          <a:xfrm>
            <a:off x="99082" y="1808635"/>
            <a:ext cx="12178318" cy="4640581"/>
          </a:xfrm>
          <a:prstGeom prst="rect">
            <a:avLst/>
          </a:prstGeom>
          <a:ln w="12700">
            <a:miter lim="400000"/>
          </a:ln>
        </p:spPr>
      </p:pic>
    </p:spTree>
    <p:extLst>
      <p:ext uri="{BB962C8B-B14F-4D97-AF65-F5344CB8AC3E}">
        <p14:creationId xmlns:p14="http://schemas.microsoft.com/office/powerpoint/2010/main" val="2397883750"/>
      </p:ext>
    </p:extLst>
  </p:cSld>
  <p:clrMapOvr>
    <a:masterClrMapping/>
  </p:clrMapOvr>
  <p:transition spd="med"/>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89" name="How do we know which metric is best?"/>
          <p:cNvSpPr txBox="1">
            <a:spLocks noGrp="1"/>
          </p:cNvSpPr>
          <p:nvPr>
            <p:ph type="title"/>
          </p:nvPr>
        </p:nvSpPr>
        <p:spPr>
          <a:xfrm>
            <a:off x="891540" y="182880"/>
            <a:ext cx="7360921" cy="1714501"/>
          </a:xfrm>
          <a:prstGeom prst="rect">
            <a:avLst/>
          </a:prstGeom>
        </p:spPr>
        <p:txBody>
          <a:bodyPr vert="horz" lIns="34289" tIns="34289" rIns="34289" bIns="34289" rtlCol="0" anchor="b">
            <a:normAutofit fontScale="90000"/>
          </a:bodyPr>
          <a:lstStyle>
            <a:lvl1pPr defTabSz="457200">
              <a:defRPr sz="7600">
                <a:solidFill>
                  <a:srgbClr val="126EB2"/>
                </a:solidFill>
                <a:latin typeface="Helvetica"/>
                <a:ea typeface="Helvetica"/>
                <a:cs typeface="Helvetica"/>
                <a:sym typeface="Helvetica"/>
              </a:defRPr>
            </a:lvl1pPr>
          </a:lstStyle>
          <a:p>
            <a:r>
              <a:t>How do we know which metric is best?</a:t>
            </a:r>
          </a:p>
        </p:txBody>
      </p:sp>
      <p:sp>
        <p:nvSpPr>
          <p:cNvPr id="290" name="Measure correlation with human judgments…"/>
          <p:cNvSpPr txBox="1">
            <a:spLocks noGrp="1"/>
          </p:cNvSpPr>
          <p:nvPr>
            <p:ph type="body" idx="1"/>
          </p:nvPr>
        </p:nvSpPr>
        <p:spPr>
          <a:xfrm>
            <a:off x="891540" y="1943100"/>
            <a:ext cx="7360921" cy="4023361"/>
          </a:xfrm>
          <a:prstGeom prst="rect">
            <a:avLst/>
          </a:prstGeom>
        </p:spPr>
        <p:txBody>
          <a:bodyPr vert="horz" lIns="34289" tIns="34289" rIns="34289" bIns="34289" rtlCol="0">
            <a:normAutofit/>
          </a:bodyPr>
          <a:lstStyle/>
          <a:p>
            <a:pPr marL="569247" indent="-390660" defTabSz="321457">
              <a:spcBef>
                <a:spcPts val="773"/>
              </a:spcBef>
              <a:buClr>
                <a:srgbClr val="C0C0C0"/>
              </a:buClr>
              <a:defRPr sz="4000"/>
            </a:pPr>
            <a:r>
              <a:t>Measure correlation with human judgments </a:t>
            </a:r>
          </a:p>
          <a:p>
            <a:pPr marL="569247" indent="-390660" defTabSz="321457">
              <a:spcBef>
                <a:spcPts val="773"/>
              </a:spcBef>
              <a:buClr>
                <a:srgbClr val="C0C0C0"/>
              </a:buClr>
              <a:defRPr sz="4000"/>
            </a:pPr>
            <a:r>
              <a:t>How do people evaluation MT quality</a:t>
            </a:r>
          </a:p>
        </p:txBody>
      </p:sp>
    </p:spTree>
    <p:extLst>
      <p:ext uri="{BB962C8B-B14F-4D97-AF65-F5344CB8AC3E}">
        <p14:creationId xmlns:p14="http://schemas.microsoft.com/office/powerpoint/2010/main" val="2559447155"/>
      </p:ext>
    </p:extLst>
  </p:cSld>
  <p:clrMapOvr>
    <a:masterClrMapping/>
  </p:clrMapOvr>
  <p:transition spd="med"/>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92" name="droppedImage.pdf" descr="droppedImage.pdf"/>
          <p:cNvPicPr>
            <a:picLocks noChangeAspect="1"/>
          </p:cNvPicPr>
          <p:nvPr/>
        </p:nvPicPr>
        <p:blipFill>
          <a:blip r:embed="rId2"/>
          <a:stretch>
            <a:fillRect/>
          </a:stretch>
        </p:blipFill>
        <p:spPr>
          <a:xfrm>
            <a:off x="-13096" y="1245573"/>
            <a:ext cx="9166860" cy="5349537"/>
          </a:xfrm>
          <a:prstGeom prst="rect">
            <a:avLst/>
          </a:prstGeom>
          <a:ln w="12700">
            <a:miter lim="400000"/>
          </a:ln>
        </p:spPr>
      </p:pic>
      <p:sp>
        <p:nvSpPr>
          <p:cNvPr id="293" name="Circle"/>
          <p:cNvSpPr/>
          <p:nvPr/>
        </p:nvSpPr>
        <p:spPr>
          <a:xfrm>
            <a:off x="6617970" y="5143500"/>
            <a:ext cx="137161" cy="137160"/>
          </a:xfrm>
          <a:prstGeom prst="ellipse">
            <a:avLst/>
          </a:prstGeom>
          <a:solidFill>
            <a:srgbClr val="000000"/>
          </a:solidFill>
          <a:ln w="25400">
            <a:solidFill>
              <a:srgbClr val="000000"/>
            </a:solidFill>
            <a:miter lim="400000"/>
          </a:ln>
        </p:spPr>
        <p:txBody>
          <a:bodyPr lIns="34289" tIns="34289" rIns="34289" bIns="34289" anchor="ctr"/>
          <a:lstStyle/>
          <a:p>
            <a:pPr algn="ctr">
              <a:defRPr sz="3800">
                <a:solidFill>
                  <a:srgbClr val="FFFFFF"/>
                </a:solidFill>
                <a:effectLst>
                  <a:outerShdw blurRad="38100" dist="12700" dir="5400000" rotWithShape="0">
                    <a:srgbClr val="000000">
                      <a:alpha val="50000"/>
                    </a:srgbClr>
                  </a:outerShdw>
                </a:effectLst>
                <a:latin typeface="+mj-lt"/>
                <a:ea typeface="+mj-ea"/>
                <a:cs typeface="+mj-cs"/>
                <a:sym typeface="Gill Sans"/>
              </a:defRPr>
            </a:pPr>
            <a:endParaRPr sz="2672"/>
          </a:p>
        </p:txBody>
      </p:sp>
      <p:sp>
        <p:nvSpPr>
          <p:cNvPr id="294" name="Circle"/>
          <p:cNvSpPr/>
          <p:nvPr/>
        </p:nvSpPr>
        <p:spPr>
          <a:xfrm>
            <a:off x="7155180" y="4400550"/>
            <a:ext cx="137161" cy="137161"/>
          </a:xfrm>
          <a:prstGeom prst="ellipse">
            <a:avLst/>
          </a:prstGeom>
          <a:solidFill>
            <a:srgbClr val="000000"/>
          </a:solidFill>
          <a:ln w="25400">
            <a:solidFill>
              <a:srgbClr val="000000"/>
            </a:solidFill>
            <a:miter lim="400000"/>
          </a:ln>
        </p:spPr>
        <p:txBody>
          <a:bodyPr lIns="34289" tIns="34289" rIns="34289" bIns="34289" anchor="ctr"/>
          <a:lstStyle/>
          <a:p>
            <a:pPr algn="ctr">
              <a:defRPr sz="3800">
                <a:solidFill>
                  <a:srgbClr val="FFFFFF"/>
                </a:solidFill>
                <a:effectLst>
                  <a:outerShdw blurRad="38100" dist="12700" dir="5400000" rotWithShape="0">
                    <a:srgbClr val="000000">
                      <a:alpha val="50000"/>
                    </a:srgbClr>
                  </a:outerShdw>
                </a:effectLst>
                <a:latin typeface="+mj-lt"/>
                <a:ea typeface="+mj-ea"/>
                <a:cs typeface="+mj-cs"/>
                <a:sym typeface="Gill Sans"/>
              </a:defRPr>
            </a:pPr>
            <a:endParaRPr sz="2672"/>
          </a:p>
        </p:txBody>
      </p:sp>
      <p:sp>
        <p:nvSpPr>
          <p:cNvPr id="295" name="Circle"/>
          <p:cNvSpPr/>
          <p:nvPr/>
        </p:nvSpPr>
        <p:spPr>
          <a:xfrm>
            <a:off x="7635240" y="3657600"/>
            <a:ext cx="137161" cy="137161"/>
          </a:xfrm>
          <a:prstGeom prst="ellipse">
            <a:avLst/>
          </a:prstGeom>
          <a:solidFill>
            <a:srgbClr val="000000"/>
          </a:solidFill>
          <a:ln w="25400">
            <a:solidFill>
              <a:srgbClr val="000000"/>
            </a:solidFill>
            <a:miter lim="400000"/>
          </a:ln>
        </p:spPr>
        <p:txBody>
          <a:bodyPr lIns="34289" tIns="34289" rIns="34289" bIns="34289" anchor="ctr"/>
          <a:lstStyle/>
          <a:p>
            <a:pPr algn="ctr">
              <a:defRPr sz="3800">
                <a:solidFill>
                  <a:srgbClr val="FFFFFF"/>
                </a:solidFill>
                <a:effectLst>
                  <a:outerShdw blurRad="38100" dist="12700" dir="5400000" rotWithShape="0">
                    <a:srgbClr val="000000">
                      <a:alpha val="50000"/>
                    </a:srgbClr>
                  </a:outerShdw>
                </a:effectLst>
                <a:latin typeface="+mj-lt"/>
                <a:ea typeface="+mj-ea"/>
                <a:cs typeface="+mj-cs"/>
                <a:sym typeface="Gill Sans"/>
              </a:defRPr>
            </a:pPr>
            <a:endParaRPr sz="2672"/>
          </a:p>
        </p:txBody>
      </p:sp>
      <p:sp>
        <p:nvSpPr>
          <p:cNvPr id="296" name="Circle"/>
          <p:cNvSpPr/>
          <p:nvPr/>
        </p:nvSpPr>
        <p:spPr>
          <a:xfrm>
            <a:off x="8149590" y="5875020"/>
            <a:ext cx="137161" cy="137161"/>
          </a:xfrm>
          <a:prstGeom prst="ellipse">
            <a:avLst/>
          </a:prstGeom>
          <a:solidFill>
            <a:srgbClr val="000000"/>
          </a:solidFill>
          <a:ln w="25400">
            <a:solidFill>
              <a:srgbClr val="000000"/>
            </a:solidFill>
            <a:miter lim="400000"/>
          </a:ln>
        </p:spPr>
        <p:txBody>
          <a:bodyPr lIns="34289" tIns="34289" rIns="34289" bIns="34289" anchor="ctr"/>
          <a:lstStyle/>
          <a:p>
            <a:pPr algn="ctr">
              <a:defRPr sz="3800">
                <a:solidFill>
                  <a:srgbClr val="FFFFFF"/>
                </a:solidFill>
                <a:effectLst>
                  <a:outerShdw blurRad="38100" dist="12700" dir="5400000" rotWithShape="0">
                    <a:srgbClr val="000000">
                      <a:alpha val="50000"/>
                    </a:srgbClr>
                  </a:outerShdw>
                </a:effectLst>
                <a:latin typeface="+mj-lt"/>
                <a:ea typeface="+mj-ea"/>
                <a:cs typeface="+mj-cs"/>
                <a:sym typeface="Gill Sans"/>
              </a:defRPr>
            </a:pPr>
            <a:endParaRPr sz="2672"/>
          </a:p>
        </p:txBody>
      </p:sp>
      <p:sp>
        <p:nvSpPr>
          <p:cNvPr id="297" name="Circle"/>
          <p:cNvSpPr/>
          <p:nvPr/>
        </p:nvSpPr>
        <p:spPr>
          <a:xfrm>
            <a:off x="8652510" y="2926080"/>
            <a:ext cx="137161" cy="137161"/>
          </a:xfrm>
          <a:prstGeom prst="ellipse">
            <a:avLst/>
          </a:prstGeom>
          <a:solidFill>
            <a:srgbClr val="000000"/>
          </a:solidFill>
          <a:ln w="25400">
            <a:solidFill>
              <a:srgbClr val="000000"/>
            </a:solidFill>
            <a:miter lim="400000"/>
          </a:ln>
        </p:spPr>
        <p:txBody>
          <a:bodyPr lIns="34289" tIns="34289" rIns="34289" bIns="34289" anchor="ctr"/>
          <a:lstStyle/>
          <a:p>
            <a:pPr algn="ctr">
              <a:defRPr sz="3800">
                <a:solidFill>
                  <a:srgbClr val="FFFFFF"/>
                </a:solidFill>
                <a:effectLst>
                  <a:outerShdw blurRad="38100" dist="12700" dir="5400000" rotWithShape="0">
                    <a:srgbClr val="000000">
                      <a:alpha val="50000"/>
                    </a:srgbClr>
                  </a:outerShdw>
                </a:effectLst>
                <a:latin typeface="+mj-lt"/>
                <a:ea typeface="+mj-ea"/>
                <a:cs typeface="+mj-cs"/>
                <a:sym typeface="Gill Sans"/>
              </a:defRPr>
            </a:pPr>
            <a:endParaRPr sz="2672"/>
          </a:p>
        </p:txBody>
      </p:sp>
      <p:sp>
        <p:nvSpPr>
          <p:cNvPr id="298" name="Manual Evaluation"/>
          <p:cNvSpPr txBox="1">
            <a:spLocks noGrp="1"/>
          </p:cNvSpPr>
          <p:nvPr>
            <p:ph type="title"/>
          </p:nvPr>
        </p:nvSpPr>
        <p:spPr>
          <a:xfrm>
            <a:off x="891540" y="194310"/>
            <a:ext cx="7360921" cy="994411"/>
          </a:xfrm>
          <a:prstGeom prst="rect">
            <a:avLst/>
          </a:prstGeom>
        </p:spPr>
        <p:txBody>
          <a:bodyPr vert="horz" lIns="34289" tIns="34289" rIns="34289" bIns="34289" rtlCol="0" anchor="b">
            <a:normAutofit fontScale="90000"/>
          </a:bodyPr>
          <a:lstStyle>
            <a:lvl1pPr defTabSz="457200">
              <a:defRPr sz="7600">
                <a:solidFill>
                  <a:srgbClr val="126EB2"/>
                </a:solidFill>
                <a:latin typeface="Helvetica"/>
                <a:ea typeface="Helvetica"/>
                <a:cs typeface="Helvetica"/>
                <a:sym typeface="Helvetica"/>
              </a:defRPr>
            </a:lvl1pPr>
          </a:lstStyle>
          <a:p>
            <a:r>
              <a:t>Manual Evaluation</a:t>
            </a:r>
          </a:p>
        </p:txBody>
      </p:sp>
    </p:spTree>
    <p:extLst>
      <p:ext uri="{BB962C8B-B14F-4D97-AF65-F5344CB8AC3E}">
        <p14:creationId xmlns:p14="http://schemas.microsoft.com/office/powerpoint/2010/main" val="3642212260"/>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3" presetClass="entr" presetSubtype="32" fill="hold" grpId="0" nodeType="clickEffect">
                                  <p:stCondLst>
                                    <p:cond delay="0"/>
                                  </p:stCondLst>
                                  <p:iterate type="lt">
                                    <p:tmAbs val="0"/>
                                  </p:iterate>
                                  <p:childTnLst>
                                    <p:set>
                                      <p:cBhvr>
                                        <p:cTn id="6" fill="hold"/>
                                        <p:tgtEl>
                                          <p:spTgt spid="293"/>
                                        </p:tgtEl>
                                        <p:attrNameLst>
                                          <p:attrName>style.visibility</p:attrName>
                                        </p:attrNameLst>
                                      </p:cBhvr>
                                      <p:to>
                                        <p:strVal val="visible"/>
                                      </p:to>
                                    </p:set>
                                    <p:anim calcmode="lin" valueType="num">
                                      <p:cBhvr>
                                        <p:cTn id="7" dur="1500" fill="hold"/>
                                        <p:tgtEl>
                                          <p:spTgt spid="293"/>
                                        </p:tgtEl>
                                        <p:attrNameLst>
                                          <p:attrName>ppt_w</p:attrName>
                                        </p:attrNameLst>
                                      </p:cBhvr>
                                      <p:tavLst>
                                        <p:tav tm="0">
                                          <p:val>
                                            <p:strVal val="4*#ppt_w"/>
                                          </p:val>
                                        </p:tav>
                                        <p:tav tm="100000">
                                          <p:val>
                                            <p:strVal val="#ppt_w"/>
                                          </p:val>
                                        </p:tav>
                                      </p:tavLst>
                                    </p:anim>
                                    <p:anim calcmode="lin" valueType="num">
                                      <p:cBhvr>
                                        <p:cTn id="8" dur="1500" fill="hold"/>
                                        <p:tgtEl>
                                          <p:spTgt spid="293"/>
                                        </p:tgtEl>
                                        <p:attrNameLst>
                                          <p:attrName>ppt_h</p:attrName>
                                        </p:attrNameLst>
                                      </p:cBhvr>
                                      <p:tavLst>
                                        <p:tav tm="0">
                                          <p:val>
                                            <p:strVal val="4*#ppt_h"/>
                                          </p:val>
                                        </p:tav>
                                        <p:tav tm="100000">
                                          <p:val>
                                            <p:strVal val="#ppt_h"/>
                                          </p:val>
                                        </p:tav>
                                      </p:tavLst>
                                    </p:anim>
                                  </p:childTnLst>
                                </p:cTn>
                              </p:par>
                            </p:childTnLst>
                          </p:cTn>
                        </p:par>
                        <p:par>
                          <p:cTn id="9" fill="hold">
                            <p:stCondLst>
                              <p:cond delay="1500"/>
                            </p:stCondLst>
                            <p:childTnLst>
                              <p:par>
                                <p:cTn id="10" presetID="23" presetClass="entr" presetSubtype="32" fill="hold" grpId="0" nodeType="afterEffect">
                                  <p:stCondLst>
                                    <p:cond delay="0"/>
                                  </p:stCondLst>
                                  <p:iterate type="lt">
                                    <p:tmAbs val="0"/>
                                  </p:iterate>
                                  <p:childTnLst>
                                    <p:set>
                                      <p:cBhvr>
                                        <p:cTn id="11" fill="hold"/>
                                        <p:tgtEl>
                                          <p:spTgt spid="294"/>
                                        </p:tgtEl>
                                        <p:attrNameLst>
                                          <p:attrName>style.visibility</p:attrName>
                                        </p:attrNameLst>
                                      </p:cBhvr>
                                      <p:to>
                                        <p:strVal val="visible"/>
                                      </p:to>
                                    </p:set>
                                    <p:anim calcmode="lin" valueType="num">
                                      <p:cBhvr>
                                        <p:cTn id="12" dur="1500" fill="hold"/>
                                        <p:tgtEl>
                                          <p:spTgt spid="294"/>
                                        </p:tgtEl>
                                        <p:attrNameLst>
                                          <p:attrName>ppt_w</p:attrName>
                                        </p:attrNameLst>
                                      </p:cBhvr>
                                      <p:tavLst>
                                        <p:tav tm="0">
                                          <p:val>
                                            <p:strVal val="4*#ppt_w"/>
                                          </p:val>
                                        </p:tav>
                                        <p:tav tm="100000">
                                          <p:val>
                                            <p:strVal val="#ppt_w"/>
                                          </p:val>
                                        </p:tav>
                                      </p:tavLst>
                                    </p:anim>
                                    <p:anim calcmode="lin" valueType="num">
                                      <p:cBhvr>
                                        <p:cTn id="13" dur="1500" fill="hold"/>
                                        <p:tgtEl>
                                          <p:spTgt spid="294"/>
                                        </p:tgtEl>
                                        <p:attrNameLst>
                                          <p:attrName>ppt_h</p:attrName>
                                        </p:attrNameLst>
                                      </p:cBhvr>
                                      <p:tavLst>
                                        <p:tav tm="0">
                                          <p:val>
                                            <p:strVal val="4*#ppt_h"/>
                                          </p:val>
                                        </p:tav>
                                        <p:tav tm="100000">
                                          <p:val>
                                            <p:strVal val="#ppt_h"/>
                                          </p:val>
                                        </p:tav>
                                      </p:tavLst>
                                    </p:anim>
                                  </p:childTnLst>
                                </p:cTn>
                              </p:par>
                            </p:childTnLst>
                          </p:cTn>
                        </p:par>
                        <p:par>
                          <p:cTn id="14" fill="hold">
                            <p:stCondLst>
                              <p:cond delay="3000"/>
                            </p:stCondLst>
                            <p:childTnLst>
                              <p:par>
                                <p:cTn id="15" presetID="23" presetClass="entr" presetSubtype="32" fill="hold" grpId="0" nodeType="afterEffect">
                                  <p:stCondLst>
                                    <p:cond delay="0"/>
                                  </p:stCondLst>
                                  <p:iterate type="lt">
                                    <p:tmAbs val="0"/>
                                  </p:iterate>
                                  <p:childTnLst>
                                    <p:set>
                                      <p:cBhvr>
                                        <p:cTn id="16" fill="hold"/>
                                        <p:tgtEl>
                                          <p:spTgt spid="295"/>
                                        </p:tgtEl>
                                        <p:attrNameLst>
                                          <p:attrName>style.visibility</p:attrName>
                                        </p:attrNameLst>
                                      </p:cBhvr>
                                      <p:to>
                                        <p:strVal val="visible"/>
                                      </p:to>
                                    </p:set>
                                    <p:anim calcmode="lin" valueType="num">
                                      <p:cBhvr>
                                        <p:cTn id="17" dur="750" fill="hold"/>
                                        <p:tgtEl>
                                          <p:spTgt spid="295"/>
                                        </p:tgtEl>
                                        <p:attrNameLst>
                                          <p:attrName>ppt_w</p:attrName>
                                        </p:attrNameLst>
                                      </p:cBhvr>
                                      <p:tavLst>
                                        <p:tav tm="0">
                                          <p:val>
                                            <p:strVal val="4*#ppt_w"/>
                                          </p:val>
                                        </p:tav>
                                        <p:tav tm="100000">
                                          <p:val>
                                            <p:strVal val="#ppt_w"/>
                                          </p:val>
                                        </p:tav>
                                      </p:tavLst>
                                    </p:anim>
                                    <p:anim calcmode="lin" valueType="num">
                                      <p:cBhvr>
                                        <p:cTn id="18" dur="750" fill="hold"/>
                                        <p:tgtEl>
                                          <p:spTgt spid="295"/>
                                        </p:tgtEl>
                                        <p:attrNameLst>
                                          <p:attrName>ppt_h</p:attrName>
                                        </p:attrNameLst>
                                      </p:cBhvr>
                                      <p:tavLst>
                                        <p:tav tm="0">
                                          <p:val>
                                            <p:strVal val="4*#ppt_h"/>
                                          </p:val>
                                        </p:tav>
                                        <p:tav tm="100000">
                                          <p:val>
                                            <p:strVal val="#ppt_h"/>
                                          </p:val>
                                        </p:tav>
                                      </p:tavLst>
                                    </p:anim>
                                  </p:childTnLst>
                                </p:cTn>
                              </p:par>
                            </p:childTnLst>
                          </p:cTn>
                        </p:par>
                        <p:par>
                          <p:cTn id="19" fill="hold">
                            <p:stCondLst>
                              <p:cond delay="3750"/>
                            </p:stCondLst>
                            <p:childTnLst>
                              <p:par>
                                <p:cTn id="20" presetID="23" presetClass="entr" presetSubtype="32" fill="hold" grpId="0" nodeType="afterEffect">
                                  <p:stCondLst>
                                    <p:cond delay="0"/>
                                  </p:stCondLst>
                                  <p:iterate type="lt">
                                    <p:tmAbs val="0"/>
                                  </p:iterate>
                                  <p:childTnLst>
                                    <p:set>
                                      <p:cBhvr>
                                        <p:cTn id="21" fill="hold"/>
                                        <p:tgtEl>
                                          <p:spTgt spid="296"/>
                                        </p:tgtEl>
                                        <p:attrNameLst>
                                          <p:attrName>style.visibility</p:attrName>
                                        </p:attrNameLst>
                                      </p:cBhvr>
                                      <p:to>
                                        <p:strVal val="visible"/>
                                      </p:to>
                                    </p:set>
                                    <p:anim calcmode="lin" valueType="num">
                                      <p:cBhvr>
                                        <p:cTn id="22" dur="500" fill="hold"/>
                                        <p:tgtEl>
                                          <p:spTgt spid="296"/>
                                        </p:tgtEl>
                                        <p:attrNameLst>
                                          <p:attrName>ppt_w</p:attrName>
                                        </p:attrNameLst>
                                      </p:cBhvr>
                                      <p:tavLst>
                                        <p:tav tm="0">
                                          <p:val>
                                            <p:strVal val="4*#ppt_w"/>
                                          </p:val>
                                        </p:tav>
                                        <p:tav tm="100000">
                                          <p:val>
                                            <p:strVal val="#ppt_w"/>
                                          </p:val>
                                        </p:tav>
                                      </p:tavLst>
                                    </p:anim>
                                    <p:anim calcmode="lin" valueType="num">
                                      <p:cBhvr>
                                        <p:cTn id="23" dur="500" fill="hold"/>
                                        <p:tgtEl>
                                          <p:spTgt spid="296"/>
                                        </p:tgtEl>
                                        <p:attrNameLst>
                                          <p:attrName>ppt_h</p:attrName>
                                        </p:attrNameLst>
                                      </p:cBhvr>
                                      <p:tavLst>
                                        <p:tav tm="0">
                                          <p:val>
                                            <p:strVal val="4*#ppt_h"/>
                                          </p:val>
                                        </p:tav>
                                        <p:tav tm="100000">
                                          <p:val>
                                            <p:strVal val="#ppt_h"/>
                                          </p:val>
                                        </p:tav>
                                      </p:tavLst>
                                    </p:anim>
                                  </p:childTnLst>
                                </p:cTn>
                              </p:par>
                            </p:childTnLst>
                          </p:cTn>
                        </p:par>
                        <p:par>
                          <p:cTn id="24" fill="hold">
                            <p:stCondLst>
                              <p:cond delay="4250"/>
                            </p:stCondLst>
                            <p:childTnLst>
                              <p:par>
                                <p:cTn id="25" presetID="23" presetClass="entr" presetSubtype="32" fill="hold" grpId="0" nodeType="afterEffect">
                                  <p:stCondLst>
                                    <p:cond delay="0"/>
                                  </p:stCondLst>
                                  <p:iterate type="lt">
                                    <p:tmAbs val="0"/>
                                  </p:iterate>
                                  <p:childTnLst>
                                    <p:set>
                                      <p:cBhvr>
                                        <p:cTn id="26" fill="hold"/>
                                        <p:tgtEl>
                                          <p:spTgt spid="297"/>
                                        </p:tgtEl>
                                        <p:attrNameLst>
                                          <p:attrName>style.visibility</p:attrName>
                                        </p:attrNameLst>
                                      </p:cBhvr>
                                      <p:to>
                                        <p:strVal val="visible"/>
                                      </p:to>
                                    </p:set>
                                    <p:anim calcmode="lin" valueType="num">
                                      <p:cBhvr>
                                        <p:cTn id="27" dur="250" fill="hold"/>
                                        <p:tgtEl>
                                          <p:spTgt spid="297"/>
                                        </p:tgtEl>
                                        <p:attrNameLst>
                                          <p:attrName>ppt_w</p:attrName>
                                        </p:attrNameLst>
                                      </p:cBhvr>
                                      <p:tavLst>
                                        <p:tav tm="0">
                                          <p:val>
                                            <p:strVal val="4*#ppt_w"/>
                                          </p:val>
                                        </p:tav>
                                        <p:tav tm="100000">
                                          <p:val>
                                            <p:strVal val="#ppt_w"/>
                                          </p:val>
                                        </p:tav>
                                      </p:tavLst>
                                    </p:anim>
                                    <p:anim calcmode="lin" valueType="num">
                                      <p:cBhvr>
                                        <p:cTn id="28" dur="250" fill="hold"/>
                                        <p:tgtEl>
                                          <p:spTgt spid="297"/>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3" grpId="0" animBg="1" advAuto="0"/>
      <p:bldP spid="294" grpId="0" animBg="1" advAuto="0"/>
      <p:bldP spid="295" grpId="0" animBg="1" advAuto="0"/>
      <p:bldP spid="296" grpId="0" animBg="1" advAuto="0"/>
      <p:bldP spid="297" grpId="0" animBg="1" advAuto="0"/>
    </p:bldLst>
  </p:timing>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00" name="droppedImage.pdf" descr="droppedImage.pdf"/>
          <p:cNvPicPr>
            <a:picLocks noChangeAspect="1"/>
          </p:cNvPicPr>
          <p:nvPr/>
        </p:nvPicPr>
        <p:blipFill>
          <a:blip r:embed="rId2"/>
          <a:stretch>
            <a:fillRect/>
          </a:stretch>
        </p:blipFill>
        <p:spPr>
          <a:xfrm>
            <a:off x="2000250" y="1542954"/>
            <a:ext cx="5154930" cy="5262774"/>
          </a:xfrm>
          <a:prstGeom prst="rect">
            <a:avLst/>
          </a:prstGeom>
          <a:ln w="12700">
            <a:miter lim="400000"/>
          </a:ln>
        </p:spPr>
      </p:pic>
      <p:sp>
        <p:nvSpPr>
          <p:cNvPr id="301" name="5-point scales"/>
          <p:cNvSpPr txBox="1">
            <a:spLocks noGrp="1"/>
          </p:cNvSpPr>
          <p:nvPr>
            <p:ph type="title"/>
          </p:nvPr>
        </p:nvSpPr>
        <p:spPr>
          <a:xfrm>
            <a:off x="891540" y="182880"/>
            <a:ext cx="7360921" cy="1714501"/>
          </a:xfrm>
          <a:prstGeom prst="rect">
            <a:avLst/>
          </a:prstGeom>
        </p:spPr>
        <p:txBody>
          <a:bodyPr vert="horz" lIns="34289" tIns="34289" rIns="34289" bIns="34289" rtlCol="0" anchor="b">
            <a:normAutofit/>
          </a:bodyPr>
          <a:lstStyle>
            <a:lvl1pPr defTabSz="457200">
              <a:defRPr sz="7600">
                <a:solidFill>
                  <a:srgbClr val="126EB2"/>
                </a:solidFill>
                <a:latin typeface="Helvetica"/>
                <a:ea typeface="Helvetica"/>
                <a:cs typeface="Helvetica"/>
                <a:sym typeface="Helvetica"/>
              </a:defRPr>
            </a:lvl1pPr>
          </a:lstStyle>
          <a:p>
            <a:r>
              <a:t>5-point scales</a:t>
            </a:r>
          </a:p>
        </p:txBody>
      </p:sp>
    </p:spTree>
    <p:extLst>
      <p:ext uri="{BB962C8B-B14F-4D97-AF65-F5344CB8AC3E}">
        <p14:creationId xmlns:p14="http://schemas.microsoft.com/office/powerpoint/2010/main" val="2959758430"/>
      </p:ext>
    </p:extLst>
  </p:cSld>
  <p:clrMapOvr>
    <a:masterClrMapping/>
  </p:clrMapOvr>
  <p:transition spd="med"/>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29" name="Basic Evaluation Paradigm"/>
          <p:cNvSpPr txBox="1">
            <a:spLocks noGrp="1"/>
          </p:cNvSpPr>
          <p:nvPr>
            <p:ph type="title"/>
          </p:nvPr>
        </p:nvSpPr>
        <p:spPr>
          <a:prstGeom prst="rect">
            <a:avLst/>
          </a:prstGeom>
        </p:spPr>
        <p:txBody>
          <a:bodyPr>
            <a:normAutofit fontScale="90000"/>
          </a:bodyPr>
          <a:lstStyle>
            <a:lvl1pPr defTabSz="525779">
              <a:defRPr sz="7200"/>
            </a:lvl1pPr>
          </a:lstStyle>
          <a:p>
            <a:r>
              <a:t>Basic Evaluation Paradigm</a:t>
            </a:r>
          </a:p>
        </p:txBody>
      </p:sp>
      <p:sp>
        <p:nvSpPr>
          <p:cNvPr id="1330" name="Use parallel test set…"/>
          <p:cNvSpPr txBox="1">
            <a:spLocks noGrp="1"/>
          </p:cNvSpPr>
          <p:nvPr>
            <p:ph type="body" idx="1"/>
          </p:nvPr>
        </p:nvSpPr>
        <p:spPr>
          <a:prstGeom prst="rect">
            <a:avLst/>
          </a:prstGeom>
        </p:spPr>
        <p:txBody>
          <a:bodyPr/>
          <a:lstStyle/>
          <a:p>
            <a:r>
              <a:t>Use parallel test set</a:t>
            </a:r>
          </a:p>
          <a:p>
            <a:r>
              <a:t>Use system to generate translations</a:t>
            </a:r>
          </a:p>
          <a:p>
            <a:r>
              <a:t>Compare target translations w/ reference</a:t>
            </a:r>
          </a:p>
        </p:txBody>
      </p:sp>
    </p:spTree>
    <p:extLst>
      <p:ext uri="{BB962C8B-B14F-4D97-AF65-F5344CB8AC3E}">
        <p14:creationId xmlns:p14="http://schemas.microsoft.com/office/powerpoint/2010/main" val="30136094"/>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387ECEF-E76C-4DCC-AC6B-1624AC29F09D}"/>
              </a:ext>
            </a:extLst>
          </p:cNvPr>
          <p:cNvPicPr>
            <a:picLocks noChangeAspect="1"/>
          </p:cNvPicPr>
          <p:nvPr/>
        </p:nvPicPr>
        <p:blipFill>
          <a:blip r:embed="rId2"/>
          <a:stretch>
            <a:fillRect/>
          </a:stretch>
        </p:blipFill>
        <p:spPr>
          <a:xfrm>
            <a:off x="1066800" y="3960235"/>
            <a:ext cx="7010400" cy="2611161"/>
          </a:xfrm>
          <a:prstGeom prst="rect">
            <a:avLst/>
          </a:prstGeom>
        </p:spPr>
      </p:pic>
      <p:sp>
        <p:nvSpPr>
          <p:cNvPr id="2" name="Title 1">
            <a:extLst>
              <a:ext uri="{FF2B5EF4-FFF2-40B4-BE49-F238E27FC236}">
                <a16:creationId xmlns:a16="http://schemas.microsoft.com/office/drawing/2014/main" id="{75E683B2-A3DE-4215-92F3-FB887192E9EC}"/>
              </a:ext>
            </a:extLst>
          </p:cNvPr>
          <p:cNvSpPr>
            <a:spLocks noGrp="1"/>
          </p:cNvSpPr>
          <p:nvPr>
            <p:ph type="title"/>
          </p:nvPr>
        </p:nvSpPr>
        <p:spPr/>
        <p:txBody>
          <a:bodyPr/>
          <a:lstStyle/>
          <a:p>
            <a:r>
              <a:rPr lang="en-US" dirty="0"/>
              <a:t>Encoder-decoder networks</a:t>
            </a:r>
          </a:p>
        </p:txBody>
      </p:sp>
      <p:sp>
        <p:nvSpPr>
          <p:cNvPr id="3" name="Content Placeholder 2">
            <a:extLst>
              <a:ext uri="{FF2B5EF4-FFF2-40B4-BE49-F238E27FC236}">
                <a16:creationId xmlns:a16="http://schemas.microsoft.com/office/drawing/2014/main" id="{C4E48657-A5A5-4161-B038-AF87A0948BD8}"/>
              </a:ext>
            </a:extLst>
          </p:cNvPr>
          <p:cNvSpPr>
            <a:spLocks noGrp="1"/>
          </p:cNvSpPr>
          <p:nvPr>
            <p:ph idx="1"/>
          </p:nvPr>
        </p:nvSpPr>
        <p:spPr/>
        <p:txBody>
          <a:bodyPr/>
          <a:lstStyle/>
          <a:p>
            <a:pPr>
              <a:buFont typeface="Arial" panose="020B0604020202020204" pitchFamily="34" charset="0"/>
              <a:buChar char="•"/>
            </a:pPr>
            <a:r>
              <a:rPr lang="en-US" dirty="0"/>
              <a:t> An encoder that accepts an input sequence and generates a corresponding sequence of contextualized representations</a:t>
            </a:r>
          </a:p>
          <a:p>
            <a:pPr>
              <a:buFont typeface="Arial" panose="020B0604020202020204" pitchFamily="34" charset="0"/>
              <a:buChar char="•"/>
            </a:pPr>
            <a:r>
              <a:rPr lang="en-US" dirty="0"/>
              <a:t> A context vector that conveys the essence of the input to the decoder</a:t>
            </a:r>
          </a:p>
          <a:p>
            <a:pPr>
              <a:buFont typeface="Arial" panose="020B0604020202020204" pitchFamily="34" charset="0"/>
              <a:buChar char="•"/>
            </a:pPr>
            <a:r>
              <a:rPr lang="en-US" dirty="0"/>
              <a:t> A decoder, which accepts context vector as input and generates an arbitrary length sequence of hidden states, from which a corresponding sequence of output states can be obtained</a:t>
            </a:r>
          </a:p>
        </p:txBody>
      </p:sp>
    </p:spTree>
    <p:extLst>
      <p:ext uri="{BB962C8B-B14F-4D97-AF65-F5344CB8AC3E}">
        <p14:creationId xmlns:p14="http://schemas.microsoft.com/office/powerpoint/2010/main" val="119473173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32" name="Human Evaluation"/>
          <p:cNvSpPr txBox="1">
            <a:spLocks noGrp="1"/>
          </p:cNvSpPr>
          <p:nvPr>
            <p:ph type="title"/>
          </p:nvPr>
        </p:nvSpPr>
        <p:spPr>
          <a:prstGeom prst="rect">
            <a:avLst/>
          </a:prstGeom>
        </p:spPr>
        <p:txBody>
          <a:bodyPr/>
          <a:lstStyle/>
          <a:p>
            <a:r>
              <a:t>Human Evaluation</a:t>
            </a:r>
          </a:p>
        </p:txBody>
      </p:sp>
      <p:sp>
        <p:nvSpPr>
          <p:cNvPr id="1333" name="Ask a human to do evaluation"/>
          <p:cNvSpPr txBox="1">
            <a:spLocks noGrp="1"/>
          </p:cNvSpPr>
          <p:nvPr>
            <p:ph type="body" sz="quarter" idx="1"/>
          </p:nvPr>
        </p:nvSpPr>
        <p:spPr>
          <a:xfrm>
            <a:off x="669727" y="1830586"/>
            <a:ext cx="7804547" cy="502745"/>
          </a:xfrm>
          <a:prstGeom prst="rect">
            <a:avLst/>
          </a:prstGeom>
        </p:spPr>
        <p:txBody>
          <a:bodyPr/>
          <a:lstStyle/>
          <a:p>
            <a:r>
              <a:t>Ask a human to do evaluation</a:t>
            </a:r>
          </a:p>
        </p:txBody>
      </p:sp>
      <p:pic>
        <p:nvPicPr>
          <p:cNvPr id="1334" name="Image" descr="Image"/>
          <p:cNvPicPr>
            <a:picLocks noChangeAspect="1"/>
          </p:cNvPicPr>
          <p:nvPr/>
        </p:nvPicPr>
        <p:blipFill>
          <a:blip r:embed="rId2"/>
          <a:stretch>
            <a:fillRect/>
          </a:stretch>
        </p:blipFill>
        <p:spPr>
          <a:xfrm>
            <a:off x="-1" y="2502368"/>
            <a:ext cx="9144001" cy="2570465"/>
          </a:xfrm>
          <a:prstGeom prst="rect">
            <a:avLst/>
          </a:prstGeom>
          <a:ln w="12700">
            <a:miter lim="400000"/>
          </a:ln>
        </p:spPr>
      </p:pic>
      <p:sp>
        <p:nvSpPr>
          <p:cNvPr id="1335" name="Final goal, but slow, expensive, and sometimes inconsistent"/>
          <p:cNvSpPr txBox="1"/>
          <p:nvPr/>
        </p:nvSpPr>
        <p:spPr>
          <a:xfrm>
            <a:off x="669727" y="5402461"/>
            <a:ext cx="7804547" cy="50274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normAutofit/>
          </a:bodyPr>
          <a:lstStyle>
            <a:lvl1pPr marL="386715" indent="-386715" algn="l" defTabSz="508254">
              <a:spcBef>
                <a:spcPts val="3600"/>
              </a:spcBef>
              <a:buSzPct val="75000"/>
              <a:buChar char="•"/>
              <a:defRPr sz="3132"/>
            </a:lvl1pPr>
          </a:lstStyle>
          <a:p>
            <a:r>
              <a:rPr sz="2202"/>
              <a:t>Final goal, but slow, expensive, and sometimes inconsistent</a:t>
            </a:r>
          </a:p>
        </p:txBody>
      </p:sp>
    </p:spTree>
    <p:extLst>
      <p:ext uri="{BB962C8B-B14F-4D97-AF65-F5344CB8AC3E}">
        <p14:creationId xmlns:p14="http://schemas.microsoft.com/office/powerpoint/2010/main" val="294354226"/>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3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5" grpId="0" animBg="1" advAuto="0"/>
    </p:bldLst>
  </p:timing>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37" name="BLEU"/>
          <p:cNvSpPr txBox="1">
            <a:spLocks noGrp="1"/>
          </p:cNvSpPr>
          <p:nvPr>
            <p:ph type="title"/>
          </p:nvPr>
        </p:nvSpPr>
        <p:spPr>
          <a:prstGeom prst="rect">
            <a:avLst/>
          </a:prstGeom>
        </p:spPr>
        <p:txBody>
          <a:bodyPr/>
          <a:lstStyle/>
          <a:p>
            <a:r>
              <a:t>BLEU</a:t>
            </a:r>
          </a:p>
        </p:txBody>
      </p:sp>
      <p:sp>
        <p:nvSpPr>
          <p:cNvPr id="1338" name="Works by comparing n-gram overlap w/ reference"/>
          <p:cNvSpPr txBox="1">
            <a:spLocks noGrp="1"/>
          </p:cNvSpPr>
          <p:nvPr>
            <p:ph type="body" sz="quarter" idx="1"/>
          </p:nvPr>
        </p:nvSpPr>
        <p:spPr>
          <a:xfrm>
            <a:off x="669727" y="1830586"/>
            <a:ext cx="7804547" cy="510119"/>
          </a:xfrm>
          <a:prstGeom prst="rect">
            <a:avLst/>
          </a:prstGeom>
        </p:spPr>
        <p:txBody>
          <a:bodyPr/>
          <a:lstStyle/>
          <a:p>
            <a:r>
              <a:t>Works by comparing n-gram overlap w/ reference</a:t>
            </a:r>
          </a:p>
        </p:txBody>
      </p:sp>
      <p:pic>
        <p:nvPicPr>
          <p:cNvPr id="1339" name="Image" descr="Image"/>
          <p:cNvPicPr>
            <a:picLocks noChangeAspect="1"/>
          </p:cNvPicPr>
          <p:nvPr/>
        </p:nvPicPr>
        <p:blipFill>
          <a:blip r:embed="rId2"/>
          <a:stretch>
            <a:fillRect/>
          </a:stretch>
        </p:blipFill>
        <p:spPr>
          <a:xfrm>
            <a:off x="-90423" y="2462224"/>
            <a:ext cx="9144001" cy="2614548"/>
          </a:xfrm>
          <a:prstGeom prst="rect">
            <a:avLst/>
          </a:prstGeom>
          <a:ln w="12700">
            <a:miter lim="400000"/>
          </a:ln>
        </p:spPr>
      </p:pic>
      <p:sp>
        <p:nvSpPr>
          <p:cNvPr id="1340" name="Pros: Easy to use, good for measuring system improvement…"/>
          <p:cNvSpPr txBox="1"/>
          <p:nvPr/>
        </p:nvSpPr>
        <p:spPr>
          <a:xfrm>
            <a:off x="669727" y="5313164"/>
            <a:ext cx="7804547" cy="144392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normAutofit/>
          </a:bodyPr>
          <a:lstStyle/>
          <a:p>
            <a:pPr marL="268774" indent="-268774" defTabSz="353246">
              <a:spcBef>
                <a:spcPts val="2531"/>
              </a:spcBef>
              <a:buSzPct val="75000"/>
              <a:buChar char="•"/>
              <a:defRPr sz="3096"/>
            </a:pPr>
            <a:r>
              <a:rPr sz="2177" b="1">
                <a:latin typeface="Helvetica"/>
                <a:ea typeface="Helvetica"/>
                <a:cs typeface="Helvetica"/>
                <a:sym typeface="Helvetica"/>
              </a:rPr>
              <a:t>Pros:</a:t>
            </a:r>
            <a:r>
              <a:rPr sz="2177"/>
              <a:t> Easy to use, good for measuring system improvement</a:t>
            </a:r>
          </a:p>
          <a:p>
            <a:pPr marL="268774" indent="-268774" defTabSz="353246">
              <a:spcBef>
                <a:spcPts val="2531"/>
              </a:spcBef>
              <a:buSzPct val="75000"/>
              <a:buChar char="•"/>
              <a:defRPr sz="3096"/>
            </a:pPr>
            <a:r>
              <a:rPr sz="2177" b="1">
                <a:latin typeface="Helvetica"/>
                <a:ea typeface="Helvetica"/>
                <a:cs typeface="Helvetica"/>
                <a:sym typeface="Helvetica"/>
              </a:rPr>
              <a:t>Cons:</a:t>
            </a:r>
            <a:r>
              <a:rPr sz="2177"/>
              <a:t> Often doesn’t match human eval, bad for comparing very different systems</a:t>
            </a:r>
          </a:p>
        </p:txBody>
      </p:sp>
    </p:spTree>
    <p:extLst>
      <p:ext uri="{BB962C8B-B14F-4D97-AF65-F5344CB8AC3E}">
        <p14:creationId xmlns:p14="http://schemas.microsoft.com/office/powerpoint/2010/main" val="2575930046"/>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340">
                                            <p:bg/>
                                          </p:spTgt>
                                        </p:tgtEl>
                                        <p:attrNameLst>
                                          <p:attrName>style.visibility</p:attrName>
                                        </p:attrNameLst>
                                      </p:cBhvr>
                                      <p:to>
                                        <p:strVal val="visible"/>
                                      </p:to>
                                    </p:set>
                                  </p:childTnLst>
                                </p:cTn>
                              </p:par>
                              <p:par>
                                <p:cTn id="7" presetID="1" presetClass="entr" presetSubtype="0" fill="hold" grpId="0" nodeType="withEffect">
                                  <p:stCondLst>
                                    <p:cond delay="0"/>
                                  </p:stCondLst>
                                  <p:iterate>
                                    <p:tmAbs val="0"/>
                                  </p:iterate>
                                  <p:childTnLst>
                                    <p:set>
                                      <p:cBhvr>
                                        <p:cTn id="8" fill="hold"/>
                                        <p:tgtEl>
                                          <p:spTgt spid="1340">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iterate>
                                    <p:tmAbs val="0"/>
                                  </p:iterate>
                                  <p:childTnLst>
                                    <p:set>
                                      <p:cBhvr>
                                        <p:cTn id="12" fill="hold"/>
                                        <p:tgtEl>
                                          <p:spTgt spid="1340">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40" grpId="0" build="p" bldLvl="5" animBg="1" advAuto="0"/>
    </p:bldLst>
  </p:timing>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42" name="Other Options"/>
          <p:cNvSpPr txBox="1">
            <a:spLocks noGrp="1"/>
          </p:cNvSpPr>
          <p:nvPr>
            <p:ph type="title"/>
          </p:nvPr>
        </p:nvSpPr>
        <p:spPr>
          <a:prstGeom prst="rect">
            <a:avLst/>
          </a:prstGeom>
        </p:spPr>
        <p:txBody>
          <a:bodyPr/>
          <a:lstStyle/>
          <a:p>
            <a:r>
              <a:t>Other Options</a:t>
            </a:r>
          </a:p>
        </p:txBody>
      </p:sp>
      <p:sp>
        <p:nvSpPr>
          <p:cNvPr id="1343" name="METEOR: Considers synonyms…"/>
          <p:cNvSpPr txBox="1">
            <a:spLocks noGrp="1"/>
          </p:cNvSpPr>
          <p:nvPr>
            <p:ph idx="1"/>
          </p:nvPr>
        </p:nvSpPr>
        <p:spPr>
          <a:prstGeom prst="rect">
            <a:avLst/>
          </a:prstGeom>
        </p:spPr>
        <p:txBody>
          <a:bodyPr/>
          <a:lstStyle/>
          <a:p>
            <a:r>
              <a:rPr b="1">
                <a:latin typeface="Helvetica"/>
                <a:ea typeface="Helvetica"/>
                <a:cs typeface="Helvetica"/>
                <a:sym typeface="Helvetica"/>
              </a:rPr>
              <a:t>METEOR:</a:t>
            </a:r>
            <a:r>
              <a:t> Considers synonyms</a:t>
            </a:r>
          </a:p>
          <a:p>
            <a:r>
              <a:rPr b="1">
                <a:latin typeface="Helvetica"/>
                <a:ea typeface="Helvetica"/>
                <a:cs typeface="Helvetica"/>
                <a:sym typeface="Helvetica"/>
              </a:rPr>
              <a:t>Translation Edit Rate (TER):</a:t>
            </a:r>
            <a:r>
              <a:t> Considers number of edits to be turned into a good translation</a:t>
            </a:r>
          </a:p>
          <a:p>
            <a:r>
              <a:rPr b="1">
                <a:latin typeface="Helvetica"/>
                <a:ea typeface="Helvetica"/>
                <a:cs typeface="Helvetica"/>
                <a:sym typeface="Helvetica"/>
              </a:rPr>
              <a:t>chrF:</a:t>
            </a:r>
            <a:r>
              <a:t> Considers score on the character level</a:t>
            </a:r>
          </a:p>
          <a:p>
            <a:r>
              <a:rPr b="1">
                <a:latin typeface="Helvetica"/>
                <a:ea typeface="Helvetica"/>
                <a:cs typeface="Helvetica"/>
                <a:sym typeface="Helvetica"/>
              </a:rPr>
              <a:t>RIBES:</a:t>
            </a:r>
            <a:r>
              <a:t> Considers reordering</a:t>
            </a:r>
          </a:p>
          <a:p>
            <a:r>
              <a:t>etc. etc.</a:t>
            </a:r>
          </a:p>
        </p:txBody>
      </p:sp>
    </p:spTree>
    <p:extLst>
      <p:ext uri="{BB962C8B-B14F-4D97-AF65-F5344CB8AC3E}">
        <p14:creationId xmlns:p14="http://schemas.microsoft.com/office/powerpoint/2010/main" val="885877811"/>
      </p:ext>
    </p:extLst>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343">
                                            <p:bg/>
                                          </p:spTgt>
                                        </p:tgtEl>
                                        <p:attrNameLst>
                                          <p:attrName>style.visibility</p:attrName>
                                        </p:attrNameLst>
                                      </p:cBhvr>
                                      <p:to>
                                        <p:strVal val="visible"/>
                                      </p:to>
                                    </p:set>
                                  </p:childTnLst>
                                </p:cTn>
                              </p:par>
                              <p:par>
                                <p:cTn id="7" presetID="1" presetClass="entr" presetSubtype="0" fill="hold" grpId="0" nodeType="withEffect">
                                  <p:stCondLst>
                                    <p:cond delay="0"/>
                                  </p:stCondLst>
                                  <p:iterate>
                                    <p:tmAbs val="0"/>
                                  </p:iterate>
                                  <p:childTnLst>
                                    <p:set>
                                      <p:cBhvr>
                                        <p:cTn id="8" fill="hold"/>
                                        <p:tgtEl>
                                          <p:spTgt spid="1343">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iterate>
                                    <p:tmAbs val="0"/>
                                  </p:iterate>
                                  <p:childTnLst>
                                    <p:set>
                                      <p:cBhvr>
                                        <p:cTn id="12" fill="hold"/>
                                        <p:tgtEl>
                                          <p:spTgt spid="134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iterate>
                                    <p:tmAbs val="0"/>
                                  </p:iterate>
                                  <p:childTnLst>
                                    <p:set>
                                      <p:cBhvr>
                                        <p:cTn id="16" fill="hold"/>
                                        <p:tgtEl>
                                          <p:spTgt spid="134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iterate>
                                    <p:tmAbs val="0"/>
                                  </p:iterate>
                                  <p:childTnLst>
                                    <p:set>
                                      <p:cBhvr>
                                        <p:cTn id="20" fill="hold"/>
                                        <p:tgtEl>
                                          <p:spTgt spid="1343">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iterate>
                                    <p:tmAbs val="0"/>
                                  </p:iterate>
                                  <p:childTnLst>
                                    <p:set>
                                      <p:cBhvr>
                                        <p:cTn id="24" fill="hold"/>
                                        <p:tgtEl>
                                          <p:spTgt spid="134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43" grpId="0" build="p" bldLvl="5" animBg="1" advAuto="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5" name="Attention"/>
          <p:cNvSpPr txBox="1">
            <a:spLocks noGrp="1"/>
          </p:cNvSpPr>
          <p:nvPr>
            <p:ph type="title"/>
          </p:nvPr>
        </p:nvSpPr>
        <p:spPr>
          <a:prstGeom prst="rect">
            <a:avLst/>
          </a:prstGeom>
        </p:spPr>
        <p:txBody>
          <a:bodyPr/>
          <a:lstStyle/>
          <a:p>
            <a:r>
              <a:t>Attention</a:t>
            </a:r>
          </a:p>
        </p:txBody>
      </p:sp>
      <p:sp>
        <p:nvSpPr>
          <p:cNvPr id="2" name="Text Placeholder 1">
            <a:extLst>
              <a:ext uri="{FF2B5EF4-FFF2-40B4-BE49-F238E27FC236}">
                <a16:creationId xmlns:a16="http://schemas.microsoft.com/office/drawing/2014/main" id="{118F6EDE-60C2-254B-9E46-146B268F8B87}"/>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80431495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5FE534-0B36-C44A-B440-404E17858034}"/>
              </a:ext>
            </a:extLst>
          </p:cNvPr>
          <p:cNvSpPr>
            <a:spLocks noGrp="1"/>
          </p:cNvSpPr>
          <p:nvPr>
            <p:ph type="title"/>
          </p:nvPr>
        </p:nvSpPr>
        <p:spPr/>
        <p:txBody>
          <a:bodyPr/>
          <a:lstStyle/>
          <a:p>
            <a:r>
              <a:rPr lang="en-US" dirty="0"/>
              <a:t>Sentence Representations</a:t>
            </a:r>
          </a:p>
        </p:txBody>
      </p:sp>
      <p:pic>
        <p:nvPicPr>
          <p:cNvPr id="4" name="Content Placeholder 3">
            <a:extLst>
              <a:ext uri="{FF2B5EF4-FFF2-40B4-BE49-F238E27FC236}">
                <a16:creationId xmlns:a16="http://schemas.microsoft.com/office/drawing/2014/main" id="{B5C9B1BD-D433-BB46-A5D2-AF4F12F7604C}"/>
              </a:ext>
            </a:extLst>
          </p:cNvPr>
          <p:cNvPicPr>
            <a:picLocks noGrp="1" noChangeAspect="1"/>
          </p:cNvPicPr>
          <p:nvPr>
            <p:ph idx="1"/>
          </p:nvPr>
        </p:nvPicPr>
        <p:blipFill>
          <a:blip r:embed="rId2"/>
          <a:stretch>
            <a:fillRect/>
          </a:stretch>
        </p:blipFill>
        <p:spPr>
          <a:xfrm>
            <a:off x="304800" y="2133600"/>
            <a:ext cx="4350686" cy="3886200"/>
          </a:xfrm>
        </p:spPr>
      </p:pic>
      <p:sp>
        <p:nvSpPr>
          <p:cNvPr id="5" name="Oval Callout 4">
            <a:extLst>
              <a:ext uri="{FF2B5EF4-FFF2-40B4-BE49-F238E27FC236}">
                <a16:creationId xmlns:a16="http://schemas.microsoft.com/office/drawing/2014/main" id="{D63C834E-3462-F840-B7AD-2CC809F70E7B}"/>
              </a:ext>
            </a:extLst>
          </p:cNvPr>
          <p:cNvSpPr/>
          <p:nvPr/>
        </p:nvSpPr>
        <p:spPr>
          <a:xfrm>
            <a:off x="4038600" y="1943100"/>
            <a:ext cx="4648200" cy="2400300"/>
          </a:xfrm>
          <a:prstGeom prst="wedgeEllipseCallout">
            <a:avLst>
              <a:gd name="adj1" fmla="val -65332"/>
              <a:gd name="adj2" fmla="val 4171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 You can't cram the meaning of a whole %&amp;!$# sentence into a single $&amp;!#* vector!</a:t>
            </a:r>
            <a:endParaRPr lang="en-US" sz="2400" dirty="0"/>
          </a:p>
        </p:txBody>
      </p:sp>
    </p:spTree>
    <p:extLst>
      <p:ext uri="{BB962C8B-B14F-4D97-AF65-F5344CB8AC3E}">
        <p14:creationId xmlns:p14="http://schemas.microsoft.com/office/powerpoint/2010/main" val="404257433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CCBBEC-DD17-F740-854A-62D24568C94C}"/>
              </a:ext>
            </a:extLst>
          </p:cNvPr>
          <p:cNvSpPr>
            <a:spLocks noGrp="1"/>
          </p:cNvSpPr>
          <p:nvPr>
            <p:ph type="title"/>
          </p:nvPr>
        </p:nvSpPr>
        <p:spPr/>
        <p:txBody>
          <a:bodyPr/>
          <a:lstStyle/>
          <a:p>
            <a:r>
              <a:rPr lang="en-US" dirty="0"/>
              <a:t>Sentence Representations</a:t>
            </a:r>
          </a:p>
        </p:txBody>
      </p:sp>
      <p:sp>
        <p:nvSpPr>
          <p:cNvPr id="3" name="Content Placeholder 2">
            <a:extLst>
              <a:ext uri="{FF2B5EF4-FFF2-40B4-BE49-F238E27FC236}">
                <a16:creationId xmlns:a16="http://schemas.microsoft.com/office/drawing/2014/main" id="{62E1160D-5C9D-4E42-A076-0E5330F83B62}"/>
              </a:ext>
            </a:extLst>
          </p:cNvPr>
          <p:cNvSpPr>
            <a:spLocks noGrp="1"/>
          </p:cNvSpPr>
          <p:nvPr>
            <p:ph idx="1"/>
          </p:nvPr>
        </p:nvSpPr>
        <p:spPr/>
        <p:txBody>
          <a:bodyPr/>
          <a:lstStyle/>
          <a:p>
            <a:r>
              <a:rPr lang="en-US" dirty="0"/>
              <a:t>But what if we could use multiple vectors, based on the length of the sentence?</a:t>
            </a:r>
          </a:p>
          <a:p>
            <a:endParaRPr lang="en-US" dirty="0"/>
          </a:p>
        </p:txBody>
      </p:sp>
      <p:grpSp>
        <p:nvGrpSpPr>
          <p:cNvPr id="4" name="Group">
            <a:extLst>
              <a:ext uri="{FF2B5EF4-FFF2-40B4-BE49-F238E27FC236}">
                <a16:creationId xmlns:a16="http://schemas.microsoft.com/office/drawing/2014/main" id="{BD86773E-B3B0-004B-AA08-AB221791074F}"/>
              </a:ext>
            </a:extLst>
          </p:cNvPr>
          <p:cNvGrpSpPr/>
          <p:nvPr/>
        </p:nvGrpSpPr>
        <p:grpSpPr>
          <a:xfrm>
            <a:off x="1524000" y="3581400"/>
            <a:ext cx="4204291" cy="626521"/>
            <a:chOff x="0" y="0"/>
            <a:chExt cx="5979435" cy="891051"/>
          </a:xfrm>
        </p:grpSpPr>
        <p:grpSp>
          <p:nvGrpSpPr>
            <p:cNvPr id="5" name="Group">
              <a:extLst>
                <a:ext uri="{FF2B5EF4-FFF2-40B4-BE49-F238E27FC236}">
                  <a16:creationId xmlns:a16="http://schemas.microsoft.com/office/drawing/2014/main" id="{96961F7C-8799-7E4C-8EAA-A5361E11570F}"/>
                </a:ext>
              </a:extLst>
            </p:cNvPr>
            <p:cNvGrpSpPr/>
            <p:nvPr/>
          </p:nvGrpSpPr>
          <p:grpSpPr>
            <a:xfrm>
              <a:off x="5697097" y="0"/>
              <a:ext cx="282338" cy="891051"/>
              <a:chOff x="0" y="0"/>
              <a:chExt cx="282336" cy="891050"/>
            </a:xfrm>
          </p:grpSpPr>
          <p:sp>
            <p:nvSpPr>
              <p:cNvPr id="8" name="Rectangle">
                <a:extLst>
                  <a:ext uri="{FF2B5EF4-FFF2-40B4-BE49-F238E27FC236}">
                    <a16:creationId xmlns:a16="http://schemas.microsoft.com/office/drawing/2014/main" id="{B5CE64E2-80B5-9549-95A8-FB7F0DE9ED1C}"/>
                  </a:ext>
                </a:extLst>
              </p:cNvPr>
              <p:cNvSpPr/>
              <p:nvPr/>
            </p:nvSpPr>
            <p:spPr>
              <a:xfrm>
                <a:off x="8630" y="0"/>
                <a:ext cx="265077" cy="891051"/>
              </a:xfrm>
              <a:prstGeom prst="rect">
                <a:avLst/>
              </a:prstGeom>
              <a:noFill/>
              <a:ln w="25400" cap="flat">
                <a:solidFill>
                  <a:srgbClr val="85888D"/>
                </a:solidFill>
                <a:prstDash val="solid"/>
                <a:miter lim="400000"/>
              </a:ln>
              <a:effectLst/>
            </p:spPr>
            <p:txBody>
              <a:bodyPr wrap="square" lIns="35719" tIns="35719" rIns="35719" bIns="35719" numCol="1" anchor="ctr">
                <a:noAutofit/>
              </a:bodyPr>
              <a:lstStyle/>
              <a:p>
                <a:pPr>
                  <a:defRPr sz="2400"/>
                </a:pPr>
                <a:endParaRPr sz="2400"/>
              </a:p>
            </p:txBody>
          </p:sp>
          <p:sp>
            <p:nvSpPr>
              <p:cNvPr id="9" name="Circle">
                <a:extLst>
                  <a:ext uri="{FF2B5EF4-FFF2-40B4-BE49-F238E27FC236}">
                    <a16:creationId xmlns:a16="http://schemas.microsoft.com/office/drawing/2014/main" id="{E8DB12B5-B90E-DC41-BE1D-A885CC9E83AC}"/>
                  </a:ext>
                </a:extLst>
              </p:cNvPr>
              <p:cNvSpPr/>
              <p:nvPr/>
            </p:nvSpPr>
            <p:spPr>
              <a:xfrm>
                <a:off x="0" y="9628"/>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defRPr sz="2400">
                    <a:solidFill>
                      <a:srgbClr val="FFFFFF"/>
                    </a:solidFill>
                  </a:defRPr>
                </a:pPr>
                <a:endParaRPr sz="2400"/>
              </a:p>
            </p:txBody>
          </p:sp>
          <p:sp>
            <p:nvSpPr>
              <p:cNvPr id="10" name="Circle">
                <a:extLst>
                  <a:ext uri="{FF2B5EF4-FFF2-40B4-BE49-F238E27FC236}">
                    <a16:creationId xmlns:a16="http://schemas.microsoft.com/office/drawing/2014/main" id="{1F9CE042-1C72-0843-8849-ABB9C608A1F5}"/>
                  </a:ext>
                </a:extLst>
              </p:cNvPr>
              <p:cNvSpPr/>
              <p:nvPr/>
            </p:nvSpPr>
            <p:spPr>
              <a:xfrm>
                <a:off x="0" y="294420"/>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defRPr sz="2400">
                    <a:solidFill>
                      <a:srgbClr val="FFFFFF"/>
                    </a:solidFill>
                  </a:defRPr>
                </a:pPr>
                <a:endParaRPr sz="2400"/>
              </a:p>
            </p:txBody>
          </p:sp>
          <p:sp>
            <p:nvSpPr>
              <p:cNvPr id="11" name="Circle">
                <a:extLst>
                  <a:ext uri="{FF2B5EF4-FFF2-40B4-BE49-F238E27FC236}">
                    <a16:creationId xmlns:a16="http://schemas.microsoft.com/office/drawing/2014/main" id="{A7E94DD9-CB6F-CD4B-BFE0-0C34FACAFA50}"/>
                  </a:ext>
                </a:extLst>
              </p:cNvPr>
              <p:cNvSpPr/>
              <p:nvPr/>
            </p:nvSpPr>
            <p:spPr>
              <a:xfrm>
                <a:off x="0" y="579211"/>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defRPr sz="2400">
                    <a:solidFill>
                      <a:srgbClr val="FFFFFF"/>
                    </a:solidFill>
                  </a:defRPr>
                </a:pPr>
                <a:endParaRPr sz="2400"/>
              </a:p>
            </p:txBody>
          </p:sp>
        </p:grpSp>
        <p:sp>
          <p:nvSpPr>
            <p:cNvPr id="6" name="this is an example">
              <a:extLst>
                <a:ext uri="{FF2B5EF4-FFF2-40B4-BE49-F238E27FC236}">
                  <a16:creationId xmlns:a16="http://schemas.microsoft.com/office/drawing/2014/main" id="{2062ECA7-2559-F44D-8C84-7EA2F1B56977}"/>
                </a:ext>
              </a:extLst>
            </p:cNvPr>
            <p:cNvSpPr txBox="1"/>
            <p:nvPr/>
          </p:nvSpPr>
          <p:spPr>
            <a:xfrm>
              <a:off x="0" y="133603"/>
              <a:ext cx="3256959" cy="62786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numCol="1" anchor="ctr">
              <a:spAutoFit/>
            </a:bodyPr>
            <a:lstStyle/>
            <a:p>
              <a:r>
                <a:rPr sz="2400" dirty="0"/>
                <a:t>this is an example</a:t>
              </a:r>
            </a:p>
          </p:txBody>
        </p:sp>
        <p:sp>
          <p:nvSpPr>
            <p:cNvPr id="7" name="Line">
              <a:extLst>
                <a:ext uri="{FF2B5EF4-FFF2-40B4-BE49-F238E27FC236}">
                  <a16:creationId xmlns:a16="http://schemas.microsoft.com/office/drawing/2014/main" id="{B3BE38EB-35BD-C846-86C7-79A53DC74DB4}"/>
                </a:ext>
              </a:extLst>
            </p:cNvPr>
            <p:cNvSpPr/>
            <p:nvPr/>
          </p:nvSpPr>
          <p:spPr>
            <a:xfrm>
              <a:off x="3996549" y="469260"/>
              <a:ext cx="1367619" cy="1"/>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defRPr sz="2400"/>
              </a:pPr>
              <a:endParaRPr sz="2400"/>
            </a:p>
          </p:txBody>
        </p:sp>
      </p:grpSp>
      <p:grpSp>
        <p:nvGrpSpPr>
          <p:cNvPr id="12" name="Group">
            <a:extLst>
              <a:ext uri="{FF2B5EF4-FFF2-40B4-BE49-F238E27FC236}">
                <a16:creationId xmlns:a16="http://schemas.microsoft.com/office/drawing/2014/main" id="{58779750-18E2-8243-93AB-9B6A864CE73D}"/>
              </a:ext>
            </a:extLst>
          </p:cNvPr>
          <p:cNvGrpSpPr/>
          <p:nvPr/>
        </p:nvGrpSpPr>
        <p:grpSpPr>
          <a:xfrm>
            <a:off x="1524000" y="4474369"/>
            <a:ext cx="5007963" cy="626521"/>
            <a:chOff x="0" y="0"/>
            <a:chExt cx="7122435" cy="891051"/>
          </a:xfrm>
        </p:grpSpPr>
        <p:grpSp>
          <p:nvGrpSpPr>
            <p:cNvPr id="13" name="Group">
              <a:extLst>
                <a:ext uri="{FF2B5EF4-FFF2-40B4-BE49-F238E27FC236}">
                  <a16:creationId xmlns:a16="http://schemas.microsoft.com/office/drawing/2014/main" id="{798FEB71-B65A-4C45-8251-51CC8A17A20B}"/>
                </a:ext>
              </a:extLst>
            </p:cNvPr>
            <p:cNvGrpSpPr/>
            <p:nvPr/>
          </p:nvGrpSpPr>
          <p:grpSpPr>
            <a:xfrm>
              <a:off x="5697097" y="0"/>
              <a:ext cx="282338" cy="891051"/>
              <a:chOff x="0" y="0"/>
              <a:chExt cx="282336" cy="891050"/>
            </a:xfrm>
          </p:grpSpPr>
          <p:sp>
            <p:nvSpPr>
              <p:cNvPr id="31" name="Rectangle">
                <a:extLst>
                  <a:ext uri="{FF2B5EF4-FFF2-40B4-BE49-F238E27FC236}">
                    <a16:creationId xmlns:a16="http://schemas.microsoft.com/office/drawing/2014/main" id="{1ACAEEA6-2F85-DA4C-BF58-51480F69916B}"/>
                  </a:ext>
                </a:extLst>
              </p:cNvPr>
              <p:cNvSpPr/>
              <p:nvPr/>
            </p:nvSpPr>
            <p:spPr>
              <a:xfrm>
                <a:off x="8630" y="0"/>
                <a:ext cx="265077" cy="891051"/>
              </a:xfrm>
              <a:prstGeom prst="rect">
                <a:avLst/>
              </a:prstGeom>
              <a:noFill/>
              <a:ln w="25400" cap="flat">
                <a:solidFill>
                  <a:srgbClr val="85888D"/>
                </a:solidFill>
                <a:prstDash val="solid"/>
                <a:miter lim="400000"/>
              </a:ln>
              <a:effectLst/>
            </p:spPr>
            <p:txBody>
              <a:bodyPr wrap="square" lIns="35719" tIns="35719" rIns="35719" bIns="35719" numCol="1" anchor="ctr">
                <a:noAutofit/>
              </a:bodyPr>
              <a:lstStyle/>
              <a:p>
                <a:pPr>
                  <a:defRPr sz="2400"/>
                </a:pPr>
                <a:endParaRPr sz="2400"/>
              </a:p>
            </p:txBody>
          </p:sp>
          <p:sp>
            <p:nvSpPr>
              <p:cNvPr id="32" name="Circle">
                <a:extLst>
                  <a:ext uri="{FF2B5EF4-FFF2-40B4-BE49-F238E27FC236}">
                    <a16:creationId xmlns:a16="http://schemas.microsoft.com/office/drawing/2014/main" id="{4354608F-FFFC-C74C-A700-21082409A7BF}"/>
                  </a:ext>
                </a:extLst>
              </p:cNvPr>
              <p:cNvSpPr/>
              <p:nvPr/>
            </p:nvSpPr>
            <p:spPr>
              <a:xfrm>
                <a:off x="0" y="9628"/>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defRPr sz="2400">
                    <a:solidFill>
                      <a:srgbClr val="FFFFFF"/>
                    </a:solidFill>
                  </a:defRPr>
                </a:pPr>
                <a:endParaRPr sz="2400"/>
              </a:p>
            </p:txBody>
          </p:sp>
          <p:sp>
            <p:nvSpPr>
              <p:cNvPr id="33" name="Circle">
                <a:extLst>
                  <a:ext uri="{FF2B5EF4-FFF2-40B4-BE49-F238E27FC236}">
                    <a16:creationId xmlns:a16="http://schemas.microsoft.com/office/drawing/2014/main" id="{7FDCCEE5-F2C3-384E-8144-83A94664D646}"/>
                  </a:ext>
                </a:extLst>
              </p:cNvPr>
              <p:cNvSpPr/>
              <p:nvPr/>
            </p:nvSpPr>
            <p:spPr>
              <a:xfrm>
                <a:off x="0" y="294420"/>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defRPr sz="2400">
                    <a:solidFill>
                      <a:srgbClr val="FFFFFF"/>
                    </a:solidFill>
                  </a:defRPr>
                </a:pPr>
                <a:endParaRPr sz="2400"/>
              </a:p>
            </p:txBody>
          </p:sp>
          <p:sp>
            <p:nvSpPr>
              <p:cNvPr id="34" name="Circle">
                <a:extLst>
                  <a:ext uri="{FF2B5EF4-FFF2-40B4-BE49-F238E27FC236}">
                    <a16:creationId xmlns:a16="http://schemas.microsoft.com/office/drawing/2014/main" id="{2506E037-C9B0-8740-88DE-E10A4EA26A5B}"/>
                  </a:ext>
                </a:extLst>
              </p:cNvPr>
              <p:cNvSpPr/>
              <p:nvPr/>
            </p:nvSpPr>
            <p:spPr>
              <a:xfrm>
                <a:off x="0" y="579211"/>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defRPr sz="2400">
                    <a:solidFill>
                      <a:srgbClr val="FFFFFF"/>
                    </a:solidFill>
                  </a:defRPr>
                </a:pPr>
                <a:endParaRPr sz="2400"/>
              </a:p>
            </p:txBody>
          </p:sp>
        </p:grpSp>
        <p:sp>
          <p:nvSpPr>
            <p:cNvPr id="14" name="this is an example">
              <a:extLst>
                <a:ext uri="{FF2B5EF4-FFF2-40B4-BE49-F238E27FC236}">
                  <a16:creationId xmlns:a16="http://schemas.microsoft.com/office/drawing/2014/main" id="{775F9504-010F-E34D-9817-257A001161DF}"/>
                </a:ext>
              </a:extLst>
            </p:cNvPr>
            <p:cNvSpPr txBox="1"/>
            <p:nvPr/>
          </p:nvSpPr>
          <p:spPr>
            <a:xfrm>
              <a:off x="0" y="133603"/>
              <a:ext cx="3256959" cy="62786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numCol="1" anchor="ctr">
              <a:spAutoFit/>
            </a:bodyPr>
            <a:lstStyle/>
            <a:p>
              <a:r>
                <a:rPr sz="2400"/>
                <a:t>this is an example</a:t>
              </a:r>
            </a:p>
          </p:txBody>
        </p:sp>
        <p:sp>
          <p:nvSpPr>
            <p:cNvPr id="15" name="Line">
              <a:extLst>
                <a:ext uri="{FF2B5EF4-FFF2-40B4-BE49-F238E27FC236}">
                  <a16:creationId xmlns:a16="http://schemas.microsoft.com/office/drawing/2014/main" id="{185054B3-370A-C54B-8E3F-03393C9F2ED9}"/>
                </a:ext>
              </a:extLst>
            </p:cNvPr>
            <p:cNvSpPr/>
            <p:nvPr/>
          </p:nvSpPr>
          <p:spPr>
            <a:xfrm>
              <a:off x="3996549" y="469260"/>
              <a:ext cx="1367619" cy="1"/>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defRPr sz="2400"/>
              </a:pPr>
              <a:endParaRPr sz="2400"/>
            </a:p>
          </p:txBody>
        </p:sp>
        <p:grpSp>
          <p:nvGrpSpPr>
            <p:cNvPr id="16" name="Group">
              <a:extLst>
                <a:ext uri="{FF2B5EF4-FFF2-40B4-BE49-F238E27FC236}">
                  <a16:creationId xmlns:a16="http://schemas.microsoft.com/office/drawing/2014/main" id="{B164F541-1FEA-0349-A984-9439253E70F7}"/>
                </a:ext>
              </a:extLst>
            </p:cNvPr>
            <p:cNvGrpSpPr/>
            <p:nvPr/>
          </p:nvGrpSpPr>
          <p:grpSpPr>
            <a:xfrm>
              <a:off x="6078097" y="0"/>
              <a:ext cx="282338" cy="891051"/>
              <a:chOff x="0" y="0"/>
              <a:chExt cx="282336" cy="891050"/>
            </a:xfrm>
          </p:grpSpPr>
          <p:sp>
            <p:nvSpPr>
              <p:cNvPr id="27" name="Rectangle">
                <a:extLst>
                  <a:ext uri="{FF2B5EF4-FFF2-40B4-BE49-F238E27FC236}">
                    <a16:creationId xmlns:a16="http://schemas.microsoft.com/office/drawing/2014/main" id="{1049C5AA-ADA7-F14F-BE30-11B1FB5E5BE7}"/>
                  </a:ext>
                </a:extLst>
              </p:cNvPr>
              <p:cNvSpPr/>
              <p:nvPr/>
            </p:nvSpPr>
            <p:spPr>
              <a:xfrm>
                <a:off x="8630" y="0"/>
                <a:ext cx="265077" cy="891051"/>
              </a:xfrm>
              <a:prstGeom prst="rect">
                <a:avLst/>
              </a:prstGeom>
              <a:noFill/>
              <a:ln w="25400" cap="flat">
                <a:solidFill>
                  <a:srgbClr val="85888D"/>
                </a:solidFill>
                <a:prstDash val="solid"/>
                <a:miter lim="400000"/>
              </a:ln>
              <a:effectLst/>
            </p:spPr>
            <p:txBody>
              <a:bodyPr wrap="square" lIns="35719" tIns="35719" rIns="35719" bIns="35719" numCol="1" anchor="ctr">
                <a:noAutofit/>
              </a:bodyPr>
              <a:lstStyle/>
              <a:p>
                <a:pPr>
                  <a:defRPr sz="2400"/>
                </a:pPr>
                <a:endParaRPr sz="2400"/>
              </a:p>
            </p:txBody>
          </p:sp>
          <p:sp>
            <p:nvSpPr>
              <p:cNvPr id="28" name="Circle">
                <a:extLst>
                  <a:ext uri="{FF2B5EF4-FFF2-40B4-BE49-F238E27FC236}">
                    <a16:creationId xmlns:a16="http://schemas.microsoft.com/office/drawing/2014/main" id="{1CC5366B-BF6C-4640-824C-D9D714D0E14A}"/>
                  </a:ext>
                </a:extLst>
              </p:cNvPr>
              <p:cNvSpPr/>
              <p:nvPr/>
            </p:nvSpPr>
            <p:spPr>
              <a:xfrm>
                <a:off x="0" y="9628"/>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defRPr sz="2400">
                    <a:solidFill>
                      <a:srgbClr val="FFFFFF"/>
                    </a:solidFill>
                  </a:defRPr>
                </a:pPr>
                <a:endParaRPr sz="2400"/>
              </a:p>
            </p:txBody>
          </p:sp>
          <p:sp>
            <p:nvSpPr>
              <p:cNvPr id="29" name="Circle">
                <a:extLst>
                  <a:ext uri="{FF2B5EF4-FFF2-40B4-BE49-F238E27FC236}">
                    <a16:creationId xmlns:a16="http://schemas.microsoft.com/office/drawing/2014/main" id="{74BF9826-02B4-2B4C-9C67-046A4DD6C7D4}"/>
                  </a:ext>
                </a:extLst>
              </p:cNvPr>
              <p:cNvSpPr/>
              <p:nvPr/>
            </p:nvSpPr>
            <p:spPr>
              <a:xfrm>
                <a:off x="0" y="294420"/>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defRPr sz="2400">
                    <a:solidFill>
                      <a:srgbClr val="FFFFFF"/>
                    </a:solidFill>
                  </a:defRPr>
                </a:pPr>
                <a:endParaRPr sz="2400"/>
              </a:p>
            </p:txBody>
          </p:sp>
          <p:sp>
            <p:nvSpPr>
              <p:cNvPr id="30" name="Circle">
                <a:extLst>
                  <a:ext uri="{FF2B5EF4-FFF2-40B4-BE49-F238E27FC236}">
                    <a16:creationId xmlns:a16="http://schemas.microsoft.com/office/drawing/2014/main" id="{89B23F42-8374-8349-90C8-CFEB8920DCD3}"/>
                  </a:ext>
                </a:extLst>
              </p:cNvPr>
              <p:cNvSpPr/>
              <p:nvPr/>
            </p:nvSpPr>
            <p:spPr>
              <a:xfrm>
                <a:off x="0" y="579211"/>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defRPr sz="2400">
                    <a:solidFill>
                      <a:srgbClr val="FFFFFF"/>
                    </a:solidFill>
                  </a:defRPr>
                </a:pPr>
                <a:endParaRPr sz="2400"/>
              </a:p>
            </p:txBody>
          </p:sp>
        </p:grpSp>
        <p:grpSp>
          <p:nvGrpSpPr>
            <p:cNvPr id="17" name="Group">
              <a:extLst>
                <a:ext uri="{FF2B5EF4-FFF2-40B4-BE49-F238E27FC236}">
                  <a16:creationId xmlns:a16="http://schemas.microsoft.com/office/drawing/2014/main" id="{40D9F67F-8383-FC47-A903-AD62CBCF91FC}"/>
                </a:ext>
              </a:extLst>
            </p:cNvPr>
            <p:cNvGrpSpPr/>
            <p:nvPr/>
          </p:nvGrpSpPr>
          <p:grpSpPr>
            <a:xfrm>
              <a:off x="6459097" y="0"/>
              <a:ext cx="282338" cy="891051"/>
              <a:chOff x="0" y="0"/>
              <a:chExt cx="282336" cy="891050"/>
            </a:xfrm>
          </p:grpSpPr>
          <p:sp>
            <p:nvSpPr>
              <p:cNvPr id="23" name="Rectangle">
                <a:extLst>
                  <a:ext uri="{FF2B5EF4-FFF2-40B4-BE49-F238E27FC236}">
                    <a16:creationId xmlns:a16="http://schemas.microsoft.com/office/drawing/2014/main" id="{24999FDD-FB8D-C84F-925A-1545057C748A}"/>
                  </a:ext>
                </a:extLst>
              </p:cNvPr>
              <p:cNvSpPr/>
              <p:nvPr/>
            </p:nvSpPr>
            <p:spPr>
              <a:xfrm>
                <a:off x="8630" y="0"/>
                <a:ext cx="265077" cy="891051"/>
              </a:xfrm>
              <a:prstGeom prst="rect">
                <a:avLst/>
              </a:prstGeom>
              <a:noFill/>
              <a:ln w="25400" cap="flat">
                <a:solidFill>
                  <a:srgbClr val="85888D"/>
                </a:solidFill>
                <a:prstDash val="solid"/>
                <a:miter lim="400000"/>
              </a:ln>
              <a:effectLst/>
            </p:spPr>
            <p:txBody>
              <a:bodyPr wrap="square" lIns="35719" tIns="35719" rIns="35719" bIns="35719" numCol="1" anchor="ctr">
                <a:noAutofit/>
              </a:bodyPr>
              <a:lstStyle/>
              <a:p>
                <a:pPr>
                  <a:defRPr sz="2400"/>
                </a:pPr>
                <a:endParaRPr sz="2400"/>
              </a:p>
            </p:txBody>
          </p:sp>
          <p:sp>
            <p:nvSpPr>
              <p:cNvPr id="24" name="Circle">
                <a:extLst>
                  <a:ext uri="{FF2B5EF4-FFF2-40B4-BE49-F238E27FC236}">
                    <a16:creationId xmlns:a16="http://schemas.microsoft.com/office/drawing/2014/main" id="{79B7E399-7C07-DD47-866A-007F1BC95221}"/>
                  </a:ext>
                </a:extLst>
              </p:cNvPr>
              <p:cNvSpPr/>
              <p:nvPr/>
            </p:nvSpPr>
            <p:spPr>
              <a:xfrm>
                <a:off x="0" y="9628"/>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defRPr sz="2400">
                    <a:solidFill>
                      <a:srgbClr val="FFFFFF"/>
                    </a:solidFill>
                  </a:defRPr>
                </a:pPr>
                <a:endParaRPr sz="2400"/>
              </a:p>
            </p:txBody>
          </p:sp>
          <p:sp>
            <p:nvSpPr>
              <p:cNvPr id="25" name="Circle">
                <a:extLst>
                  <a:ext uri="{FF2B5EF4-FFF2-40B4-BE49-F238E27FC236}">
                    <a16:creationId xmlns:a16="http://schemas.microsoft.com/office/drawing/2014/main" id="{DC7D30C9-912E-0343-8D16-7ADF1AFF4D2F}"/>
                  </a:ext>
                </a:extLst>
              </p:cNvPr>
              <p:cNvSpPr/>
              <p:nvPr/>
            </p:nvSpPr>
            <p:spPr>
              <a:xfrm>
                <a:off x="0" y="294420"/>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defRPr sz="2400">
                    <a:solidFill>
                      <a:srgbClr val="FFFFFF"/>
                    </a:solidFill>
                  </a:defRPr>
                </a:pPr>
                <a:endParaRPr sz="2400"/>
              </a:p>
            </p:txBody>
          </p:sp>
          <p:sp>
            <p:nvSpPr>
              <p:cNvPr id="26" name="Circle">
                <a:extLst>
                  <a:ext uri="{FF2B5EF4-FFF2-40B4-BE49-F238E27FC236}">
                    <a16:creationId xmlns:a16="http://schemas.microsoft.com/office/drawing/2014/main" id="{DCF1171A-DC5B-9F48-AB8C-525CE8CEEFAA}"/>
                  </a:ext>
                </a:extLst>
              </p:cNvPr>
              <p:cNvSpPr/>
              <p:nvPr/>
            </p:nvSpPr>
            <p:spPr>
              <a:xfrm>
                <a:off x="0" y="579211"/>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defRPr sz="2400">
                    <a:solidFill>
                      <a:srgbClr val="FFFFFF"/>
                    </a:solidFill>
                  </a:defRPr>
                </a:pPr>
                <a:endParaRPr sz="2400"/>
              </a:p>
            </p:txBody>
          </p:sp>
        </p:grpSp>
        <p:grpSp>
          <p:nvGrpSpPr>
            <p:cNvPr id="18" name="Group">
              <a:extLst>
                <a:ext uri="{FF2B5EF4-FFF2-40B4-BE49-F238E27FC236}">
                  <a16:creationId xmlns:a16="http://schemas.microsoft.com/office/drawing/2014/main" id="{D5B21E69-C234-A040-BA13-AC28F7799262}"/>
                </a:ext>
              </a:extLst>
            </p:cNvPr>
            <p:cNvGrpSpPr/>
            <p:nvPr/>
          </p:nvGrpSpPr>
          <p:grpSpPr>
            <a:xfrm>
              <a:off x="6840097" y="0"/>
              <a:ext cx="282338" cy="891051"/>
              <a:chOff x="0" y="0"/>
              <a:chExt cx="282336" cy="891050"/>
            </a:xfrm>
          </p:grpSpPr>
          <p:sp>
            <p:nvSpPr>
              <p:cNvPr id="19" name="Rectangle">
                <a:extLst>
                  <a:ext uri="{FF2B5EF4-FFF2-40B4-BE49-F238E27FC236}">
                    <a16:creationId xmlns:a16="http://schemas.microsoft.com/office/drawing/2014/main" id="{3B48D8F8-504A-CE41-BE9C-CA957615209D}"/>
                  </a:ext>
                </a:extLst>
              </p:cNvPr>
              <p:cNvSpPr/>
              <p:nvPr/>
            </p:nvSpPr>
            <p:spPr>
              <a:xfrm>
                <a:off x="8630" y="0"/>
                <a:ext cx="265077" cy="891051"/>
              </a:xfrm>
              <a:prstGeom prst="rect">
                <a:avLst/>
              </a:prstGeom>
              <a:noFill/>
              <a:ln w="25400" cap="flat">
                <a:solidFill>
                  <a:srgbClr val="85888D"/>
                </a:solidFill>
                <a:prstDash val="solid"/>
                <a:miter lim="400000"/>
              </a:ln>
              <a:effectLst/>
            </p:spPr>
            <p:txBody>
              <a:bodyPr wrap="square" lIns="35719" tIns="35719" rIns="35719" bIns="35719" numCol="1" anchor="ctr">
                <a:noAutofit/>
              </a:bodyPr>
              <a:lstStyle/>
              <a:p>
                <a:pPr>
                  <a:defRPr sz="2400"/>
                </a:pPr>
                <a:endParaRPr sz="2400"/>
              </a:p>
            </p:txBody>
          </p:sp>
          <p:sp>
            <p:nvSpPr>
              <p:cNvPr id="20" name="Circle">
                <a:extLst>
                  <a:ext uri="{FF2B5EF4-FFF2-40B4-BE49-F238E27FC236}">
                    <a16:creationId xmlns:a16="http://schemas.microsoft.com/office/drawing/2014/main" id="{BF197EB9-D099-5845-8D08-0C1945E372B0}"/>
                  </a:ext>
                </a:extLst>
              </p:cNvPr>
              <p:cNvSpPr/>
              <p:nvPr/>
            </p:nvSpPr>
            <p:spPr>
              <a:xfrm>
                <a:off x="0" y="9628"/>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defRPr sz="2400">
                    <a:solidFill>
                      <a:srgbClr val="FFFFFF"/>
                    </a:solidFill>
                  </a:defRPr>
                </a:pPr>
                <a:endParaRPr sz="2400"/>
              </a:p>
            </p:txBody>
          </p:sp>
          <p:sp>
            <p:nvSpPr>
              <p:cNvPr id="21" name="Circle">
                <a:extLst>
                  <a:ext uri="{FF2B5EF4-FFF2-40B4-BE49-F238E27FC236}">
                    <a16:creationId xmlns:a16="http://schemas.microsoft.com/office/drawing/2014/main" id="{AECDADED-4DCB-6545-8E16-D7B4427E59A4}"/>
                  </a:ext>
                </a:extLst>
              </p:cNvPr>
              <p:cNvSpPr/>
              <p:nvPr/>
            </p:nvSpPr>
            <p:spPr>
              <a:xfrm>
                <a:off x="0" y="294420"/>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defRPr sz="2400">
                    <a:solidFill>
                      <a:srgbClr val="FFFFFF"/>
                    </a:solidFill>
                  </a:defRPr>
                </a:pPr>
                <a:endParaRPr sz="2400"/>
              </a:p>
            </p:txBody>
          </p:sp>
          <p:sp>
            <p:nvSpPr>
              <p:cNvPr id="22" name="Circle">
                <a:extLst>
                  <a:ext uri="{FF2B5EF4-FFF2-40B4-BE49-F238E27FC236}">
                    <a16:creationId xmlns:a16="http://schemas.microsoft.com/office/drawing/2014/main" id="{8A183790-1659-2A44-86DF-B59F185476B6}"/>
                  </a:ext>
                </a:extLst>
              </p:cNvPr>
              <p:cNvSpPr/>
              <p:nvPr/>
            </p:nvSpPr>
            <p:spPr>
              <a:xfrm>
                <a:off x="0" y="579211"/>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defRPr sz="2400">
                    <a:solidFill>
                      <a:srgbClr val="FFFFFF"/>
                    </a:solidFill>
                  </a:defRPr>
                </a:pPr>
                <a:endParaRPr sz="2400"/>
              </a:p>
            </p:txBody>
          </p:sp>
        </p:grpSp>
      </p:grpSp>
    </p:spTree>
    <p:extLst>
      <p:ext uri="{BB962C8B-B14F-4D97-AF65-F5344CB8AC3E}">
        <p14:creationId xmlns:p14="http://schemas.microsoft.com/office/powerpoint/2010/main" val="1795934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advAuto="0"/>
      <p:bldP spid="12" grpId="0" animBg="1" advAuto="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12BF1F-480F-8E4E-805E-1893C6907912}"/>
              </a:ext>
            </a:extLst>
          </p:cNvPr>
          <p:cNvSpPr>
            <a:spLocks noGrp="1"/>
          </p:cNvSpPr>
          <p:nvPr>
            <p:ph type="title"/>
          </p:nvPr>
        </p:nvSpPr>
        <p:spPr/>
        <p:txBody>
          <a:bodyPr/>
          <a:lstStyle/>
          <a:p>
            <a:r>
              <a:rPr lang="en-US" dirty="0"/>
              <a:t>Basic Idea</a:t>
            </a:r>
          </a:p>
        </p:txBody>
      </p:sp>
      <p:sp>
        <p:nvSpPr>
          <p:cNvPr id="3" name="Text Placeholder 2">
            <a:extLst>
              <a:ext uri="{FF2B5EF4-FFF2-40B4-BE49-F238E27FC236}">
                <a16:creationId xmlns:a16="http://schemas.microsoft.com/office/drawing/2014/main" id="{D6886B7E-182F-1C48-AFE7-E04F2810FD9A}"/>
              </a:ext>
            </a:extLst>
          </p:cNvPr>
          <p:cNvSpPr>
            <a:spLocks noGrp="1"/>
          </p:cNvSpPr>
          <p:nvPr>
            <p:ph type="body" idx="1"/>
          </p:nvPr>
        </p:nvSpPr>
        <p:spPr/>
        <p:txBody>
          <a:bodyPr/>
          <a:lstStyle/>
          <a:p>
            <a:r>
              <a:rPr lang="en-US" dirty="0"/>
              <a:t>Encode each word in the sentence into a vector</a:t>
            </a:r>
          </a:p>
          <a:p>
            <a:r>
              <a:rPr lang="en-US" dirty="0"/>
              <a:t>When decoding, perform a linear combination of these vectors, weighted by “attention weights”</a:t>
            </a:r>
          </a:p>
          <a:p>
            <a:r>
              <a:rPr lang="en-US" dirty="0"/>
              <a:t>Use this combination in picking the next word</a:t>
            </a:r>
          </a:p>
          <a:p>
            <a:endParaRPr lang="en-US" dirty="0"/>
          </a:p>
        </p:txBody>
      </p:sp>
      <p:sp>
        <p:nvSpPr>
          <p:cNvPr id="4" name="TextBox 3">
            <a:extLst>
              <a:ext uri="{FF2B5EF4-FFF2-40B4-BE49-F238E27FC236}">
                <a16:creationId xmlns:a16="http://schemas.microsoft.com/office/drawing/2014/main" id="{1EB7E047-B39B-BF4D-A76E-727E575B9115}"/>
              </a:ext>
            </a:extLst>
          </p:cNvPr>
          <p:cNvSpPr txBox="1"/>
          <p:nvPr/>
        </p:nvSpPr>
        <p:spPr>
          <a:xfrm>
            <a:off x="2368042" y="6096000"/>
            <a:ext cx="6775958" cy="646331"/>
          </a:xfrm>
          <a:prstGeom prst="rect">
            <a:avLst/>
          </a:prstGeom>
          <a:noFill/>
        </p:spPr>
        <p:txBody>
          <a:bodyPr wrap="none" rtlCol="0">
            <a:spAutoFit/>
          </a:bodyPr>
          <a:lstStyle/>
          <a:p>
            <a:r>
              <a:rPr lang="en-US" b="1" dirty="0"/>
              <a:t>Neural Machine Translation by Jointly Learning to Align and Translate</a:t>
            </a:r>
          </a:p>
          <a:p>
            <a:r>
              <a:rPr lang="en-US" dirty="0"/>
              <a:t>by </a:t>
            </a:r>
            <a:r>
              <a:rPr lang="en-US" dirty="0" err="1"/>
              <a:t>Dzmitry</a:t>
            </a:r>
            <a:r>
              <a:rPr lang="en-US" dirty="0"/>
              <a:t> </a:t>
            </a:r>
            <a:r>
              <a:rPr lang="en-US" dirty="0" err="1"/>
              <a:t>Bahdanau</a:t>
            </a:r>
            <a:r>
              <a:rPr lang="en-US" dirty="0"/>
              <a:t>, </a:t>
            </a:r>
            <a:r>
              <a:rPr lang="en-US" dirty="0" err="1"/>
              <a:t>Kyunghyun</a:t>
            </a:r>
            <a:r>
              <a:rPr lang="en-US" dirty="0"/>
              <a:t> Cho, </a:t>
            </a:r>
            <a:r>
              <a:rPr lang="en-US" dirty="0" err="1"/>
              <a:t>Yoshua</a:t>
            </a:r>
            <a:r>
              <a:rPr lang="en-US" dirty="0"/>
              <a:t> </a:t>
            </a:r>
            <a:r>
              <a:rPr lang="en-US" dirty="0" err="1"/>
              <a:t>Bengio</a:t>
            </a:r>
            <a:r>
              <a:rPr lang="en-US" dirty="0"/>
              <a:t>, 2015</a:t>
            </a:r>
          </a:p>
        </p:txBody>
      </p:sp>
    </p:spTree>
    <p:extLst>
      <p:ext uri="{BB962C8B-B14F-4D97-AF65-F5344CB8AC3E}">
        <p14:creationId xmlns:p14="http://schemas.microsoft.com/office/powerpoint/2010/main" val="1594391412"/>
      </p:ext>
    </p:extLst>
  </p:cSld>
  <p:clrMapOvr>
    <a:masterClrMapping/>
  </p:clrMapOvr>
  <p:transition spd="med"/>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744B92-7E13-DD41-9B2D-AE07426C036B}"/>
              </a:ext>
            </a:extLst>
          </p:cNvPr>
          <p:cNvSpPr>
            <a:spLocks noGrp="1"/>
          </p:cNvSpPr>
          <p:nvPr>
            <p:ph type="title"/>
          </p:nvPr>
        </p:nvSpPr>
        <p:spPr/>
        <p:txBody>
          <a:bodyPr/>
          <a:lstStyle/>
          <a:p>
            <a:r>
              <a:rPr lang="en-US" dirty="0"/>
              <a:t>Encoder Bi-RNNs</a:t>
            </a:r>
          </a:p>
        </p:txBody>
      </p:sp>
      <p:sp>
        <p:nvSpPr>
          <p:cNvPr id="3" name="Text Placeholder 2">
            <a:extLst>
              <a:ext uri="{FF2B5EF4-FFF2-40B4-BE49-F238E27FC236}">
                <a16:creationId xmlns:a16="http://schemas.microsoft.com/office/drawing/2014/main" id="{9DBD74E3-8680-1C4C-BE1C-72570D706B70}"/>
              </a:ext>
            </a:extLst>
          </p:cNvPr>
          <p:cNvSpPr>
            <a:spLocks noGrp="1"/>
          </p:cNvSpPr>
          <p:nvPr>
            <p:ph type="body" idx="1"/>
          </p:nvPr>
        </p:nvSpPr>
        <p:spPr/>
        <p:txBody>
          <a:bodyPr/>
          <a:lstStyle/>
          <a:p>
            <a:r>
              <a:rPr lang="en-US" dirty="0"/>
              <a:t>A simple extension, run the RNN in both directions</a:t>
            </a:r>
          </a:p>
          <a:p>
            <a:endParaRPr lang="en-US" dirty="0"/>
          </a:p>
        </p:txBody>
      </p:sp>
      <p:grpSp>
        <p:nvGrpSpPr>
          <p:cNvPr id="4" name="Group 3">
            <a:extLst>
              <a:ext uri="{FF2B5EF4-FFF2-40B4-BE49-F238E27FC236}">
                <a16:creationId xmlns:a16="http://schemas.microsoft.com/office/drawing/2014/main" id="{654EE769-FA16-CE47-820B-86DBBE9240BC}"/>
              </a:ext>
            </a:extLst>
          </p:cNvPr>
          <p:cNvGrpSpPr/>
          <p:nvPr/>
        </p:nvGrpSpPr>
        <p:grpSpPr>
          <a:xfrm>
            <a:off x="488856" y="2039351"/>
            <a:ext cx="7878050" cy="3504015"/>
            <a:chOff x="695262" y="2900411"/>
            <a:chExt cx="11204338" cy="4983488"/>
          </a:xfrm>
        </p:grpSpPr>
        <p:sp>
          <p:nvSpPr>
            <p:cNvPr id="5" name="I">
              <a:extLst>
                <a:ext uri="{FF2B5EF4-FFF2-40B4-BE49-F238E27FC236}">
                  <a16:creationId xmlns:a16="http://schemas.microsoft.com/office/drawing/2014/main" id="{59120F35-E54B-7E45-86C0-C3F441052111}"/>
                </a:ext>
              </a:extLst>
            </p:cNvPr>
            <p:cNvSpPr txBox="1"/>
            <p:nvPr/>
          </p:nvSpPr>
          <p:spPr>
            <a:xfrm>
              <a:off x="2887667" y="2900411"/>
              <a:ext cx="212025" cy="6278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pPr algn="ctr"/>
              <a:r>
                <a:rPr sz="2400"/>
                <a:t>I</a:t>
              </a:r>
            </a:p>
          </p:txBody>
        </p:sp>
        <p:sp>
          <p:nvSpPr>
            <p:cNvPr id="6" name="hate">
              <a:extLst>
                <a:ext uri="{FF2B5EF4-FFF2-40B4-BE49-F238E27FC236}">
                  <a16:creationId xmlns:a16="http://schemas.microsoft.com/office/drawing/2014/main" id="{AE361F2C-A24D-044C-BE18-4779D5B30645}"/>
                </a:ext>
              </a:extLst>
            </p:cNvPr>
            <p:cNvSpPr txBox="1"/>
            <p:nvPr/>
          </p:nvSpPr>
          <p:spPr>
            <a:xfrm>
              <a:off x="4665363" y="2900411"/>
              <a:ext cx="898526" cy="6278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pPr algn="ctr"/>
              <a:r>
                <a:rPr sz="2400"/>
                <a:t>hate</a:t>
              </a:r>
            </a:p>
          </p:txBody>
        </p:sp>
        <p:sp>
          <p:nvSpPr>
            <p:cNvPr id="7" name="this">
              <a:extLst>
                <a:ext uri="{FF2B5EF4-FFF2-40B4-BE49-F238E27FC236}">
                  <a16:creationId xmlns:a16="http://schemas.microsoft.com/office/drawing/2014/main" id="{86FAD7E9-993F-A142-8310-BE7D1E134CF7}"/>
                </a:ext>
              </a:extLst>
            </p:cNvPr>
            <p:cNvSpPr txBox="1"/>
            <p:nvPr/>
          </p:nvSpPr>
          <p:spPr>
            <a:xfrm>
              <a:off x="7040517" y="2900411"/>
              <a:ext cx="750063" cy="6278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pPr algn="ctr"/>
              <a:r>
                <a:rPr sz="2400"/>
                <a:t>this</a:t>
              </a:r>
            </a:p>
          </p:txBody>
        </p:sp>
        <p:sp>
          <p:nvSpPr>
            <p:cNvPr id="8" name="movie">
              <a:extLst>
                <a:ext uri="{FF2B5EF4-FFF2-40B4-BE49-F238E27FC236}">
                  <a16:creationId xmlns:a16="http://schemas.microsoft.com/office/drawing/2014/main" id="{9D12EF62-7A30-7D41-B17C-C02745D77B50}"/>
                </a:ext>
              </a:extLst>
            </p:cNvPr>
            <p:cNvSpPr txBox="1"/>
            <p:nvPr/>
          </p:nvSpPr>
          <p:spPr>
            <a:xfrm>
              <a:off x="9072542" y="2900411"/>
              <a:ext cx="1197275" cy="6278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pPr algn="ctr"/>
              <a:r>
                <a:rPr sz="2400"/>
                <a:t>movie</a:t>
              </a:r>
            </a:p>
          </p:txBody>
        </p:sp>
        <p:grpSp>
          <p:nvGrpSpPr>
            <p:cNvPr id="9" name="Group">
              <a:extLst>
                <a:ext uri="{FF2B5EF4-FFF2-40B4-BE49-F238E27FC236}">
                  <a16:creationId xmlns:a16="http://schemas.microsoft.com/office/drawing/2014/main" id="{CA78630B-1BBB-7F4E-97F2-E6F2E11E7603}"/>
                </a:ext>
              </a:extLst>
            </p:cNvPr>
            <p:cNvGrpSpPr/>
            <p:nvPr/>
          </p:nvGrpSpPr>
          <p:grpSpPr>
            <a:xfrm>
              <a:off x="2879662" y="3461307"/>
              <a:ext cx="7013338" cy="1697526"/>
              <a:chOff x="0" y="0"/>
              <a:chExt cx="7013336" cy="1697524"/>
            </a:xfrm>
          </p:grpSpPr>
          <p:grpSp>
            <p:nvGrpSpPr>
              <p:cNvPr id="108" name="Group">
                <a:extLst>
                  <a:ext uri="{FF2B5EF4-FFF2-40B4-BE49-F238E27FC236}">
                    <a16:creationId xmlns:a16="http://schemas.microsoft.com/office/drawing/2014/main" id="{A341EF27-C5B6-4048-9AC2-FE0C41D77A38}"/>
                  </a:ext>
                </a:extLst>
              </p:cNvPr>
              <p:cNvGrpSpPr/>
              <p:nvPr/>
            </p:nvGrpSpPr>
            <p:grpSpPr>
              <a:xfrm>
                <a:off x="6731000" y="526492"/>
                <a:ext cx="282337" cy="1171033"/>
                <a:chOff x="0" y="0"/>
                <a:chExt cx="282336" cy="1171032"/>
              </a:xfrm>
            </p:grpSpPr>
            <p:sp>
              <p:nvSpPr>
                <p:cNvPr id="131" name="Rectangle">
                  <a:extLst>
                    <a:ext uri="{FF2B5EF4-FFF2-40B4-BE49-F238E27FC236}">
                      <a16:creationId xmlns:a16="http://schemas.microsoft.com/office/drawing/2014/main" id="{F2825F63-106D-1F4D-8EBE-816CCCBE6E8F}"/>
                    </a:ext>
                  </a:extLst>
                </p:cNvPr>
                <p:cNvSpPr/>
                <p:nvPr/>
              </p:nvSpPr>
              <p:spPr>
                <a:xfrm>
                  <a:off x="8630" y="0"/>
                  <a:ext cx="265077" cy="1171033"/>
                </a:xfrm>
                <a:prstGeom prst="rect">
                  <a:avLst/>
                </a:prstGeom>
                <a:noFill/>
                <a:ln w="25400" cap="flat">
                  <a:solidFill>
                    <a:srgbClr val="85888D"/>
                  </a:solidFill>
                  <a:prstDash val="solid"/>
                  <a:miter lim="400000"/>
                </a:ln>
                <a:effectLst/>
              </p:spPr>
              <p:txBody>
                <a:bodyPr wrap="square" lIns="35719" tIns="35719" rIns="35719" bIns="35719" numCol="1" anchor="ctr">
                  <a:noAutofit/>
                </a:bodyPr>
                <a:lstStyle/>
                <a:p>
                  <a:pPr algn="ctr">
                    <a:defRPr sz="2400"/>
                  </a:pPr>
                  <a:endParaRPr sz="1687"/>
                </a:p>
              </p:txBody>
            </p:sp>
            <p:sp>
              <p:nvSpPr>
                <p:cNvPr id="132" name="Circle">
                  <a:extLst>
                    <a:ext uri="{FF2B5EF4-FFF2-40B4-BE49-F238E27FC236}">
                      <a16:creationId xmlns:a16="http://schemas.microsoft.com/office/drawing/2014/main" id="{157DD15E-CD33-0240-BE1B-91DA844C23EA}"/>
                    </a:ext>
                  </a:extLst>
                </p:cNvPr>
                <p:cNvSpPr/>
                <p:nvPr/>
              </p:nvSpPr>
              <p:spPr>
                <a:xfrm>
                  <a:off x="0" y="9628"/>
                  <a:ext cx="282337" cy="282338"/>
                </a:xfrm>
                <a:prstGeom prst="ellipse">
                  <a:avLst/>
                </a:prstGeom>
                <a:blipFill rotWithShape="1">
                  <a:blip r:embed="rId2"/>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133" name="Circle">
                  <a:extLst>
                    <a:ext uri="{FF2B5EF4-FFF2-40B4-BE49-F238E27FC236}">
                      <a16:creationId xmlns:a16="http://schemas.microsoft.com/office/drawing/2014/main" id="{B9E40836-AE40-814D-BD39-028728A92A95}"/>
                    </a:ext>
                  </a:extLst>
                </p:cNvPr>
                <p:cNvSpPr/>
                <p:nvPr/>
              </p:nvSpPr>
              <p:spPr>
                <a:xfrm>
                  <a:off x="0" y="294420"/>
                  <a:ext cx="282337" cy="282338"/>
                </a:xfrm>
                <a:prstGeom prst="ellipse">
                  <a:avLst/>
                </a:prstGeom>
                <a:blipFill rotWithShape="1">
                  <a:blip r:embed="rId2"/>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134" name="Circle">
                  <a:extLst>
                    <a:ext uri="{FF2B5EF4-FFF2-40B4-BE49-F238E27FC236}">
                      <a16:creationId xmlns:a16="http://schemas.microsoft.com/office/drawing/2014/main" id="{1DECDB08-DB56-ED4E-BE68-4C4B18127B4E}"/>
                    </a:ext>
                  </a:extLst>
                </p:cNvPr>
                <p:cNvSpPr/>
                <p:nvPr/>
              </p:nvSpPr>
              <p:spPr>
                <a:xfrm>
                  <a:off x="0" y="579211"/>
                  <a:ext cx="282337" cy="282338"/>
                </a:xfrm>
                <a:prstGeom prst="ellipse">
                  <a:avLst/>
                </a:prstGeom>
                <a:blipFill rotWithShape="1">
                  <a:blip r:embed="rId2"/>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135" name="Circle">
                  <a:extLst>
                    <a:ext uri="{FF2B5EF4-FFF2-40B4-BE49-F238E27FC236}">
                      <a16:creationId xmlns:a16="http://schemas.microsoft.com/office/drawing/2014/main" id="{22BBA33C-0D63-1640-A4D2-4B03DE7774A4}"/>
                    </a:ext>
                  </a:extLst>
                </p:cNvPr>
                <p:cNvSpPr/>
                <p:nvPr/>
              </p:nvSpPr>
              <p:spPr>
                <a:xfrm>
                  <a:off x="0" y="864003"/>
                  <a:ext cx="282337" cy="282338"/>
                </a:xfrm>
                <a:prstGeom prst="ellipse">
                  <a:avLst/>
                </a:prstGeom>
                <a:blipFill rotWithShape="1">
                  <a:blip r:embed="rId2"/>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lgn="ctr">
                    <a:defRPr sz="2400">
                      <a:solidFill>
                        <a:srgbClr val="FFFFFF"/>
                      </a:solidFill>
                    </a:defRPr>
                  </a:pPr>
                  <a:endParaRPr sz="1687"/>
                </a:p>
              </p:txBody>
            </p:sp>
          </p:grpSp>
          <p:grpSp>
            <p:nvGrpSpPr>
              <p:cNvPr id="109" name="Group">
                <a:extLst>
                  <a:ext uri="{FF2B5EF4-FFF2-40B4-BE49-F238E27FC236}">
                    <a16:creationId xmlns:a16="http://schemas.microsoft.com/office/drawing/2014/main" id="{8B450CF6-7425-F745-BD1E-6E47E039AF5B}"/>
                  </a:ext>
                </a:extLst>
              </p:cNvPr>
              <p:cNvGrpSpPr/>
              <p:nvPr/>
            </p:nvGrpSpPr>
            <p:grpSpPr>
              <a:xfrm>
                <a:off x="4445000" y="526492"/>
                <a:ext cx="282337" cy="1171033"/>
                <a:chOff x="0" y="0"/>
                <a:chExt cx="282336" cy="1171032"/>
              </a:xfrm>
            </p:grpSpPr>
            <p:sp>
              <p:nvSpPr>
                <p:cNvPr id="126" name="Rectangle">
                  <a:extLst>
                    <a:ext uri="{FF2B5EF4-FFF2-40B4-BE49-F238E27FC236}">
                      <a16:creationId xmlns:a16="http://schemas.microsoft.com/office/drawing/2014/main" id="{6D5F256F-1ABC-9746-A0CA-5545A5F34226}"/>
                    </a:ext>
                  </a:extLst>
                </p:cNvPr>
                <p:cNvSpPr/>
                <p:nvPr/>
              </p:nvSpPr>
              <p:spPr>
                <a:xfrm>
                  <a:off x="8630" y="0"/>
                  <a:ext cx="265077" cy="1171033"/>
                </a:xfrm>
                <a:prstGeom prst="rect">
                  <a:avLst/>
                </a:prstGeom>
                <a:noFill/>
                <a:ln w="25400" cap="flat">
                  <a:solidFill>
                    <a:srgbClr val="85888D"/>
                  </a:solidFill>
                  <a:prstDash val="solid"/>
                  <a:miter lim="400000"/>
                </a:ln>
                <a:effectLst/>
              </p:spPr>
              <p:txBody>
                <a:bodyPr wrap="square" lIns="35719" tIns="35719" rIns="35719" bIns="35719" numCol="1" anchor="ctr">
                  <a:noAutofit/>
                </a:bodyPr>
                <a:lstStyle/>
                <a:p>
                  <a:pPr algn="ctr">
                    <a:defRPr sz="2400"/>
                  </a:pPr>
                  <a:endParaRPr sz="1687"/>
                </a:p>
              </p:txBody>
            </p:sp>
            <p:sp>
              <p:nvSpPr>
                <p:cNvPr id="127" name="Circle">
                  <a:extLst>
                    <a:ext uri="{FF2B5EF4-FFF2-40B4-BE49-F238E27FC236}">
                      <a16:creationId xmlns:a16="http://schemas.microsoft.com/office/drawing/2014/main" id="{40B67710-C2A3-E64D-AC5F-32D3A54ECC4F}"/>
                    </a:ext>
                  </a:extLst>
                </p:cNvPr>
                <p:cNvSpPr/>
                <p:nvPr/>
              </p:nvSpPr>
              <p:spPr>
                <a:xfrm>
                  <a:off x="0" y="9628"/>
                  <a:ext cx="282337" cy="282338"/>
                </a:xfrm>
                <a:prstGeom prst="ellipse">
                  <a:avLst/>
                </a:prstGeom>
                <a:blipFill rotWithShape="1">
                  <a:blip r:embed="rId2"/>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128" name="Circle">
                  <a:extLst>
                    <a:ext uri="{FF2B5EF4-FFF2-40B4-BE49-F238E27FC236}">
                      <a16:creationId xmlns:a16="http://schemas.microsoft.com/office/drawing/2014/main" id="{5D2CCD83-93E8-C046-A1FC-6E1A0CC01A6D}"/>
                    </a:ext>
                  </a:extLst>
                </p:cNvPr>
                <p:cNvSpPr/>
                <p:nvPr/>
              </p:nvSpPr>
              <p:spPr>
                <a:xfrm>
                  <a:off x="0" y="294420"/>
                  <a:ext cx="282337" cy="282338"/>
                </a:xfrm>
                <a:prstGeom prst="ellipse">
                  <a:avLst/>
                </a:prstGeom>
                <a:blipFill rotWithShape="1">
                  <a:blip r:embed="rId2"/>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129" name="Circle">
                  <a:extLst>
                    <a:ext uri="{FF2B5EF4-FFF2-40B4-BE49-F238E27FC236}">
                      <a16:creationId xmlns:a16="http://schemas.microsoft.com/office/drawing/2014/main" id="{643ECA80-CAEF-CC49-AA94-37E73C2F0E0C}"/>
                    </a:ext>
                  </a:extLst>
                </p:cNvPr>
                <p:cNvSpPr/>
                <p:nvPr/>
              </p:nvSpPr>
              <p:spPr>
                <a:xfrm>
                  <a:off x="0" y="579211"/>
                  <a:ext cx="282337" cy="282338"/>
                </a:xfrm>
                <a:prstGeom prst="ellipse">
                  <a:avLst/>
                </a:prstGeom>
                <a:blipFill rotWithShape="1">
                  <a:blip r:embed="rId2"/>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130" name="Circle">
                  <a:extLst>
                    <a:ext uri="{FF2B5EF4-FFF2-40B4-BE49-F238E27FC236}">
                      <a16:creationId xmlns:a16="http://schemas.microsoft.com/office/drawing/2014/main" id="{A1F28463-EC6C-A04E-A3D9-2C8682CBCB41}"/>
                    </a:ext>
                  </a:extLst>
                </p:cNvPr>
                <p:cNvSpPr/>
                <p:nvPr/>
              </p:nvSpPr>
              <p:spPr>
                <a:xfrm>
                  <a:off x="0" y="864003"/>
                  <a:ext cx="282337" cy="282338"/>
                </a:xfrm>
                <a:prstGeom prst="ellipse">
                  <a:avLst/>
                </a:prstGeom>
                <a:blipFill rotWithShape="1">
                  <a:blip r:embed="rId2"/>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lgn="ctr">
                    <a:defRPr sz="2400">
                      <a:solidFill>
                        <a:srgbClr val="FFFFFF"/>
                      </a:solidFill>
                    </a:defRPr>
                  </a:pPr>
                  <a:endParaRPr sz="1687"/>
                </a:p>
              </p:txBody>
            </p:sp>
          </p:grpSp>
          <p:grpSp>
            <p:nvGrpSpPr>
              <p:cNvPr id="110" name="Group">
                <a:extLst>
                  <a:ext uri="{FF2B5EF4-FFF2-40B4-BE49-F238E27FC236}">
                    <a16:creationId xmlns:a16="http://schemas.microsoft.com/office/drawing/2014/main" id="{18EF99C8-4CE4-0C47-BD30-B7508EAC27BC}"/>
                  </a:ext>
                </a:extLst>
              </p:cNvPr>
              <p:cNvGrpSpPr/>
              <p:nvPr/>
            </p:nvGrpSpPr>
            <p:grpSpPr>
              <a:xfrm>
                <a:off x="2159000" y="526492"/>
                <a:ext cx="282337" cy="1171033"/>
                <a:chOff x="0" y="0"/>
                <a:chExt cx="282336" cy="1171032"/>
              </a:xfrm>
            </p:grpSpPr>
            <p:sp>
              <p:nvSpPr>
                <p:cNvPr id="121" name="Rectangle">
                  <a:extLst>
                    <a:ext uri="{FF2B5EF4-FFF2-40B4-BE49-F238E27FC236}">
                      <a16:creationId xmlns:a16="http://schemas.microsoft.com/office/drawing/2014/main" id="{37A80EA1-955A-6445-8A56-28BE14458EA9}"/>
                    </a:ext>
                  </a:extLst>
                </p:cNvPr>
                <p:cNvSpPr/>
                <p:nvPr/>
              </p:nvSpPr>
              <p:spPr>
                <a:xfrm>
                  <a:off x="8630" y="0"/>
                  <a:ext cx="265077" cy="1171033"/>
                </a:xfrm>
                <a:prstGeom prst="rect">
                  <a:avLst/>
                </a:prstGeom>
                <a:noFill/>
                <a:ln w="25400" cap="flat">
                  <a:solidFill>
                    <a:srgbClr val="85888D"/>
                  </a:solidFill>
                  <a:prstDash val="solid"/>
                  <a:miter lim="400000"/>
                </a:ln>
                <a:effectLst/>
              </p:spPr>
              <p:txBody>
                <a:bodyPr wrap="square" lIns="35719" tIns="35719" rIns="35719" bIns="35719" numCol="1" anchor="ctr">
                  <a:noAutofit/>
                </a:bodyPr>
                <a:lstStyle/>
                <a:p>
                  <a:pPr algn="ctr">
                    <a:defRPr sz="2400"/>
                  </a:pPr>
                  <a:endParaRPr sz="1687"/>
                </a:p>
              </p:txBody>
            </p:sp>
            <p:sp>
              <p:nvSpPr>
                <p:cNvPr id="122" name="Circle">
                  <a:extLst>
                    <a:ext uri="{FF2B5EF4-FFF2-40B4-BE49-F238E27FC236}">
                      <a16:creationId xmlns:a16="http://schemas.microsoft.com/office/drawing/2014/main" id="{DB0CA231-B7D5-E942-9F9D-94A665B9AE8D}"/>
                    </a:ext>
                  </a:extLst>
                </p:cNvPr>
                <p:cNvSpPr/>
                <p:nvPr/>
              </p:nvSpPr>
              <p:spPr>
                <a:xfrm>
                  <a:off x="0" y="9628"/>
                  <a:ext cx="282337" cy="282338"/>
                </a:xfrm>
                <a:prstGeom prst="ellipse">
                  <a:avLst/>
                </a:prstGeom>
                <a:blipFill rotWithShape="1">
                  <a:blip r:embed="rId2"/>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123" name="Circle">
                  <a:extLst>
                    <a:ext uri="{FF2B5EF4-FFF2-40B4-BE49-F238E27FC236}">
                      <a16:creationId xmlns:a16="http://schemas.microsoft.com/office/drawing/2014/main" id="{C30547F7-3B52-7E44-96F4-CF59043064CF}"/>
                    </a:ext>
                  </a:extLst>
                </p:cNvPr>
                <p:cNvSpPr/>
                <p:nvPr/>
              </p:nvSpPr>
              <p:spPr>
                <a:xfrm>
                  <a:off x="0" y="294420"/>
                  <a:ext cx="282337" cy="282338"/>
                </a:xfrm>
                <a:prstGeom prst="ellipse">
                  <a:avLst/>
                </a:prstGeom>
                <a:blipFill rotWithShape="1">
                  <a:blip r:embed="rId2"/>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124" name="Circle">
                  <a:extLst>
                    <a:ext uri="{FF2B5EF4-FFF2-40B4-BE49-F238E27FC236}">
                      <a16:creationId xmlns:a16="http://schemas.microsoft.com/office/drawing/2014/main" id="{DE6A8117-18F2-9742-9E25-091D36C7CEE6}"/>
                    </a:ext>
                  </a:extLst>
                </p:cNvPr>
                <p:cNvSpPr/>
                <p:nvPr/>
              </p:nvSpPr>
              <p:spPr>
                <a:xfrm>
                  <a:off x="0" y="579211"/>
                  <a:ext cx="282337" cy="282338"/>
                </a:xfrm>
                <a:prstGeom prst="ellipse">
                  <a:avLst/>
                </a:prstGeom>
                <a:blipFill rotWithShape="1">
                  <a:blip r:embed="rId2"/>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125" name="Circle">
                  <a:extLst>
                    <a:ext uri="{FF2B5EF4-FFF2-40B4-BE49-F238E27FC236}">
                      <a16:creationId xmlns:a16="http://schemas.microsoft.com/office/drawing/2014/main" id="{7FBC5C68-EC86-F543-92FC-87A267D13AC0}"/>
                    </a:ext>
                  </a:extLst>
                </p:cNvPr>
                <p:cNvSpPr/>
                <p:nvPr/>
              </p:nvSpPr>
              <p:spPr>
                <a:xfrm>
                  <a:off x="0" y="864003"/>
                  <a:ext cx="282337" cy="282338"/>
                </a:xfrm>
                <a:prstGeom prst="ellipse">
                  <a:avLst/>
                </a:prstGeom>
                <a:blipFill rotWithShape="1">
                  <a:blip r:embed="rId2"/>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lgn="ctr">
                    <a:defRPr sz="2400">
                      <a:solidFill>
                        <a:srgbClr val="FFFFFF"/>
                      </a:solidFill>
                    </a:defRPr>
                  </a:pPr>
                  <a:endParaRPr sz="1687"/>
                </a:p>
              </p:txBody>
            </p:sp>
          </p:grpSp>
          <p:grpSp>
            <p:nvGrpSpPr>
              <p:cNvPr id="111" name="Group">
                <a:extLst>
                  <a:ext uri="{FF2B5EF4-FFF2-40B4-BE49-F238E27FC236}">
                    <a16:creationId xmlns:a16="http://schemas.microsoft.com/office/drawing/2014/main" id="{9192DD01-042C-244D-B34E-0A8F1CE36437}"/>
                  </a:ext>
                </a:extLst>
              </p:cNvPr>
              <p:cNvGrpSpPr/>
              <p:nvPr/>
            </p:nvGrpSpPr>
            <p:grpSpPr>
              <a:xfrm>
                <a:off x="0" y="526492"/>
                <a:ext cx="282337" cy="1171033"/>
                <a:chOff x="0" y="0"/>
                <a:chExt cx="282336" cy="1171032"/>
              </a:xfrm>
            </p:grpSpPr>
            <p:sp>
              <p:nvSpPr>
                <p:cNvPr id="116" name="Rectangle">
                  <a:extLst>
                    <a:ext uri="{FF2B5EF4-FFF2-40B4-BE49-F238E27FC236}">
                      <a16:creationId xmlns:a16="http://schemas.microsoft.com/office/drawing/2014/main" id="{73AB4570-2304-C741-8C85-3A9A6978A4BE}"/>
                    </a:ext>
                  </a:extLst>
                </p:cNvPr>
                <p:cNvSpPr/>
                <p:nvPr/>
              </p:nvSpPr>
              <p:spPr>
                <a:xfrm>
                  <a:off x="8630" y="0"/>
                  <a:ext cx="265077" cy="1171033"/>
                </a:xfrm>
                <a:prstGeom prst="rect">
                  <a:avLst/>
                </a:prstGeom>
                <a:noFill/>
                <a:ln w="25400" cap="flat">
                  <a:solidFill>
                    <a:srgbClr val="85888D"/>
                  </a:solidFill>
                  <a:prstDash val="solid"/>
                  <a:miter lim="400000"/>
                </a:ln>
                <a:effectLst/>
              </p:spPr>
              <p:txBody>
                <a:bodyPr wrap="square" lIns="35719" tIns="35719" rIns="35719" bIns="35719" numCol="1" anchor="ctr">
                  <a:noAutofit/>
                </a:bodyPr>
                <a:lstStyle/>
                <a:p>
                  <a:pPr algn="ctr">
                    <a:defRPr sz="2400"/>
                  </a:pPr>
                  <a:endParaRPr sz="1687"/>
                </a:p>
              </p:txBody>
            </p:sp>
            <p:sp>
              <p:nvSpPr>
                <p:cNvPr id="117" name="Circle">
                  <a:extLst>
                    <a:ext uri="{FF2B5EF4-FFF2-40B4-BE49-F238E27FC236}">
                      <a16:creationId xmlns:a16="http://schemas.microsoft.com/office/drawing/2014/main" id="{9BBC2755-DD89-114B-BCBE-38E5CE3304B5}"/>
                    </a:ext>
                  </a:extLst>
                </p:cNvPr>
                <p:cNvSpPr/>
                <p:nvPr/>
              </p:nvSpPr>
              <p:spPr>
                <a:xfrm>
                  <a:off x="0" y="9628"/>
                  <a:ext cx="282337" cy="282338"/>
                </a:xfrm>
                <a:prstGeom prst="ellipse">
                  <a:avLst/>
                </a:prstGeom>
                <a:blipFill rotWithShape="1">
                  <a:blip r:embed="rId2"/>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118" name="Circle">
                  <a:extLst>
                    <a:ext uri="{FF2B5EF4-FFF2-40B4-BE49-F238E27FC236}">
                      <a16:creationId xmlns:a16="http://schemas.microsoft.com/office/drawing/2014/main" id="{5E02F701-4061-064C-8CFE-D5B8116F5793}"/>
                    </a:ext>
                  </a:extLst>
                </p:cNvPr>
                <p:cNvSpPr/>
                <p:nvPr/>
              </p:nvSpPr>
              <p:spPr>
                <a:xfrm>
                  <a:off x="0" y="294420"/>
                  <a:ext cx="282337" cy="282338"/>
                </a:xfrm>
                <a:prstGeom prst="ellipse">
                  <a:avLst/>
                </a:prstGeom>
                <a:blipFill rotWithShape="1">
                  <a:blip r:embed="rId2"/>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119" name="Circle">
                  <a:extLst>
                    <a:ext uri="{FF2B5EF4-FFF2-40B4-BE49-F238E27FC236}">
                      <a16:creationId xmlns:a16="http://schemas.microsoft.com/office/drawing/2014/main" id="{D166DF70-BF7C-C64E-8539-0C24C0DA57B6}"/>
                    </a:ext>
                  </a:extLst>
                </p:cNvPr>
                <p:cNvSpPr/>
                <p:nvPr/>
              </p:nvSpPr>
              <p:spPr>
                <a:xfrm>
                  <a:off x="0" y="579211"/>
                  <a:ext cx="282337" cy="282338"/>
                </a:xfrm>
                <a:prstGeom prst="ellipse">
                  <a:avLst/>
                </a:prstGeom>
                <a:blipFill rotWithShape="1">
                  <a:blip r:embed="rId2"/>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120" name="Circle">
                  <a:extLst>
                    <a:ext uri="{FF2B5EF4-FFF2-40B4-BE49-F238E27FC236}">
                      <a16:creationId xmlns:a16="http://schemas.microsoft.com/office/drawing/2014/main" id="{9CB9EA71-C763-284C-B40F-064AA717212A}"/>
                    </a:ext>
                  </a:extLst>
                </p:cNvPr>
                <p:cNvSpPr/>
                <p:nvPr/>
              </p:nvSpPr>
              <p:spPr>
                <a:xfrm>
                  <a:off x="0" y="864003"/>
                  <a:ext cx="282337" cy="282338"/>
                </a:xfrm>
                <a:prstGeom prst="ellipse">
                  <a:avLst/>
                </a:prstGeom>
                <a:blipFill rotWithShape="1">
                  <a:blip r:embed="rId2"/>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lgn="ctr">
                    <a:defRPr sz="2400">
                      <a:solidFill>
                        <a:srgbClr val="FFFFFF"/>
                      </a:solidFill>
                    </a:defRPr>
                  </a:pPr>
                  <a:endParaRPr sz="1687"/>
                </a:p>
              </p:txBody>
            </p:sp>
          </p:grpSp>
          <p:sp>
            <p:nvSpPr>
              <p:cNvPr id="112" name="Line">
                <a:extLst>
                  <a:ext uri="{FF2B5EF4-FFF2-40B4-BE49-F238E27FC236}">
                    <a16:creationId xmlns:a16="http://schemas.microsoft.com/office/drawing/2014/main" id="{1678F011-67BC-F44D-BB47-2DF222AD97E2}"/>
                  </a:ext>
                </a:extLst>
              </p:cNvPr>
              <p:cNvSpPr/>
              <p:nvPr/>
            </p:nvSpPr>
            <p:spPr>
              <a:xfrm flipH="1">
                <a:off x="135839" y="0"/>
                <a:ext cx="1" cy="438278"/>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sp>
            <p:nvSpPr>
              <p:cNvPr id="113" name="Line">
                <a:extLst>
                  <a:ext uri="{FF2B5EF4-FFF2-40B4-BE49-F238E27FC236}">
                    <a16:creationId xmlns:a16="http://schemas.microsoft.com/office/drawing/2014/main" id="{6F891934-4696-2D4A-8354-66E32C739D1E}"/>
                  </a:ext>
                </a:extLst>
              </p:cNvPr>
              <p:cNvSpPr/>
              <p:nvPr/>
            </p:nvSpPr>
            <p:spPr>
              <a:xfrm>
                <a:off x="2320297" y="0"/>
                <a:ext cx="1" cy="438278"/>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sp>
            <p:nvSpPr>
              <p:cNvPr id="114" name="Line">
                <a:extLst>
                  <a:ext uri="{FF2B5EF4-FFF2-40B4-BE49-F238E27FC236}">
                    <a16:creationId xmlns:a16="http://schemas.microsoft.com/office/drawing/2014/main" id="{FDB22557-F51A-A242-B867-D4D772E35BEA}"/>
                  </a:ext>
                </a:extLst>
              </p:cNvPr>
              <p:cNvSpPr/>
              <p:nvPr/>
            </p:nvSpPr>
            <p:spPr>
              <a:xfrm>
                <a:off x="4580955" y="0"/>
                <a:ext cx="1" cy="438278"/>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sp>
            <p:nvSpPr>
              <p:cNvPr id="115" name="Line">
                <a:extLst>
                  <a:ext uri="{FF2B5EF4-FFF2-40B4-BE49-F238E27FC236}">
                    <a16:creationId xmlns:a16="http://schemas.microsoft.com/office/drawing/2014/main" id="{529B7366-5E30-124E-B0B6-E0A28F91B990}"/>
                  </a:ext>
                </a:extLst>
              </p:cNvPr>
              <p:cNvSpPr/>
              <p:nvPr/>
            </p:nvSpPr>
            <p:spPr>
              <a:xfrm>
                <a:off x="6867013" y="0"/>
                <a:ext cx="1" cy="438278"/>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grpSp>
        <p:grpSp>
          <p:nvGrpSpPr>
            <p:cNvPr id="10" name="Group">
              <a:extLst>
                <a:ext uri="{FF2B5EF4-FFF2-40B4-BE49-F238E27FC236}">
                  <a16:creationId xmlns:a16="http://schemas.microsoft.com/office/drawing/2014/main" id="{1A0542D6-B53C-3C48-BFA1-A382F6F76DE5}"/>
                </a:ext>
              </a:extLst>
            </p:cNvPr>
            <p:cNvGrpSpPr/>
            <p:nvPr/>
          </p:nvGrpSpPr>
          <p:grpSpPr>
            <a:xfrm>
              <a:off x="695262" y="5384800"/>
              <a:ext cx="282338" cy="891051"/>
              <a:chOff x="0" y="0"/>
              <a:chExt cx="282336" cy="891050"/>
            </a:xfrm>
          </p:grpSpPr>
          <p:sp>
            <p:nvSpPr>
              <p:cNvPr id="104" name="Rectangle">
                <a:extLst>
                  <a:ext uri="{FF2B5EF4-FFF2-40B4-BE49-F238E27FC236}">
                    <a16:creationId xmlns:a16="http://schemas.microsoft.com/office/drawing/2014/main" id="{C6B74219-5EE1-0947-82B1-10EB43EBF136}"/>
                  </a:ext>
                </a:extLst>
              </p:cNvPr>
              <p:cNvSpPr/>
              <p:nvPr/>
            </p:nvSpPr>
            <p:spPr>
              <a:xfrm>
                <a:off x="8630" y="0"/>
                <a:ext cx="265077" cy="891051"/>
              </a:xfrm>
              <a:prstGeom prst="rect">
                <a:avLst/>
              </a:prstGeom>
              <a:noFill/>
              <a:ln w="25400" cap="flat">
                <a:solidFill>
                  <a:srgbClr val="85888D"/>
                </a:solidFill>
                <a:prstDash val="solid"/>
                <a:miter lim="400000"/>
              </a:ln>
              <a:effectLst/>
            </p:spPr>
            <p:txBody>
              <a:bodyPr wrap="square" lIns="35719" tIns="35719" rIns="35719" bIns="35719" numCol="1" anchor="ctr">
                <a:noAutofit/>
              </a:bodyPr>
              <a:lstStyle/>
              <a:p>
                <a:pPr algn="ctr">
                  <a:defRPr sz="2400"/>
                </a:pPr>
                <a:endParaRPr sz="1687"/>
              </a:p>
            </p:txBody>
          </p:sp>
          <p:sp>
            <p:nvSpPr>
              <p:cNvPr id="105" name="Circle">
                <a:extLst>
                  <a:ext uri="{FF2B5EF4-FFF2-40B4-BE49-F238E27FC236}">
                    <a16:creationId xmlns:a16="http://schemas.microsoft.com/office/drawing/2014/main" id="{564755B7-FDA1-1A47-92D4-F36A40BA2B36}"/>
                  </a:ext>
                </a:extLst>
              </p:cNvPr>
              <p:cNvSpPr/>
              <p:nvPr/>
            </p:nvSpPr>
            <p:spPr>
              <a:xfrm>
                <a:off x="0" y="9628"/>
                <a:ext cx="282337" cy="282338"/>
              </a:xfrm>
              <a:prstGeom prst="ellipse">
                <a:avLst/>
              </a:prstGeom>
              <a:blipFill rotWithShape="1">
                <a:blip r:embed="rId3"/>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106" name="Circle">
                <a:extLst>
                  <a:ext uri="{FF2B5EF4-FFF2-40B4-BE49-F238E27FC236}">
                    <a16:creationId xmlns:a16="http://schemas.microsoft.com/office/drawing/2014/main" id="{9EC5757B-2B29-BC48-8BEB-37CE1D922CE1}"/>
                  </a:ext>
                </a:extLst>
              </p:cNvPr>
              <p:cNvSpPr/>
              <p:nvPr/>
            </p:nvSpPr>
            <p:spPr>
              <a:xfrm>
                <a:off x="0" y="294420"/>
                <a:ext cx="282337" cy="282338"/>
              </a:xfrm>
              <a:prstGeom prst="ellipse">
                <a:avLst/>
              </a:prstGeom>
              <a:blipFill rotWithShape="1">
                <a:blip r:embed="rId3"/>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107" name="Circle">
                <a:extLst>
                  <a:ext uri="{FF2B5EF4-FFF2-40B4-BE49-F238E27FC236}">
                    <a16:creationId xmlns:a16="http://schemas.microsoft.com/office/drawing/2014/main" id="{36036D1B-A600-5A4E-884B-CF46D98DF45F}"/>
                  </a:ext>
                </a:extLst>
              </p:cNvPr>
              <p:cNvSpPr/>
              <p:nvPr/>
            </p:nvSpPr>
            <p:spPr>
              <a:xfrm>
                <a:off x="0" y="579211"/>
                <a:ext cx="282337" cy="282338"/>
              </a:xfrm>
              <a:prstGeom prst="ellipse">
                <a:avLst/>
              </a:prstGeom>
              <a:blipFill rotWithShape="1">
                <a:blip r:embed="rId3"/>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400">
                    <a:solidFill>
                      <a:srgbClr val="FFFFFF"/>
                    </a:solidFill>
                  </a:defRPr>
                </a:pPr>
                <a:endParaRPr sz="1687"/>
              </a:p>
            </p:txBody>
          </p:sp>
        </p:grpSp>
        <p:grpSp>
          <p:nvGrpSpPr>
            <p:cNvPr id="11" name="Group">
              <a:extLst>
                <a:ext uri="{FF2B5EF4-FFF2-40B4-BE49-F238E27FC236}">
                  <a16:creationId xmlns:a16="http://schemas.microsoft.com/office/drawing/2014/main" id="{BCA217C9-47DD-3F41-A4A8-9AC3B83E4D77}"/>
                </a:ext>
              </a:extLst>
            </p:cNvPr>
            <p:cNvGrpSpPr/>
            <p:nvPr/>
          </p:nvGrpSpPr>
          <p:grpSpPr>
            <a:xfrm>
              <a:off x="1016741" y="5195079"/>
              <a:ext cx="2246860" cy="1080772"/>
              <a:chOff x="0" y="0"/>
              <a:chExt cx="2246858" cy="1080770"/>
            </a:xfrm>
          </p:grpSpPr>
          <p:sp>
            <p:nvSpPr>
              <p:cNvPr id="96" name="Line">
                <a:extLst>
                  <a:ext uri="{FF2B5EF4-FFF2-40B4-BE49-F238E27FC236}">
                    <a16:creationId xmlns:a16="http://schemas.microsoft.com/office/drawing/2014/main" id="{41E4DDF5-0E0F-0B4D-B20B-5890ACE11FEF}"/>
                  </a:ext>
                </a:extLst>
              </p:cNvPr>
              <p:cNvSpPr/>
              <p:nvPr/>
            </p:nvSpPr>
            <p:spPr>
              <a:xfrm flipH="1">
                <a:off x="973354" y="0"/>
                <a:ext cx="882294" cy="427147"/>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sp>
            <p:nvSpPr>
              <p:cNvPr id="97" name="Line">
                <a:extLst>
                  <a:ext uri="{FF2B5EF4-FFF2-40B4-BE49-F238E27FC236}">
                    <a16:creationId xmlns:a16="http://schemas.microsoft.com/office/drawing/2014/main" id="{2D041C5C-B300-F84A-958A-2692EE37088B}"/>
                  </a:ext>
                </a:extLst>
              </p:cNvPr>
              <p:cNvSpPr/>
              <p:nvPr/>
            </p:nvSpPr>
            <p:spPr>
              <a:xfrm>
                <a:off x="0" y="634506"/>
                <a:ext cx="1910948" cy="1"/>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sp>
            <p:nvSpPr>
              <p:cNvPr id="98" name="RNN">
                <a:extLst>
                  <a:ext uri="{FF2B5EF4-FFF2-40B4-BE49-F238E27FC236}">
                    <a16:creationId xmlns:a16="http://schemas.microsoft.com/office/drawing/2014/main" id="{DEB8F81B-FA05-EE4E-8300-DE08E8A260FA}"/>
                  </a:ext>
                </a:extLst>
              </p:cNvPr>
              <p:cNvSpPr/>
              <p:nvPr/>
            </p:nvSpPr>
            <p:spPr>
              <a:xfrm>
                <a:off x="410386" y="288519"/>
                <a:ext cx="1090176" cy="622301"/>
              </a:xfrm>
              <a:prstGeom prst="roundRect">
                <a:avLst>
                  <a:gd name="adj" fmla="val 30612"/>
                </a:avLst>
              </a:prstGeom>
              <a:solidFill>
                <a:srgbClr val="D6D6D6"/>
              </a:solidFill>
              <a:ln w="25400" cap="flat">
                <a:solidFill>
                  <a:srgbClr val="85888D"/>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lvl1pPr>
                  <a:defRPr sz="2400"/>
                </a:lvl1pPr>
              </a:lstStyle>
              <a:p>
                <a:pPr algn="ctr"/>
                <a:r>
                  <a:rPr sz="1687"/>
                  <a:t>RNN</a:t>
                </a:r>
              </a:p>
            </p:txBody>
          </p:sp>
          <p:grpSp>
            <p:nvGrpSpPr>
              <p:cNvPr id="99" name="Group">
                <a:extLst>
                  <a:ext uri="{FF2B5EF4-FFF2-40B4-BE49-F238E27FC236}">
                    <a16:creationId xmlns:a16="http://schemas.microsoft.com/office/drawing/2014/main" id="{62C1F732-C23D-5440-A731-81F68C234DDF}"/>
                  </a:ext>
                </a:extLst>
              </p:cNvPr>
              <p:cNvGrpSpPr/>
              <p:nvPr/>
            </p:nvGrpSpPr>
            <p:grpSpPr>
              <a:xfrm>
                <a:off x="1964521" y="189720"/>
                <a:ext cx="282338" cy="891051"/>
                <a:chOff x="0" y="0"/>
                <a:chExt cx="282336" cy="891050"/>
              </a:xfrm>
            </p:grpSpPr>
            <p:sp>
              <p:nvSpPr>
                <p:cNvPr id="100" name="Rectangle">
                  <a:extLst>
                    <a:ext uri="{FF2B5EF4-FFF2-40B4-BE49-F238E27FC236}">
                      <a16:creationId xmlns:a16="http://schemas.microsoft.com/office/drawing/2014/main" id="{1EA74A25-4A97-3D46-8BD8-1994FAF36C55}"/>
                    </a:ext>
                  </a:extLst>
                </p:cNvPr>
                <p:cNvSpPr/>
                <p:nvPr/>
              </p:nvSpPr>
              <p:spPr>
                <a:xfrm>
                  <a:off x="8630" y="0"/>
                  <a:ext cx="265077" cy="891051"/>
                </a:xfrm>
                <a:prstGeom prst="rect">
                  <a:avLst/>
                </a:prstGeom>
                <a:noFill/>
                <a:ln w="25400" cap="flat">
                  <a:solidFill>
                    <a:srgbClr val="85888D"/>
                  </a:solidFill>
                  <a:prstDash val="solid"/>
                  <a:miter lim="400000"/>
                </a:ln>
                <a:effectLst/>
              </p:spPr>
              <p:txBody>
                <a:bodyPr wrap="square" lIns="35719" tIns="35719" rIns="35719" bIns="35719" numCol="1" anchor="ctr">
                  <a:noAutofit/>
                </a:bodyPr>
                <a:lstStyle/>
                <a:p>
                  <a:pPr algn="ctr">
                    <a:defRPr sz="2400"/>
                  </a:pPr>
                  <a:endParaRPr sz="1687"/>
                </a:p>
              </p:txBody>
            </p:sp>
            <p:sp>
              <p:nvSpPr>
                <p:cNvPr id="101" name="Circle">
                  <a:extLst>
                    <a:ext uri="{FF2B5EF4-FFF2-40B4-BE49-F238E27FC236}">
                      <a16:creationId xmlns:a16="http://schemas.microsoft.com/office/drawing/2014/main" id="{B6CCE197-97F7-1949-8E11-75C54434EDC4}"/>
                    </a:ext>
                  </a:extLst>
                </p:cNvPr>
                <p:cNvSpPr/>
                <p:nvPr/>
              </p:nvSpPr>
              <p:spPr>
                <a:xfrm>
                  <a:off x="0" y="9628"/>
                  <a:ext cx="282337" cy="282338"/>
                </a:xfrm>
                <a:prstGeom prst="ellipse">
                  <a:avLst/>
                </a:prstGeom>
                <a:blipFill rotWithShape="1">
                  <a:blip r:embed="rId3"/>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102" name="Circle">
                  <a:extLst>
                    <a:ext uri="{FF2B5EF4-FFF2-40B4-BE49-F238E27FC236}">
                      <a16:creationId xmlns:a16="http://schemas.microsoft.com/office/drawing/2014/main" id="{482F3E20-463F-694B-B91A-B9ECECCBC7EB}"/>
                    </a:ext>
                  </a:extLst>
                </p:cNvPr>
                <p:cNvSpPr/>
                <p:nvPr/>
              </p:nvSpPr>
              <p:spPr>
                <a:xfrm>
                  <a:off x="0" y="294420"/>
                  <a:ext cx="282337" cy="282338"/>
                </a:xfrm>
                <a:prstGeom prst="ellipse">
                  <a:avLst/>
                </a:prstGeom>
                <a:blipFill rotWithShape="1">
                  <a:blip r:embed="rId3"/>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103" name="Circle">
                  <a:extLst>
                    <a:ext uri="{FF2B5EF4-FFF2-40B4-BE49-F238E27FC236}">
                      <a16:creationId xmlns:a16="http://schemas.microsoft.com/office/drawing/2014/main" id="{CA777D75-7B87-FA48-97F2-F9E27EFBBDFF}"/>
                    </a:ext>
                  </a:extLst>
                </p:cNvPr>
                <p:cNvSpPr/>
                <p:nvPr/>
              </p:nvSpPr>
              <p:spPr>
                <a:xfrm>
                  <a:off x="0" y="579211"/>
                  <a:ext cx="282337" cy="282338"/>
                </a:xfrm>
                <a:prstGeom prst="ellipse">
                  <a:avLst/>
                </a:prstGeom>
                <a:blipFill rotWithShape="1">
                  <a:blip r:embed="rId3"/>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400">
                      <a:solidFill>
                        <a:srgbClr val="FFFFFF"/>
                      </a:solidFill>
                    </a:defRPr>
                  </a:pPr>
                  <a:endParaRPr sz="1687"/>
                </a:p>
              </p:txBody>
            </p:sp>
          </p:grpSp>
        </p:grpSp>
        <p:grpSp>
          <p:nvGrpSpPr>
            <p:cNvPr id="12" name="Group">
              <a:extLst>
                <a:ext uri="{FF2B5EF4-FFF2-40B4-BE49-F238E27FC236}">
                  <a16:creationId xmlns:a16="http://schemas.microsoft.com/office/drawing/2014/main" id="{7917309B-CDFD-D94A-8B6C-E73DBCF78A61}"/>
                </a:ext>
              </a:extLst>
            </p:cNvPr>
            <p:cNvGrpSpPr/>
            <p:nvPr/>
          </p:nvGrpSpPr>
          <p:grpSpPr>
            <a:xfrm>
              <a:off x="3226541" y="5194109"/>
              <a:ext cx="2246860" cy="1081741"/>
              <a:chOff x="0" y="0"/>
              <a:chExt cx="2246858" cy="1081740"/>
            </a:xfrm>
          </p:grpSpPr>
          <p:sp>
            <p:nvSpPr>
              <p:cNvPr id="88" name="Line">
                <a:extLst>
                  <a:ext uri="{FF2B5EF4-FFF2-40B4-BE49-F238E27FC236}">
                    <a16:creationId xmlns:a16="http://schemas.microsoft.com/office/drawing/2014/main" id="{3DD72396-A030-2E41-A008-C2C3086E672D}"/>
                  </a:ext>
                </a:extLst>
              </p:cNvPr>
              <p:cNvSpPr/>
              <p:nvPr/>
            </p:nvSpPr>
            <p:spPr>
              <a:xfrm flipH="1">
                <a:off x="973354" y="-1"/>
                <a:ext cx="933088" cy="428117"/>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sp>
            <p:nvSpPr>
              <p:cNvPr id="89" name="Line">
                <a:extLst>
                  <a:ext uri="{FF2B5EF4-FFF2-40B4-BE49-F238E27FC236}">
                    <a16:creationId xmlns:a16="http://schemas.microsoft.com/office/drawing/2014/main" id="{1BA6F2E6-AA89-2346-B34D-6D6521EFEBE3}"/>
                  </a:ext>
                </a:extLst>
              </p:cNvPr>
              <p:cNvSpPr/>
              <p:nvPr/>
            </p:nvSpPr>
            <p:spPr>
              <a:xfrm>
                <a:off x="0" y="635475"/>
                <a:ext cx="1910948" cy="1"/>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sp>
            <p:nvSpPr>
              <p:cNvPr id="90" name="RNN">
                <a:extLst>
                  <a:ext uri="{FF2B5EF4-FFF2-40B4-BE49-F238E27FC236}">
                    <a16:creationId xmlns:a16="http://schemas.microsoft.com/office/drawing/2014/main" id="{C7BDC17E-3FDF-9941-A821-D3C3DD58E79C}"/>
                  </a:ext>
                </a:extLst>
              </p:cNvPr>
              <p:cNvSpPr/>
              <p:nvPr/>
            </p:nvSpPr>
            <p:spPr>
              <a:xfrm>
                <a:off x="410386" y="289489"/>
                <a:ext cx="1090176" cy="622301"/>
              </a:xfrm>
              <a:prstGeom prst="roundRect">
                <a:avLst>
                  <a:gd name="adj" fmla="val 30612"/>
                </a:avLst>
              </a:prstGeom>
              <a:solidFill>
                <a:srgbClr val="D6D6D6"/>
              </a:solidFill>
              <a:ln w="25400" cap="flat">
                <a:solidFill>
                  <a:srgbClr val="85888D"/>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lvl1pPr>
                  <a:defRPr sz="2400"/>
                </a:lvl1pPr>
              </a:lstStyle>
              <a:p>
                <a:pPr algn="ctr"/>
                <a:r>
                  <a:rPr sz="1687"/>
                  <a:t>RNN</a:t>
                </a:r>
              </a:p>
            </p:txBody>
          </p:sp>
          <p:grpSp>
            <p:nvGrpSpPr>
              <p:cNvPr id="91" name="Group">
                <a:extLst>
                  <a:ext uri="{FF2B5EF4-FFF2-40B4-BE49-F238E27FC236}">
                    <a16:creationId xmlns:a16="http://schemas.microsoft.com/office/drawing/2014/main" id="{9FD39200-8E4E-6449-A38E-9BE2ED29968A}"/>
                  </a:ext>
                </a:extLst>
              </p:cNvPr>
              <p:cNvGrpSpPr/>
              <p:nvPr/>
            </p:nvGrpSpPr>
            <p:grpSpPr>
              <a:xfrm>
                <a:off x="1964521" y="190690"/>
                <a:ext cx="282338" cy="891051"/>
                <a:chOff x="0" y="0"/>
                <a:chExt cx="282336" cy="891050"/>
              </a:xfrm>
            </p:grpSpPr>
            <p:sp>
              <p:nvSpPr>
                <p:cNvPr id="92" name="Rectangle">
                  <a:extLst>
                    <a:ext uri="{FF2B5EF4-FFF2-40B4-BE49-F238E27FC236}">
                      <a16:creationId xmlns:a16="http://schemas.microsoft.com/office/drawing/2014/main" id="{2969C75B-B63D-634D-9CEA-CBD9F1B302F6}"/>
                    </a:ext>
                  </a:extLst>
                </p:cNvPr>
                <p:cNvSpPr/>
                <p:nvPr/>
              </p:nvSpPr>
              <p:spPr>
                <a:xfrm>
                  <a:off x="8630" y="0"/>
                  <a:ext cx="265077" cy="891051"/>
                </a:xfrm>
                <a:prstGeom prst="rect">
                  <a:avLst/>
                </a:prstGeom>
                <a:noFill/>
                <a:ln w="25400" cap="flat">
                  <a:solidFill>
                    <a:srgbClr val="85888D"/>
                  </a:solidFill>
                  <a:prstDash val="solid"/>
                  <a:miter lim="400000"/>
                </a:ln>
                <a:effectLst/>
              </p:spPr>
              <p:txBody>
                <a:bodyPr wrap="square" lIns="35719" tIns="35719" rIns="35719" bIns="35719" numCol="1" anchor="ctr">
                  <a:noAutofit/>
                </a:bodyPr>
                <a:lstStyle/>
                <a:p>
                  <a:pPr algn="ctr">
                    <a:defRPr sz="2400"/>
                  </a:pPr>
                  <a:endParaRPr sz="1687"/>
                </a:p>
              </p:txBody>
            </p:sp>
            <p:sp>
              <p:nvSpPr>
                <p:cNvPr id="93" name="Circle">
                  <a:extLst>
                    <a:ext uri="{FF2B5EF4-FFF2-40B4-BE49-F238E27FC236}">
                      <a16:creationId xmlns:a16="http://schemas.microsoft.com/office/drawing/2014/main" id="{36D2D544-5DCF-5041-A151-C829A0C1C6BB}"/>
                    </a:ext>
                  </a:extLst>
                </p:cNvPr>
                <p:cNvSpPr/>
                <p:nvPr/>
              </p:nvSpPr>
              <p:spPr>
                <a:xfrm>
                  <a:off x="0" y="9628"/>
                  <a:ext cx="282337" cy="282338"/>
                </a:xfrm>
                <a:prstGeom prst="ellipse">
                  <a:avLst/>
                </a:prstGeom>
                <a:blipFill rotWithShape="1">
                  <a:blip r:embed="rId3"/>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94" name="Circle">
                  <a:extLst>
                    <a:ext uri="{FF2B5EF4-FFF2-40B4-BE49-F238E27FC236}">
                      <a16:creationId xmlns:a16="http://schemas.microsoft.com/office/drawing/2014/main" id="{A79434D6-17B1-9549-83D6-70073E0EF984}"/>
                    </a:ext>
                  </a:extLst>
                </p:cNvPr>
                <p:cNvSpPr/>
                <p:nvPr/>
              </p:nvSpPr>
              <p:spPr>
                <a:xfrm>
                  <a:off x="0" y="294420"/>
                  <a:ext cx="282337" cy="282338"/>
                </a:xfrm>
                <a:prstGeom prst="ellipse">
                  <a:avLst/>
                </a:prstGeom>
                <a:blipFill rotWithShape="1">
                  <a:blip r:embed="rId3"/>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95" name="Circle">
                  <a:extLst>
                    <a:ext uri="{FF2B5EF4-FFF2-40B4-BE49-F238E27FC236}">
                      <a16:creationId xmlns:a16="http://schemas.microsoft.com/office/drawing/2014/main" id="{61FAFD46-ABAC-7743-A678-A0D43EB0FBB4}"/>
                    </a:ext>
                  </a:extLst>
                </p:cNvPr>
                <p:cNvSpPr/>
                <p:nvPr/>
              </p:nvSpPr>
              <p:spPr>
                <a:xfrm>
                  <a:off x="0" y="579211"/>
                  <a:ext cx="282337" cy="282338"/>
                </a:xfrm>
                <a:prstGeom prst="ellipse">
                  <a:avLst/>
                </a:prstGeom>
                <a:blipFill rotWithShape="1">
                  <a:blip r:embed="rId3"/>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400">
                      <a:solidFill>
                        <a:srgbClr val="FFFFFF"/>
                      </a:solidFill>
                    </a:defRPr>
                  </a:pPr>
                  <a:endParaRPr sz="1687"/>
                </a:p>
              </p:txBody>
            </p:sp>
          </p:grpSp>
        </p:grpSp>
        <p:grpSp>
          <p:nvGrpSpPr>
            <p:cNvPr id="13" name="Group">
              <a:extLst>
                <a:ext uri="{FF2B5EF4-FFF2-40B4-BE49-F238E27FC236}">
                  <a16:creationId xmlns:a16="http://schemas.microsoft.com/office/drawing/2014/main" id="{42D506CF-E3E9-EF45-9C09-3B4F92D93AA0}"/>
                </a:ext>
              </a:extLst>
            </p:cNvPr>
            <p:cNvGrpSpPr/>
            <p:nvPr/>
          </p:nvGrpSpPr>
          <p:grpSpPr>
            <a:xfrm>
              <a:off x="5512541" y="5196104"/>
              <a:ext cx="2246860" cy="1079746"/>
              <a:chOff x="0" y="0"/>
              <a:chExt cx="2246858" cy="1079745"/>
            </a:xfrm>
          </p:grpSpPr>
          <p:sp>
            <p:nvSpPr>
              <p:cNvPr id="80" name="Line">
                <a:extLst>
                  <a:ext uri="{FF2B5EF4-FFF2-40B4-BE49-F238E27FC236}">
                    <a16:creationId xmlns:a16="http://schemas.microsoft.com/office/drawing/2014/main" id="{47AC65E7-F9FB-EE4C-91F1-7653B877016A}"/>
                  </a:ext>
                </a:extLst>
              </p:cNvPr>
              <p:cNvSpPr/>
              <p:nvPr/>
            </p:nvSpPr>
            <p:spPr>
              <a:xfrm flipH="1">
                <a:off x="973354" y="0"/>
                <a:ext cx="920061" cy="426121"/>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sp>
            <p:nvSpPr>
              <p:cNvPr id="81" name="Line">
                <a:extLst>
                  <a:ext uri="{FF2B5EF4-FFF2-40B4-BE49-F238E27FC236}">
                    <a16:creationId xmlns:a16="http://schemas.microsoft.com/office/drawing/2014/main" id="{D30C443F-A325-254C-AC50-4D93AF56AF04}"/>
                  </a:ext>
                </a:extLst>
              </p:cNvPr>
              <p:cNvSpPr/>
              <p:nvPr/>
            </p:nvSpPr>
            <p:spPr>
              <a:xfrm>
                <a:off x="0" y="633481"/>
                <a:ext cx="1910948" cy="1"/>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sp>
            <p:nvSpPr>
              <p:cNvPr id="82" name="RNN">
                <a:extLst>
                  <a:ext uri="{FF2B5EF4-FFF2-40B4-BE49-F238E27FC236}">
                    <a16:creationId xmlns:a16="http://schemas.microsoft.com/office/drawing/2014/main" id="{5DBA0A15-68F0-E147-B726-7BBB5C309CB8}"/>
                  </a:ext>
                </a:extLst>
              </p:cNvPr>
              <p:cNvSpPr/>
              <p:nvPr/>
            </p:nvSpPr>
            <p:spPr>
              <a:xfrm>
                <a:off x="410386" y="287494"/>
                <a:ext cx="1090176" cy="622301"/>
              </a:xfrm>
              <a:prstGeom prst="roundRect">
                <a:avLst>
                  <a:gd name="adj" fmla="val 30612"/>
                </a:avLst>
              </a:prstGeom>
              <a:solidFill>
                <a:srgbClr val="D6D6D6"/>
              </a:solidFill>
              <a:ln w="25400" cap="flat">
                <a:solidFill>
                  <a:srgbClr val="85888D"/>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lvl1pPr>
                  <a:defRPr sz="2400"/>
                </a:lvl1pPr>
              </a:lstStyle>
              <a:p>
                <a:pPr algn="ctr"/>
                <a:r>
                  <a:rPr sz="1687"/>
                  <a:t>RNN</a:t>
                </a:r>
              </a:p>
            </p:txBody>
          </p:sp>
          <p:grpSp>
            <p:nvGrpSpPr>
              <p:cNvPr id="83" name="Group">
                <a:extLst>
                  <a:ext uri="{FF2B5EF4-FFF2-40B4-BE49-F238E27FC236}">
                    <a16:creationId xmlns:a16="http://schemas.microsoft.com/office/drawing/2014/main" id="{F61D807E-581E-0E42-90C4-FD332292DCB4}"/>
                  </a:ext>
                </a:extLst>
              </p:cNvPr>
              <p:cNvGrpSpPr/>
              <p:nvPr/>
            </p:nvGrpSpPr>
            <p:grpSpPr>
              <a:xfrm>
                <a:off x="1964521" y="188695"/>
                <a:ext cx="282338" cy="891051"/>
                <a:chOff x="0" y="0"/>
                <a:chExt cx="282336" cy="891050"/>
              </a:xfrm>
            </p:grpSpPr>
            <p:sp>
              <p:nvSpPr>
                <p:cNvPr id="84" name="Rectangle">
                  <a:extLst>
                    <a:ext uri="{FF2B5EF4-FFF2-40B4-BE49-F238E27FC236}">
                      <a16:creationId xmlns:a16="http://schemas.microsoft.com/office/drawing/2014/main" id="{5333890F-A954-4147-B756-C8E5646FD93E}"/>
                    </a:ext>
                  </a:extLst>
                </p:cNvPr>
                <p:cNvSpPr/>
                <p:nvPr/>
              </p:nvSpPr>
              <p:spPr>
                <a:xfrm>
                  <a:off x="8630" y="0"/>
                  <a:ext cx="265077" cy="891051"/>
                </a:xfrm>
                <a:prstGeom prst="rect">
                  <a:avLst/>
                </a:prstGeom>
                <a:noFill/>
                <a:ln w="25400" cap="flat">
                  <a:solidFill>
                    <a:srgbClr val="85888D"/>
                  </a:solidFill>
                  <a:prstDash val="solid"/>
                  <a:miter lim="400000"/>
                </a:ln>
                <a:effectLst/>
              </p:spPr>
              <p:txBody>
                <a:bodyPr wrap="square" lIns="35719" tIns="35719" rIns="35719" bIns="35719" numCol="1" anchor="ctr">
                  <a:noAutofit/>
                </a:bodyPr>
                <a:lstStyle/>
                <a:p>
                  <a:pPr algn="ctr">
                    <a:defRPr sz="2400"/>
                  </a:pPr>
                  <a:endParaRPr sz="1687"/>
                </a:p>
              </p:txBody>
            </p:sp>
            <p:sp>
              <p:nvSpPr>
                <p:cNvPr id="85" name="Circle">
                  <a:extLst>
                    <a:ext uri="{FF2B5EF4-FFF2-40B4-BE49-F238E27FC236}">
                      <a16:creationId xmlns:a16="http://schemas.microsoft.com/office/drawing/2014/main" id="{6544142F-EBC0-DA48-87F0-D33F95137D8B}"/>
                    </a:ext>
                  </a:extLst>
                </p:cNvPr>
                <p:cNvSpPr/>
                <p:nvPr/>
              </p:nvSpPr>
              <p:spPr>
                <a:xfrm>
                  <a:off x="0" y="9628"/>
                  <a:ext cx="282337" cy="282338"/>
                </a:xfrm>
                <a:prstGeom prst="ellipse">
                  <a:avLst/>
                </a:prstGeom>
                <a:blipFill rotWithShape="1">
                  <a:blip r:embed="rId3"/>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86" name="Circle">
                  <a:extLst>
                    <a:ext uri="{FF2B5EF4-FFF2-40B4-BE49-F238E27FC236}">
                      <a16:creationId xmlns:a16="http://schemas.microsoft.com/office/drawing/2014/main" id="{74022808-5098-D647-9F38-3492DAB782E8}"/>
                    </a:ext>
                  </a:extLst>
                </p:cNvPr>
                <p:cNvSpPr/>
                <p:nvPr/>
              </p:nvSpPr>
              <p:spPr>
                <a:xfrm>
                  <a:off x="0" y="294420"/>
                  <a:ext cx="282337" cy="282338"/>
                </a:xfrm>
                <a:prstGeom prst="ellipse">
                  <a:avLst/>
                </a:prstGeom>
                <a:blipFill rotWithShape="1">
                  <a:blip r:embed="rId3"/>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87" name="Circle">
                  <a:extLst>
                    <a:ext uri="{FF2B5EF4-FFF2-40B4-BE49-F238E27FC236}">
                      <a16:creationId xmlns:a16="http://schemas.microsoft.com/office/drawing/2014/main" id="{FE92B9E0-0EF8-1B45-8CE6-D6D746885CC0}"/>
                    </a:ext>
                  </a:extLst>
                </p:cNvPr>
                <p:cNvSpPr/>
                <p:nvPr/>
              </p:nvSpPr>
              <p:spPr>
                <a:xfrm>
                  <a:off x="0" y="579211"/>
                  <a:ext cx="282337" cy="282338"/>
                </a:xfrm>
                <a:prstGeom prst="ellipse">
                  <a:avLst/>
                </a:prstGeom>
                <a:blipFill rotWithShape="1">
                  <a:blip r:embed="rId3"/>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400">
                      <a:solidFill>
                        <a:srgbClr val="FFFFFF"/>
                      </a:solidFill>
                    </a:defRPr>
                  </a:pPr>
                  <a:endParaRPr sz="1687"/>
                </a:p>
              </p:txBody>
            </p:sp>
          </p:grpSp>
        </p:grpSp>
        <p:grpSp>
          <p:nvGrpSpPr>
            <p:cNvPr id="14" name="Group">
              <a:extLst>
                <a:ext uri="{FF2B5EF4-FFF2-40B4-BE49-F238E27FC236}">
                  <a16:creationId xmlns:a16="http://schemas.microsoft.com/office/drawing/2014/main" id="{22A03BC7-ADDB-2448-9295-EE239AA80DF6}"/>
                </a:ext>
              </a:extLst>
            </p:cNvPr>
            <p:cNvGrpSpPr/>
            <p:nvPr/>
          </p:nvGrpSpPr>
          <p:grpSpPr>
            <a:xfrm>
              <a:off x="7785841" y="5196219"/>
              <a:ext cx="2246860" cy="1079631"/>
              <a:chOff x="0" y="0"/>
              <a:chExt cx="2246858" cy="1079630"/>
            </a:xfrm>
          </p:grpSpPr>
          <p:sp>
            <p:nvSpPr>
              <p:cNvPr id="72" name="Line">
                <a:extLst>
                  <a:ext uri="{FF2B5EF4-FFF2-40B4-BE49-F238E27FC236}">
                    <a16:creationId xmlns:a16="http://schemas.microsoft.com/office/drawing/2014/main" id="{2A722F56-7B3B-B748-8DA4-4AFD48C9B44E}"/>
                  </a:ext>
                </a:extLst>
              </p:cNvPr>
              <p:cNvSpPr/>
              <p:nvPr/>
            </p:nvSpPr>
            <p:spPr>
              <a:xfrm flipH="1">
                <a:off x="973354" y="-1"/>
                <a:ext cx="938713" cy="426007"/>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sp>
            <p:nvSpPr>
              <p:cNvPr id="73" name="Line">
                <a:extLst>
                  <a:ext uri="{FF2B5EF4-FFF2-40B4-BE49-F238E27FC236}">
                    <a16:creationId xmlns:a16="http://schemas.microsoft.com/office/drawing/2014/main" id="{3CF22DF4-AB3C-CB42-AAF2-AA54168FD3B1}"/>
                  </a:ext>
                </a:extLst>
              </p:cNvPr>
              <p:cNvSpPr/>
              <p:nvPr/>
            </p:nvSpPr>
            <p:spPr>
              <a:xfrm>
                <a:off x="0" y="633365"/>
                <a:ext cx="1910948" cy="1"/>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sp>
            <p:nvSpPr>
              <p:cNvPr id="74" name="RNN">
                <a:extLst>
                  <a:ext uri="{FF2B5EF4-FFF2-40B4-BE49-F238E27FC236}">
                    <a16:creationId xmlns:a16="http://schemas.microsoft.com/office/drawing/2014/main" id="{1C7FA8DF-ECDD-044F-9F73-AD24C3CC1A9D}"/>
                  </a:ext>
                </a:extLst>
              </p:cNvPr>
              <p:cNvSpPr/>
              <p:nvPr/>
            </p:nvSpPr>
            <p:spPr>
              <a:xfrm>
                <a:off x="410386" y="287379"/>
                <a:ext cx="1090176" cy="622301"/>
              </a:xfrm>
              <a:prstGeom prst="roundRect">
                <a:avLst>
                  <a:gd name="adj" fmla="val 30612"/>
                </a:avLst>
              </a:prstGeom>
              <a:solidFill>
                <a:srgbClr val="D6D6D6"/>
              </a:solidFill>
              <a:ln w="25400" cap="flat">
                <a:solidFill>
                  <a:srgbClr val="85888D"/>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lvl1pPr>
                  <a:defRPr sz="2400"/>
                </a:lvl1pPr>
              </a:lstStyle>
              <a:p>
                <a:pPr algn="ctr"/>
                <a:r>
                  <a:rPr sz="1687"/>
                  <a:t>RNN</a:t>
                </a:r>
              </a:p>
            </p:txBody>
          </p:sp>
          <p:grpSp>
            <p:nvGrpSpPr>
              <p:cNvPr id="75" name="Group">
                <a:extLst>
                  <a:ext uri="{FF2B5EF4-FFF2-40B4-BE49-F238E27FC236}">
                    <a16:creationId xmlns:a16="http://schemas.microsoft.com/office/drawing/2014/main" id="{7A7F75A0-35F1-A14E-B403-C7B23F78BB9E}"/>
                  </a:ext>
                </a:extLst>
              </p:cNvPr>
              <p:cNvGrpSpPr/>
              <p:nvPr/>
            </p:nvGrpSpPr>
            <p:grpSpPr>
              <a:xfrm>
                <a:off x="1964521" y="188580"/>
                <a:ext cx="282338" cy="891051"/>
                <a:chOff x="0" y="0"/>
                <a:chExt cx="282336" cy="891050"/>
              </a:xfrm>
            </p:grpSpPr>
            <p:sp>
              <p:nvSpPr>
                <p:cNvPr id="76" name="Rectangle">
                  <a:extLst>
                    <a:ext uri="{FF2B5EF4-FFF2-40B4-BE49-F238E27FC236}">
                      <a16:creationId xmlns:a16="http://schemas.microsoft.com/office/drawing/2014/main" id="{2DB9C19D-6100-E840-A299-7ED0BACED19A}"/>
                    </a:ext>
                  </a:extLst>
                </p:cNvPr>
                <p:cNvSpPr/>
                <p:nvPr/>
              </p:nvSpPr>
              <p:spPr>
                <a:xfrm>
                  <a:off x="8630" y="0"/>
                  <a:ext cx="265077" cy="891051"/>
                </a:xfrm>
                <a:prstGeom prst="rect">
                  <a:avLst/>
                </a:prstGeom>
                <a:noFill/>
                <a:ln w="25400" cap="flat">
                  <a:solidFill>
                    <a:srgbClr val="85888D"/>
                  </a:solidFill>
                  <a:prstDash val="solid"/>
                  <a:miter lim="400000"/>
                </a:ln>
                <a:effectLst/>
              </p:spPr>
              <p:txBody>
                <a:bodyPr wrap="square" lIns="35719" tIns="35719" rIns="35719" bIns="35719" numCol="1" anchor="ctr">
                  <a:noAutofit/>
                </a:bodyPr>
                <a:lstStyle/>
                <a:p>
                  <a:pPr algn="ctr">
                    <a:defRPr sz="2400"/>
                  </a:pPr>
                  <a:endParaRPr sz="1687"/>
                </a:p>
              </p:txBody>
            </p:sp>
            <p:sp>
              <p:nvSpPr>
                <p:cNvPr id="77" name="Circle">
                  <a:extLst>
                    <a:ext uri="{FF2B5EF4-FFF2-40B4-BE49-F238E27FC236}">
                      <a16:creationId xmlns:a16="http://schemas.microsoft.com/office/drawing/2014/main" id="{CEAF6B94-A366-AC47-8003-BDD9DBE980E5}"/>
                    </a:ext>
                  </a:extLst>
                </p:cNvPr>
                <p:cNvSpPr/>
                <p:nvPr/>
              </p:nvSpPr>
              <p:spPr>
                <a:xfrm>
                  <a:off x="0" y="9628"/>
                  <a:ext cx="282337" cy="282338"/>
                </a:xfrm>
                <a:prstGeom prst="ellipse">
                  <a:avLst/>
                </a:prstGeom>
                <a:blipFill rotWithShape="1">
                  <a:blip r:embed="rId3"/>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78" name="Circle">
                  <a:extLst>
                    <a:ext uri="{FF2B5EF4-FFF2-40B4-BE49-F238E27FC236}">
                      <a16:creationId xmlns:a16="http://schemas.microsoft.com/office/drawing/2014/main" id="{DA7EE03D-9DC8-B24C-B7BB-04F1756F355C}"/>
                    </a:ext>
                  </a:extLst>
                </p:cNvPr>
                <p:cNvSpPr/>
                <p:nvPr/>
              </p:nvSpPr>
              <p:spPr>
                <a:xfrm>
                  <a:off x="0" y="294420"/>
                  <a:ext cx="282337" cy="282338"/>
                </a:xfrm>
                <a:prstGeom prst="ellipse">
                  <a:avLst/>
                </a:prstGeom>
                <a:blipFill rotWithShape="1">
                  <a:blip r:embed="rId3"/>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79" name="Circle">
                  <a:extLst>
                    <a:ext uri="{FF2B5EF4-FFF2-40B4-BE49-F238E27FC236}">
                      <a16:creationId xmlns:a16="http://schemas.microsoft.com/office/drawing/2014/main" id="{AB7F7C38-2D14-B14B-B6ED-0FC36CF18260}"/>
                    </a:ext>
                  </a:extLst>
                </p:cNvPr>
                <p:cNvSpPr/>
                <p:nvPr/>
              </p:nvSpPr>
              <p:spPr>
                <a:xfrm>
                  <a:off x="0" y="579211"/>
                  <a:ext cx="282337" cy="282338"/>
                </a:xfrm>
                <a:prstGeom prst="ellipse">
                  <a:avLst/>
                </a:prstGeom>
                <a:blipFill rotWithShape="1">
                  <a:blip r:embed="rId3"/>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400">
                      <a:solidFill>
                        <a:srgbClr val="FFFFFF"/>
                      </a:solidFill>
                    </a:defRPr>
                  </a:pPr>
                  <a:endParaRPr sz="1687"/>
                </a:p>
              </p:txBody>
            </p:sp>
          </p:grpSp>
        </p:grpSp>
        <p:grpSp>
          <p:nvGrpSpPr>
            <p:cNvPr id="15" name="Group">
              <a:extLst>
                <a:ext uri="{FF2B5EF4-FFF2-40B4-BE49-F238E27FC236}">
                  <a16:creationId xmlns:a16="http://schemas.microsoft.com/office/drawing/2014/main" id="{753BD0D7-DE4D-F442-82BB-3DCAA345A5AE}"/>
                </a:ext>
              </a:extLst>
            </p:cNvPr>
            <p:cNvGrpSpPr/>
            <p:nvPr/>
          </p:nvGrpSpPr>
          <p:grpSpPr>
            <a:xfrm>
              <a:off x="2562163" y="4530073"/>
              <a:ext cx="2296129" cy="2520478"/>
              <a:chOff x="0" y="0"/>
              <a:chExt cx="2296128" cy="2520476"/>
            </a:xfrm>
          </p:grpSpPr>
          <p:sp>
            <p:nvSpPr>
              <p:cNvPr id="64" name="Line">
                <a:extLst>
                  <a:ext uri="{FF2B5EF4-FFF2-40B4-BE49-F238E27FC236}">
                    <a16:creationId xmlns:a16="http://schemas.microsoft.com/office/drawing/2014/main" id="{EFF43D24-2199-0240-8CD3-CA57F4B057F1}"/>
                  </a:ext>
                </a:extLst>
              </p:cNvPr>
              <p:cNvSpPr/>
              <p:nvPr/>
            </p:nvSpPr>
            <p:spPr>
              <a:xfrm>
                <a:off x="599031" y="0"/>
                <a:ext cx="651479" cy="1866888"/>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sp>
            <p:nvSpPr>
              <p:cNvPr id="65" name="Line">
                <a:extLst>
                  <a:ext uri="{FF2B5EF4-FFF2-40B4-BE49-F238E27FC236}">
                    <a16:creationId xmlns:a16="http://schemas.microsoft.com/office/drawing/2014/main" id="{0E592E80-80F9-A84C-BE0F-5550394B9C74}"/>
                  </a:ext>
                </a:extLst>
              </p:cNvPr>
              <p:cNvSpPr/>
              <p:nvPr/>
            </p:nvSpPr>
            <p:spPr>
              <a:xfrm flipH="1" flipV="1">
                <a:off x="357009" y="2074212"/>
                <a:ext cx="1939120" cy="1"/>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sp>
            <p:nvSpPr>
              <p:cNvPr id="66" name="RNN">
                <a:extLst>
                  <a:ext uri="{FF2B5EF4-FFF2-40B4-BE49-F238E27FC236}">
                    <a16:creationId xmlns:a16="http://schemas.microsoft.com/office/drawing/2014/main" id="{5BC0241F-C1E6-4B42-B950-ECCC726B5C11}"/>
                  </a:ext>
                </a:extLst>
              </p:cNvPr>
              <p:cNvSpPr/>
              <p:nvPr/>
            </p:nvSpPr>
            <p:spPr>
              <a:xfrm>
                <a:off x="731864" y="1728225"/>
                <a:ext cx="1090176" cy="622301"/>
              </a:xfrm>
              <a:prstGeom prst="roundRect">
                <a:avLst>
                  <a:gd name="adj" fmla="val 30612"/>
                </a:avLst>
              </a:prstGeom>
              <a:solidFill>
                <a:srgbClr val="D6D6D6"/>
              </a:solidFill>
              <a:ln w="25400" cap="flat">
                <a:solidFill>
                  <a:srgbClr val="85888D"/>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lvl1pPr>
                  <a:defRPr sz="2400"/>
                </a:lvl1pPr>
              </a:lstStyle>
              <a:p>
                <a:pPr algn="ctr"/>
                <a:r>
                  <a:rPr sz="1687"/>
                  <a:t>RNN</a:t>
                </a:r>
              </a:p>
            </p:txBody>
          </p:sp>
          <p:grpSp>
            <p:nvGrpSpPr>
              <p:cNvPr id="67" name="Group">
                <a:extLst>
                  <a:ext uri="{FF2B5EF4-FFF2-40B4-BE49-F238E27FC236}">
                    <a16:creationId xmlns:a16="http://schemas.microsoft.com/office/drawing/2014/main" id="{B22BC043-BB87-7C41-B796-09945D2C3A9E}"/>
                  </a:ext>
                </a:extLst>
              </p:cNvPr>
              <p:cNvGrpSpPr/>
              <p:nvPr/>
            </p:nvGrpSpPr>
            <p:grpSpPr>
              <a:xfrm>
                <a:off x="0" y="1629426"/>
                <a:ext cx="282337" cy="891051"/>
                <a:chOff x="0" y="0"/>
                <a:chExt cx="282336" cy="891050"/>
              </a:xfrm>
            </p:grpSpPr>
            <p:sp>
              <p:nvSpPr>
                <p:cNvPr id="68" name="Rectangle">
                  <a:extLst>
                    <a:ext uri="{FF2B5EF4-FFF2-40B4-BE49-F238E27FC236}">
                      <a16:creationId xmlns:a16="http://schemas.microsoft.com/office/drawing/2014/main" id="{545787C8-2517-4344-BAEA-0696C69B8545}"/>
                    </a:ext>
                  </a:extLst>
                </p:cNvPr>
                <p:cNvSpPr/>
                <p:nvPr/>
              </p:nvSpPr>
              <p:spPr>
                <a:xfrm>
                  <a:off x="8630" y="0"/>
                  <a:ext cx="265077" cy="891051"/>
                </a:xfrm>
                <a:prstGeom prst="rect">
                  <a:avLst/>
                </a:prstGeom>
                <a:noFill/>
                <a:ln w="25400" cap="flat">
                  <a:solidFill>
                    <a:srgbClr val="85888D"/>
                  </a:solidFill>
                  <a:prstDash val="solid"/>
                  <a:miter lim="400000"/>
                </a:ln>
                <a:effectLst/>
              </p:spPr>
              <p:txBody>
                <a:bodyPr wrap="square" lIns="35719" tIns="35719" rIns="35719" bIns="35719" numCol="1" anchor="ctr">
                  <a:noAutofit/>
                </a:bodyPr>
                <a:lstStyle/>
                <a:p>
                  <a:pPr algn="ctr">
                    <a:defRPr sz="2400"/>
                  </a:pPr>
                  <a:endParaRPr sz="1687"/>
                </a:p>
              </p:txBody>
            </p:sp>
            <p:sp>
              <p:nvSpPr>
                <p:cNvPr id="69" name="Circle">
                  <a:extLst>
                    <a:ext uri="{FF2B5EF4-FFF2-40B4-BE49-F238E27FC236}">
                      <a16:creationId xmlns:a16="http://schemas.microsoft.com/office/drawing/2014/main" id="{391BEF72-32A2-9C4A-B326-6C60C1D5C557}"/>
                    </a:ext>
                  </a:extLst>
                </p:cNvPr>
                <p:cNvSpPr/>
                <p:nvPr/>
              </p:nvSpPr>
              <p:spPr>
                <a:xfrm>
                  <a:off x="0" y="9628"/>
                  <a:ext cx="282337" cy="282338"/>
                </a:xfrm>
                <a:prstGeom prst="ellipse">
                  <a:avLst/>
                </a:prstGeom>
                <a:blipFill rotWithShape="1">
                  <a:blip r:embed="rId3"/>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70" name="Circle">
                  <a:extLst>
                    <a:ext uri="{FF2B5EF4-FFF2-40B4-BE49-F238E27FC236}">
                      <a16:creationId xmlns:a16="http://schemas.microsoft.com/office/drawing/2014/main" id="{33A6830E-6FF4-444D-91A5-8DFB8623AB09}"/>
                    </a:ext>
                  </a:extLst>
                </p:cNvPr>
                <p:cNvSpPr/>
                <p:nvPr/>
              </p:nvSpPr>
              <p:spPr>
                <a:xfrm>
                  <a:off x="0" y="294420"/>
                  <a:ext cx="282337" cy="282338"/>
                </a:xfrm>
                <a:prstGeom prst="ellipse">
                  <a:avLst/>
                </a:prstGeom>
                <a:blipFill rotWithShape="1">
                  <a:blip r:embed="rId3"/>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71" name="Circle">
                  <a:extLst>
                    <a:ext uri="{FF2B5EF4-FFF2-40B4-BE49-F238E27FC236}">
                      <a16:creationId xmlns:a16="http://schemas.microsoft.com/office/drawing/2014/main" id="{FCEC938E-8A09-FF41-97C8-7B85C8A744FD}"/>
                    </a:ext>
                  </a:extLst>
                </p:cNvPr>
                <p:cNvSpPr/>
                <p:nvPr/>
              </p:nvSpPr>
              <p:spPr>
                <a:xfrm>
                  <a:off x="0" y="579211"/>
                  <a:ext cx="282337" cy="282338"/>
                </a:xfrm>
                <a:prstGeom prst="ellipse">
                  <a:avLst/>
                </a:prstGeom>
                <a:blipFill rotWithShape="1">
                  <a:blip r:embed="rId3"/>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400">
                      <a:solidFill>
                        <a:srgbClr val="FFFFFF"/>
                      </a:solidFill>
                    </a:defRPr>
                  </a:pPr>
                  <a:endParaRPr sz="1687"/>
                </a:p>
              </p:txBody>
            </p:sp>
          </p:grpSp>
        </p:grpSp>
        <p:grpSp>
          <p:nvGrpSpPr>
            <p:cNvPr id="16" name="Group">
              <a:extLst>
                <a:ext uri="{FF2B5EF4-FFF2-40B4-BE49-F238E27FC236}">
                  <a16:creationId xmlns:a16="http://schemas.microsoft.com/office/drawing/2014/main" id="{9E76DCCB-C3E0-A242-9CA7-2FCBB3139A47}"/>
                </a:ext>
              </a:extLst>
            </p:cNvPr>
            <p:cNvGrpSpPr/>
            <p:nvPr/>
          </p:nvGrpSpPr>
          <p:grpSpPr>
            <a:xfrm>
              <a:off x="4848163" y="4460447"/>
              <a:ext cx="2181829" cy="2590104"/>
              <a:chOff x="0" y="0"/>
              <a:chExt cx="2181828" cy="2590102"/>
            </a:xfrm>
          </p:grpSpPr>
          <p:sp>
            <p:nvSpPr>
              <p:cNvPr id="56" name="Line">
                <a:extLst>
                  <a:ext uri="{FF2B5EF4-FFF2-40B4-BE49-F238E27FC236}">
                    <a16:creationId xmlns:a16="http://schemas.microsoft.com/office/drawing/2014/main" id="{CB759D2B-144F-094D-BA64-2C0BC193BA02}"/>
                  </a:ext>
                </a:extLst>
              </p:cNvPr>
              <p:cNvSpPr/>
              <p:nvPr/>
            </p:nvSpPr>
            <p:spPr>
              <a:xfrm flipH="1" flipV="1">
                <a:off x="242709" y="2143838"/>
                <a:ext cx="1939120" cy="1"/>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grpSp>
            <p:nvGrpSpPr>
              <p:cNvPr id="57" name="Group">
                <a:extLst>
                  <a:ext uri="{FF2B5EF4-FFF2-40B4-BE49-F238E27FC236}">
                    <a16:creationId xmlns:a16="http://schemas.microsoft.com/office/drawing/2014/main" id="{16B6112F-FE8E-FA4F-BA7E-C3337CF4C20A}"/>
                  </a:ext>
                </a:extLst>
              </p:cNvPr>
              <p:cNvGrpSpPr/>
              <p:nvPr/>
            </p:nvGrpSpPr>
            <p:grpSpPr>
              <a:xfrm>
                <a:off x="0" y="1699052"/>
                <a:ext cx="282337" cy="891051"/>
                <a:chOff x="0" y="0"/>
                <a:chExt cx="282336" cy="891050"/>
              </a:xfrm>
            </p:grpSpPr>
            <p:sp>
              <p:nvSpPr>
                <p:cNvPr id="60" name="Rectangle">
                  <a:extLst>
                    <a:ext uri="{FF2B5EF4-FFF2-40B4-BE49-F238E27FC236}">
                      <a16:creationId xmlns:a16="http://schemas.microsoft.com/office/drawing/2014/main" id="{9940CA6F-097E-3647-BEB7-D18F0E1B0E2A}"/>
                    </a:ext>
                  </a:extLst>
                </p:cNvPr>
                <p:cNvSpPr/>
                <p:nvPr/>
              </p:nvSpPr>
              <p:spPr>
                <a:xfrm>
                  <a:off x="8630" y="0"/>
                  <a:ext cx="265077" cy="891051"/>
                </a:xfrm>
                <a:prstGeom prst="rect">
                  <a:avLst/>
                </a:prstGeom>
                <a:noFill/>
                <a:ln w="25400" cap="flat">
                  <a:solidFill>
                    <a:srgbClr val="85888D"/>
                  </a:solidFill>
                  <a:prstDash val="solid"/>
                  <a:miter lim="400000"/>
                </a:ln>
                <a:effectLst/>
              </p:spPr>
              <p:txBody>
                <a:bodyPr wrap="square" lIns="35719" tIns="35719" rIns="35719" bIns="35719" numCol="1" anchor="ctr">
                  <a:noAutofit/>
                </a:bodyPr>
                <a:lstStyle/>
                <a:p>
                  <a:pPr algn="ctr">
                    <a:defRPr sz="2400"/>
                  </a:pPr>
                  <a:endParaRPr sz="1687"/>
                </a:p>
              </p:txBody>
            </p:sp>
            <p:sp>
              <p:nvSpPr>
                <p:cNvPr id="61" name="Circle">
                  <a:extLst>
                    <a:ext uri="{FF2B5EF4-FFF2-40B4-BE49-F238E27FC236}">
                      <a16:creationId xmlns:a16="http://schemas.microsoft.com/office/drawing/2014/main" id="{D59218E6-0A87-E946-9C39-AE147FBDF68E}"/>
                    </a:ext>
                  </a:extLst>
                </p:cNvPr>
                <p:cNvSpPr/>
                <p:nvPr/>
              </p:nvSpPr>
              <p:spPr>
                <a:xfrm>
                  <a:off x="0" y="9628"/>
                  <a:ext cx="282337" cy="282338"/>
                </a:xfrm>
                <a:prstGeom prst="ellipse">
                  <a:avLst/>
                </a:prstGeom>
                <a:blipFill rotWithShape="1">
                  <a:blip r:embed="rId3"/>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62" name="Circle">
                  <a:extLst>
                    <a:ext uri="{FF2B5EF4-FFF2-40B4-BE49-F238E27FC236}">
                      <a16:creationId xmlns:a16="http://schemas.microsoft.com/office/drawing/2014/main" id="{6267F455-57EA-2B46-A432-DE6DE7FBC121}"/>
                    </a:ext>
                  </a:extLst>
                </p:cNvPr>
                <p:cNvSpPr/>
                <p:nvPr/>
              </p:nvSpPr>
              <p:spPr>
                <a:xfrm>
                  <a:off x="0" y="294420"/>
                  <a:ext cx="282337" cy="282338"/>
                </a:xfrm>
                <a:prstGeom prst="ellipse">
                  <a:avLst/>
                </a:prstGeom>
                <a:blipFill rotWithShape="1">
                  <a:blip r:embed="rId3"/>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63" name="Circle">
                  <a:extLst>
                    <a:ext uri="{FF2B5EF4-FFF2-40B4-BE49-F238E27FC236}">
                      <a16:creationId xmlns:a16="http://schemas.microsoft.com/office/drawing/2014/main" id="{1F668BBF-E36B-3345-9C6A-8A484656E975}"/>
                    </a:ext>
                  </a:extLst>
                </p:cNvPr>
                <p:cNvSpPr/>
                <p:nvPr/>
              </p:nvSpPr>
              <p:spPr>
                <a:xfrm>
                  <a:off x="0" y="579211"/>
                  <a:ext cx="282337" cy="282338"/>
                </a:xfrm>
                <a:prstGeom prst="ellipse">
                  <a:avLst/>
                </a:prstGeom>
                <a:blipFill rotWithShape="1">
                  <a:blip r:embed="rId3"/>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400">
                      <a:solidFill>
                        <a:srgbClr val="FFFFFF"/>
                      </a:solidFill>
                    </a:defRPr>
                  </a:pPr>
                  <a:endParaRPr sz="1687"/>
                </a:p>
              </p:txBody>
            </p:sp>
          </p:grpSp>
          <p:sp>
            <p:nvSpPr>
              <p:cNvPr id="58" name="Line">
                <a:extLst>
                  <a:ext uri="{FF2B5EF4-FFF2-40B4-BE49-F238E27FC236}">
                    <a16:creationId xmlns:a16="http://schemas.microsoft.com/office/drawing/2014/main" id="{995CB648-FFAE-E142-8E15-D709A4A3F239}"/>
                  </a:ext>
                </a:extLst>
              </p:cNvPr>
              <p:cNvSpPr/>
              <p:nvPr/>
            </p:nvSpPr>
            <p:spPr>
              <a:xfrm>
                <a:off x="428355" y="0"/>
                <a:ext cx="790278" cy="1936478"/>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sp>
            <p:nvSpPr>
              <p:cNvPr id="59" name="RNN">
                <a:extLst>
                  <a:ext uri="{FF2B5EF4-FFF2-40B4-BE49-F238E27FC236}">
                    <a16:creationId xmlns:a16="http://schemas.microsoft.com/office/drawing/2014/main" id="{8C6A1068-5A10-FA48-B74D-F47859D41BDE}"/>
                  </a:ext>
                </a:extLst>
              </p:cNvPr>
              <p:cNvSpPr/>
              <p:nvPr/>
            </p:nvSpPr>
            <p:spPr>
              <a:xfrm>
                <a:off x="655664" y="1797851"/>
                <a:ext cx="1090176" cy="622301"/>
              </a:xfrm>
              <a:prstGeom prst="roundRect">
                <a:avLst>
                  <a:gd name="adj" fmla="val 30612"/>
                </a:avLst>
              </a:prstGeom>
              <a:solidFill>
                <a:srgbClr val="D6D6D6"/>
              </a:solidFill>
              <a:ln w="25400" cap="flat">
                <a:solidFill>
                  <a:srgbClr val="85888D"/>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lvl1pPr>
                  <a:defRPr sz="2400"/>
                </a:lvl1pPr>
              </a:lstStyle>
              <a:p>
                <a:pPr algn="ctr"/>
                <a:r>
                  <a:rPr sz="1687"/>
                  <a:t>RNN</a:t>
                </a:r>
              </a:p>
            </p:txBody>
          </p:sp>
        </p:grpSp>
        <p:grpSp>
          <p:nvGrpSpPr>
            <p:cNvPr id="17" name="Group">
              <a:extLst>
                <a:ext uri="{FF2B5EF4-FFF2-40B4-BE49-F238E27FC236}">
                  <a16:creationId xmlns:a16="http://schemas.microsoft.com/office/drawing/2014/main" id="{109C69A5-70AE-B345-A54A-9FFEF48F31C4}"/>
                </a:ext>
              </a:extLst>
            </p:cNvPr>
            <p:cNvGrpSpPr/>
            <p:nvPr/>
          </p:nvGrpSpPr>
          <p:grpSpPr>
            <a:xfrm>
              <a:off x="7057963" y="4519658"/>
              <a:ext cx="2258029" cy="2530893"/>
              <a:chOff x="0" y="0"/>
              <a:chExt cx="2258028" cy="2530892"/>
            </a:xfrm>
          </p:grpSpPr>
          <p:sp>
            <p:nvSpPr>
              <p:cNvPr id="48" name="Line">
                <a:extLst>
                  <a:ext uri="{FF2B5EF4-FFF2-40B4-BE49-F238E27FC236}">
                    <a16:creationId xmlns:a16="http://schemas.microsoft.com/office/drawing/2014/main" id="{B3261111-77CA-A940-A14F-6A3C9568D112}"/>
                  </a:ext>
                </a:extLst>
              </p:cNvPr>
              <p:cNvSpPr/>
              <p:nvPr/>
            </p:nvSpPr>
            <p:spPr>
              <a:xfrm flipH="1" flipV="1">
                <a:off x="318909" y="2084627"/>
                <a:ext cx="1939120" cy="1"/>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grpSp>
            <p:nvGrpSpPr>
              <p:cNvPr id="49" name="Group">
                <a:extLst>
                  <a:ext uri="{FF2B5EF4-FFF2-40B4-BE49-F238E27FC236}">
                    <a16:creationId xmlns:a16="http://schemas.microsoft.com/office/drawing/2014/main" id="{31653509-CE6C-E945-81A3-6B82D9F84B9C}"/>
                  </a:ext>
                </a:extLst>
              </p:cNvPr>
              <p:cNvGrpSpPr/>
              <p:nvPr/>
            </p:nvGrpSpPr>
            <p:grpSpPr>
              <a:xfrm>
                <a:off x="0" y="1639841"/>
                <a:ext cx="282337" cy="891052"/>
                <a:chOff x="0" y="0"/>
                <a:chExt cx="282336" cy="891050"/>
              </a:xfrm>
            </p:grpSpPr>
            <p:sp>
              <p:nvSpPr>
                <p:cNvPr id="52" name="Rectangle">
                  <a:extLst>
                    <a:ext uri="{FF2B5EF4-FFF2-40B4-BE49-F238E27FC236}">
                      <a16:creationId xmlns:a16="http://schemas.microsoft.com/office/drawing/2014/main" id="{A148F742-F6B5-A54A-80B4-9BC23FB4B468}"/>
                    </a:ext>
                  </a:extLst>
                </p:cNvPr>
                <p:cNvSpPr/>
                <p:nvPr/>
              </p:nvSpPr>
              <p:spPr>
                <a:xfrm>
                  <a:off x="8630" y="0"/>
                  <a:ext cx="265077" cy="891051"/>
                </a:xfrm>
                <a:prstGeom prst="rect">
                  <a:avLst/>
                </a:prstGeom>
                <a:noFill/>
                <a:ln w="25400" cap="flat">
                  <a:solidFill>
                    <a:srgbClr val="85888D"/>
                  </a:solidFill>
                  <a:prstDash val="solid"/>
                  <a:miter lim="400000"/>
                </a:ln>
                <a:effectLst/>
              </p:spPr>
              <p:txBody>
                <a:bodyPr wrap="square" lIns="35719" tIns="35719" rIns="35719" bIns="35719" numCol="1" anchor="ctr">
                  <a:noAutofit/>
                </a:bodyPr>
                <a:lstStyle/>
                <a:p>
                  <a:pPr algn="ctr">
                    <a:defRPr sz="2400"/>
                  </a:pPr>
                  <a:endParaRPr sz="1687"/>
                </a:p>
              </p:txBody>
            </p:sp>
            <p:sp>
              <p:nvSpPr>
                <p:cNvPr id="53" name="Circle">
                  <a:extLst>
                    <a:ext uri="{FF2B5EF4-FFF2-40B4-BE49-F238E27FC236}">
                      <a16:creationId xmlns:a16="http://schemas.microsoft.com/office/drawing/2014/main" id="{A686D3CF-7A1E-C54C-AA10-C4095E15F019}"/>
                    </a:ext>
                  </a:extLst>
                </p:cNvPr>
                <p:cNvSpPr/>
                <p:nvPr/>
              </p:nvSpPr>
              <p:spPr>
                <a:xfrm>
                  <a:off x="0" y="9628"/>
                  <a:ext cx="282337" cy="282338"/>
                </a:xfrm>
                <a:prstGeom prst="ellipse">
                  <a:avLst/>
                </a:prstGeom>
                <a:blipFill rotWithShape="1">
                  <a:blip r:embed="rId3"/>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54" name="Circle">
                  <a:extLst>
                    <a:ext uri="{FF2B5EF4-FFF2-40B4-BE49-F238E27FC236}">
                      <a16:creationId xmlns:a16="http://schemas.microsoft.com/office/drawing/2014/main" id="{6ADD9DDB-2123-4D45-B47E-93C028B7EA8E}"/>
                    </a:ext>
                  </a:extLst>
                </p:cNvPr>
                <p:cNvSpPr/>
                <p:nvPr/>
              </p:nvSpPr>
              <p:spPr>
                <a:xfrm>
                  <a:off x="0" y="294420"/>
                  <a:ext cx="282337" cy="282338"/>
                </a:xfrm>
                <a:prstGeom prst="ellipse">
                  <a:avLst/>
                </a:prstGeom>
                <a:blipFill rotWithShape="1">
                  <a:blip r:embed="rId3"/>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55" name="Circle">
                  <a:extLst>
                    <a:ext uri="{FF2B5EF4-FFF2-40B4-BE49-F238E27FC236}">
                      <a16:creationId xmlns:a16="http://schemas.microsoft.com/office/drawing/2014/main" id="{3F2404EF-34BE-5947-9719-B29D700AAEB9}"/>
                    </a:ext>
                  </a:extLst>
                </p:cNvPr>
                <p:cNvSpPr/>
                <p:nvPr/>
              </p:nvSpPr>
              <p:spPr>
                <a:xfrm>
                  <a:off x="0" y="579211"/>
                  <a:ext cx="282337" cy="282338"/>
                </a:xfrm>
                <a:prstGeom prst="ellipse">
                  <a:avLst/>
                </a:prstGeom>
                <a:blipFill rotWithShape="1">
                  <a:blip r:embed="rId3"/>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400">
                      <a:solidFill>
                        <a:srgbClr val="FFFFFF"/>
                      </a:solidFill>
                    </a:defRPr>
                  </a:pPr>
                  <a:endParaRPr sz="1687"/>
                </a:p>
              </p:txBody>
            </p:sp>
          </p:grpSp>
          <p:sp>
            <p:nvSpPr>
              <p:cNvPr id="50" name="Line">
                <a:extLst>
                  <a:ext uri="{FF2B5EF4-FFF2-40B4-BE49-F238E27FC236}">
                    <a16:creationId xmlns:a16="http://schemas.microsoft.com/office/drawing/2014/main" id="{6A230CDD-5F9F-E143-8600-79D346AFD8F6}"/>
                  </a:ext>
                </a:extLst>
              </p:cNvPr>
              <p:cNvSpPr/>
              <p:nvPr/>
            </p:nvSpPr>
            <p:spPr>
              <a:xfrm>
                <a:off x="513468" y="-1"/>
                <a:ext cx="781365" cy="1877268"/>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sp>
            <p:nvSpPr>
              <p:cNvPr id="51" name="RNN">
                <a:extLst>
                  <a:ext uri="{FF2B5EF4-FFF2-40B4-BE49-F238E27FC236}">
                    <a16:creationId xmlns:a16="http://schemas.microsoft.com/office/drawing/2014/main" id="{27B934FF-B344-1A46-9194-763F69293A79}"/>
                  </a:ext>
                </a:extLst>
              </p:cNvPr>
              <p:cNvSpPr/>
              <p:nvPr/>
            </p:nvSpPr>
            <p:spPr>
              <a:xfrm>
                <a:off x="731864" y="1738640"/>
                <a:ext cx="1090176" cy="622301"/>
              </a:xfrm>
              <a:prstGeom prst="roundRect">
                <a:avLst>
                  <a:gd name="adj" fmla="val 30612"/>
                </a:avLst>
              </a:prstGeom>
              <a:solidFill>
                <a:srgbClr val="D6D6D6"/>
              </a:solidFill>
              <a:ln w="25400" cap="flat">
                <a:solidFill>
                  <a:srgbClr val="85888D"/>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lvl1pPr>
                  <a:defRPr sz="2400"/>
                </a:lvl1pPr>
              </a:lstStyle>
              <a:p>
                <a:pPr algn="ctr"/>
                <a:r>
                  <a:rPr sz="1687"/>
                  <a:t>RNN</a:t>
                </a:r>
              </a:p>
            </p:txBody>
          </p:sp>
        </p:grpSp>
        <p:grpSp>
          <p:nvGrpSpPr>
            <p:cNvPr id="18" name="Group">
              <a:extLst>
                <a:ext uri="{FF2B5EF4-FFF2-40B4-BE49-F238E27FC236}">
                  <a16:creationId xmlns:a16="http://schemas.microsoft.com/office/drawing/2014/main" id="{63C0C11C-A064-0648-8EC9-C518E3753FAF}"/>
                </a:ext>
              </a:extLst>
            </p:cNvPr>
            <p:cNvGrpSpPr/>
            <p:nvPr/>
          </p:nvGrpSpPr>
          <p:grpSpPr>
            <a:xfrm>
              <a:off x="9343963" y="4530459"/>
              <a:ext cx="2258029" cy="2520092"/>
              <a:chOff x="0" y="0"/>
              <a:chExt cx="2258028" cy="2520090"/>
            </a:xfrm>
          </p:grpSpPr>
          <p:sp>
            <p:nvSpPr>
              <p:cNvPr id="40" name="Line">
                <a:extLst>
                  <a:ext uri="{FF2B5EF4-FFF2-40B4-BE49-F238E27FC236}">
                    <a16:creationId xmlns:a16="http://schemas.microsoft.com/office/drawing/2014/main" id="{6D8FDE4E-16BF-FA4E-9950-AF6F52624445}"/>
                  </a:ext>
                </a:extLst>
              </p:cNvPr>
              <p:cNvSpPr/>
              <p:nvPr/>
            </p:nvSpPr>
            <p:spPr>
              <a:xfrm flipH="1" flipV="1">
                <a:off x="318909" y="2073826"/>
                <a:ext cx="1939120" cy="1"/>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grpSp>
            <p:nvGrpSpPr>
              <p:cNvPr id="41" name="Group">
                <a:extLst>
                  <a:ext uri="{FF2B5EF4-FFF2-40B4-BE49-F238E27FC236}">
                    <a16:creationId xmlns:a16="http://schemas.microsoft.com/office/drawing/2014/main" id="{8955FC3B-99C5-B04E-85AD-952B9C4CC696}"/>
                  </a:ext>
                </a:extLst>
              </p:cNvPr>
              <p:cNvGrpSpPr/>
              <p:nvPr/>
            </p:nvGrpSpPr>
            <p:grpSpPr>
              <a:xfrm>
                <a:off x="0" y="1629040"/>
                <a:ext cx="282337" cy="891051"/>
                <a:chOff x="0" y="0"/>
                <a:chExt cx="282336" cy="891050"/>
              </a:xfrm>
            </p:grpSpPr>
            <p:sp>
              <p:nvSpPr>
                <p:cNvPr id="44" name="Rectangle">
                  <a:extLst>
                    <a:ext uri="{FF2B5EF4-FFF2-40B4-BE49-F238E27FC236}">
                      <a16:creationId xmlns:a16="http://schemas.microsoft.com/office/drawing/2014/main" id="{BDDE4814-489E-B547-AD96-FC424BC9AF3B}"/>
                    </a:ext>
                  </a:extLst>
                </p:cNvPr>
                <p:cNvSpPr/>
                <p:nvPr/>
              </p:nvSpPr>
              <p:spPr>
                <a:xfrm>
                  <a:off x="8630" y="0"/>
                  <a:ext cx="265077" cy="891051"/>
                </a:xfrm>
                <a:prstGeom prst="rect">
                  <a:avLst/>
                </a:prstGeom>
                <a:noFill/>
                <a:ln w="25400" cap="flat">
                  <a:solidFill>
                    <a:srgbClr val="85888D"/>
                  </a:solidFill>
                  <a:prstDash val="solid"/>
                  <a:miter lim="400000"/>
                </a:ln>
                <a:effectLst/>
              </p:spPr>
              <p:txBody>
                <a:bodyPr wrap="square" lIns="35719" tIns="35719" rIns="35719" bIns="35719" numCol="1" anchor="ctr">
                  <a:noAutofit/>
                </a:bodyPr>
                <a:lstStyle/>
                <a:p>
                  <a:pPr algn="ctr">
                    <a:defRPr sz="2400"/>
                  </a:pPr>
                  <a:endParaRPr sz="1687"/>
                </a:p>
              </p:txBody>
            </p:sp>
            <p:sp>
              <p:nvSpPr>
                <p:cNvPr id="45" name="Circle">
                  <a:extLst>
                    <a:ext uri="{FF2B5EF4-FFF2-40B4-BE49-F238E27FC236}">
                      <a16:creationId xmlns:a16="http://schemas.microsoft.com/office/drawing/2014/main" id="{B1ABF383-7326-914A-978E-A52A16A3845B}"/>
                    </a:ext>
                  </a:extLst>
                </p:cNvPr>
                <p:cNvSpPr/>
                <p:nvPr/>
              </p:nvSpPr>
              <p:spPr>
                <a:xfrm>
                  <a:off x="0" y="9628"/>
                  <a:ext cx="282337" cy="282338"/>
                </a:xfrm>
                <a:prstGeom prst="ellipse">
                  <a:avLst/>
                </a:prstGeom>
                <a:blipFill rotWithShape="1">
                  <a:blip r:embed="rId3"/>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46" name="Circle">
                  <a:extLst>
                    <a:ext uri="{FF2B5EF4-FFF2-40B4-BE49-F238E27FC236}">
                      <a16:creationId xmlns:a16="http://schemas.microsoft.com/office/drawing/2014/main" id="{7950D97D-6893-3F41-B12B-7D4A838B636F}"/>
                    </a:ext>
                  </a:extLst>
                </p:cNvPr>
                <p:cNvSpPr/>
                <p:nvPr/>
              </p:nvSpPr>
              <p:spPr>
                <a:xfrm>
                  <a:off x="0" y="294420"/>
                  <a:ext cx="282337" cy="282338"/>
                </a:xfrm>
                <a:prstGeom prst="ellipse">
                  <a:avLst/>
                </a:prstGeom>
                <a:blipFill rotWithShape="1">
                  <a:blip r:embed="rId3"/>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47" name="Circle">
                  <a:extLst>
                    <a:ext uri="{FF2B5EF4-FFF2-40B4-BE49-F238E27FC236}">
                      <a16:creationId xmlns:a16="http://schemas.microsoft.com/office/drawing/2014/main" id="{583EC024-5AC4-8A48-851F-B17E467420F1}"/>
                    </a:ext>
                  </a:extLst>
                </p:cNvPr>
                <p:cNvSpPr/>
                <p:nvPr/>
              </p:nvSpPr>
              <p:spPr>
                <a:xfrm>
                  <a:off x="0" y="579211"/>
                  <a:ext cx="282337" cy="282338"/>
                </a:xfrm>
                <a:prstGeom prst="ellipse">
                  <a:avLst/>
                </a:prstGeom>
                <a:blipFill rotWithShape="1">
                  <a:blip r:embed="rId3"/>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400">
                      <a:solidFill>
                        <a:srgbClr val="FFFFFF"/>
                      </a:solidFill>
                    </a:defRPr>
                  </a:pPr>
                  <a:endParaRPr sz="1687"/>
                </a:p>
              </p:txBody>
            </p:sp>
          </p:grpSp>
          <p:sp>
            <p:nvSpPr>
              <p:cNvPr id="42" name="Line">
                <a:extLst>
                  <a:ext uri="{FF2B5EF4-FFF2-40B4-BE49-F238E27FC236}">
                    <a16:creationId xmlns:a16="http://schemas.microsoft.com/office/drawing/2014/main" id="{2106875D-9FCE-6049-8A5A-48A00E0A3882}"/>
                  </a:ext>
                </a:extLst>
              </p:cNvPr>
              <p:cNvSpPr/>
              <p:nvPr/>
            </p:nvSpPr>
            <p:spPr>
              <a:xfrm>
                <a:off x="541450" y="0"/>
                <a:ext cx="740684" cy="1866467"/>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sp>
            <p:nvSpPr>
              <p:cNvPr id="43" name="RNN">
                <a:extLst>
                  <a:ext uri="{FF2B5EF4-FFF2-40B4-BE49-F238E27FC236}">
                    <a16:creationId xmlns:a16="http://schemas.microsoft.com/office/drawing/2014/main" id="{51309F19-B6D9-604F-8BDF-01644B24E489}"/>
                  </a:ext>
                </a:extLst>
              </p:cNvPr>
              <p:cNvSpPr/>
              <p:nvPr/>
            </p:nvSpPr>
            <p:spPr>
              <a:xfrm>
                <a:off x="719164" y="1727839"/>
                <a:ext cx="1090176" cy="622301"/>
              </a:xfrm>
              <a:prstGeom prst="roundRect">
                <a:avLst>
                  <a:gd name="adj" fmla="val 30612"/>
                </a:avLst>
              </a:prstGeom>
              <a:solidFill>
                <a:srgbClr val="D6D6D6"/>
              </a:solidFill>
              <a:ln w="25400" cap="flat">
                <a:solidFill>
                  <a:srgbClr val="85888D"/>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lvl1pPr>
                  <a:defRPr sz="2400"/>
                </a:lvl1pPr>
              </a:lstStyle>
              <a:p>
                <a:pPr algn="ctr"/>
                <a:r>
                  <a:rPr sz="1687"/>
                  <a:t>RNN</a:t>
                </a:r>
              </a:p>
            </p:txBody>
          </p:sp>
        </p:grpSp>
        <p:grpSp>
          <p:nvGrpSpPr>
            <p:cNvPr id="19" name="Group">
              <a:extLst>
                <a:ext uri="{FF2B5EF4-FFF2-40B4-BE49-F238E27FC236}">
                  <a16:creationId xmlns:a16="http://schemas.microsoft.com/office/drawing/2014/main" id="{AD7B9288-E709-7243-8D67-443C5BC909CB}"/>
                </a:ext>
              </a:extLst>
            </p:cNvPr>
            <p:cNvGrpSpPr/>
            <p:nvPr/>
          </p:nvGrpSpPr>
          <p:grpSpPr>
            <a:xfrm>
              <a:off x="11617262" y="6159500"/>
              <a:ext cx="282338" cy="891051"/>
              <a:chOff x="0" y="0"/>
              <a:chExt cx="282336" cy="891050"/>
            </a:xfrm>
          </p:grpSpPr>
          <p:sp>
            <p:nvSpPr>
              <p:cNvPr id="36" name="Rectangle">
                <a:extLst>
                  <a:ext uri="{FF2B5EF4-FFF2-40B4-BE49-F238E27FC236}">
                    <a16:creationId xmlns:a16="http://schemas.microsoft.com/office/drawing/2014/main" id="{3209F7FE-39D3-8142-B7BD-2C253016DFA3}"/>
                  </a:ext>
                </a:extLst>
              </p:cNvPr>
              <p:cNvSpPr/>
              <p:nvPr/>
            </p:nvSpPr>
            <p:spPr>
              <a:xfrm>
                <a:off x="8630" y="0"/>
                <a:ext cx="265077" cy="891051"/>
              </a:xfrm>
              <a:prstGeom prst="rect">
                <a:avLst/>
              </a:prstGeom>
              <a:noFill/>
              <a:ln w="25400" cap="flat">
                <a:solidFill>
                  <a:srgbClr val="85888D"/>
                </a:solidFill>
                <a:prstDash val="solid"/>
                <a:miter lim="400000"/>
              </a:ln>
              <a:effectLst/>
            </p:spPr>
            <p:txBody>
              <a:bodyPr wrap="square" lIns="35719" tIns="35719" rIns="35719" bIns="35719" numCol="1" anchor="ctr">
                <a:noAutofit/>
              </a:bodyPr>
              <a:lstStyle/>
              <a:p>
                <a:pPr algn="ctr">
                  <a:defRPr sz="2400"/>
                </a:pPr>
                <a:endParaRPr sz="1687"/>
              </a:p>
            </p:txBody>
          </p:sp>
          <p:sp>
            <p:nvSpPr>
              <p:cNvPr id="37" name="Circle">
                <a:extLst>
                  <a:ext uri="{FF2B5EF4-FFF2-40B4-BE49-F238E27FC236}">
                    <a16:creationId xmlns:a16="http://schemas.microsoft.com/office/drawing/2014/main" id="{0C929025-1C83-494C-9065-CE8C522C3CB6}"/>
                  </a:ext>
                </a:extLst>
              </p:cNvPr>
              <p:cNvSpPr/>
              <p:nvPr/>
            </p:nvSpPr>
            <p:spPr>
              <a:xfrm>
                <a:off x="0" y="9628"/>
                <a:ext cx="282337" cy="282338"/>
              </a:xfrm>
              <a:prstGeom prst="ellipse">
                <a:avLst/>
              </a:prstGeom>
              <a:blipFill rotWithShape="1">
                <a:blip r:embed="rId3"/>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38" name="Circle">
                <a:extLst>
                  <a:ext uri="{FF2B5EF4-FFF2-40B4-BE49-F238E27FC236}">
                    <a16:creationId xmlns:a16="http://schemas.microsoft.com/office/drawing/2014/main" id="{7CFFD631-5DA5-7D45-B351-F28E9C65B948}"/>
                  </a:ext>
                </a:extLst>
              </p:cNvPr>
              <p:cNvSpPr/>
              <p:nvPr/>
            </p:nvSpPr>
            <p:spPr>
              <a:xfrm>
                <a:off x="0" y="294420"/>
                <a:ext cx="282337" cy="282338"/>
              </a:xfrm>
              <a:prstGeom prst="ellipse">
                <a:avLst/>
              </a:prstGeom>
              <a:blipFill rotWithShape="1">
                <a:blip r:embed="rId3"/>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400">
                    <a:solidFill>
                      <a:srgbClr val="FFFFFF"/>
                    </a:solidFill>
                  </a:defRPr>
                </a:pPr>
                <a:endParaRPr sz="1687"/>
              </a:p>
            </p:txBody>
          </p:sp>
          <p:sp>
            <p:nvSpPr>
              <p:cNvPr id="39" name="Circle">
                <a:extLst>
                  <a:ext uri="{FF2B5EF4-FFF2-40B4-BE49-F238E27FC236}">
                    <a16:creationId xmlns:a16="http://schemas.microsoft.com/office/drawing/2014/main" id="{E1AF33D9-30BA-EE4A-B982-16C0549FC948}"/>
                  </a:ext>
                </a:extLst>
              </p:cNvPr>
              <p:cNvSpPr/>
              <p:nvPr/>
            </p:nvSpPr>
            <p:spPr>
              <a:xfrm>
                <a:off x="0" y="579211"/>
                <a:ext cx="282337" cy="282338"/>
              </a:xfrm>
              <a:prstGeom prst="ellipse">
                <a:avLst/>
              </a:prstGeom>
              <a:blipFill rotWithShape="1">
                <a:blip r:embed="rId3"/>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400">
                    <a:solidFill>
                      <a:srgbClr val="FFFFFF"/>
                    </a:solidFill>
                  </a:defRPr>
                </a:pPr>
                <a:endParaRPr sz="1687"/>
              </a:p>
            </p:txBody>
          </p:sp>
        </p:grpSp>
        <p:grpSp>
          <p:nvGrpSpPr>
            <p:cNvPr id="20" name="Group">
              <a:extLst>
                <a:ext uri="{FF2B5EF4-FFF2-40B4-BE49-F238E27FC236}">
                  <a16:creationId xmlns:a16="http://schemas.microsoft.com/office/drawing/2014/main" id="{7420EC4A-B1A1-6D44-BA90-76C1575B91D4}"/>
                </a:ext>
              </a:extLst>
            </p:cNvPr>
            <p:cNvGrpSpPr/>
            <p:nvPr/>
          </p:nvGrpSpPr>
          <p:grpSpPr>
            <a:xfrm>
              <a:off x="2227227" y="6369954"/>
              <a:ext cx="1270001" cy="1513945"/>
              <a:chOff x="0" y="0"/>
              <a:chExt cx="1270000" cy="1513944"/>
            </a:xfrm>
          </p:grpSpPr>
          <p:sp>
            <p:nvSpPr>
              <p:cNvPr id="33" name="Group">
                <a:extLst>
                  <a:ext uri="{FF2B5EF4-FFF2-40B4-BE49-F238E27FC236}">
                    <a16:creationId xmlns:a16="http://schemas.microsoft.com/office/drawing/2014/main" id="{E5ECF964-B7D7-A840-AC2A-23778458C49A}"/>
                  </a:ext>
                </a:extLst>
              </p:cNvPr>
              <p:cNvSpPr/>
              <p:nvPr/>
            </p:nvSpPr>
            <p:spPr>
              <a:xfrm>
                <a:off x="0" y="891644"/>
                <a:ext cx="1270000" cy="622301"/>
              </a:xfrm>
              <a:prstGeom prst="roundRect">
                <a:avLst>
                  <a:gd name="adj" fmla="val 30612"/>
                </a:avLst>
              </a:prstGeom>
              <a:solidFill>
                <a:srgbClr val="D6D6D6"/>
              </a:solidFill>
              <a:ln w="25400" cap="flat">
                <a:solidFill>
                  <a:srgbClr val="85888D"/>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lvl1pPr>
                  <a:defRPr sz="2400"/>
                </a:lvl1pPr>
              </a:lstStyle>
              <a:p>
                <a:pPr algn="ctr"/>
                <a:r>
                  <a:rPr sz="1687"/>
                  <a:t>concat</a:t>
                </a:r>
              </a:p>
            </p:txBody>
          </p:sp>
          <p:sp>
            <p:nvSpPr>
              <p:cNvPr id="34" name="Line">
                <a:extLst>
                  <a:ext uri="{FF2B5EF4-FFF2-40B4-BE49-F238E27FC236}">
                    <a16:creationId xmlns:a16="http://schemas.microsoft.com/office/drawing/2014/main" id="{EF150976-C9B4-094B-BB1B-F668240CCAA1}"/>
                  </a:ext>
                </a:extLst>
              </p:cNvPr>
              <p:cNvSpPr/>
              <p:nvPr/>
            </p:nvSpPr>
            <p:spPr>
              <a:xfrm>
                <a:off x="423938" y="654690"/>
                <a:ext cx="232422" cy="232423"/>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sp>
            <p:nvSpPr>
              <p:cNvPr id="35" name="Line">
                <a:extLst>
                  <a:ext uri="{FF2B5EF4-FFF2-40B4-BE49-F238E27FC236}">
                    <a16:creationId xmlns:a16="http://schemas.microsoft.com/office/drawing/2014/main" id="{8DAA7393-480C-C54E-8E80-2F4E9C8908D2}"/>
                  </a:ext>
                </a:extLst>
              </p:cNvPr>
              <p:cNvSpPr/>
              <p:nvPr/>
            </p:nvSpPr>
            <p:spPr>
              <a:xfrm flipH="1">
                <a:off x="656359" y="-1"/>
                <a:ext cx="257641" cy="887113"/>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grpSp>
        <p:grpSp>
          <p:nvGrpSpPr>
            <p:cNvPr id="21" name="Group">
              <a:extLst>
                <a:ext uri="{FF2B5EF4-FFF2-40B4-BE49-F238E27FC236}">
                  <a16:creationId xmlns:a16="http://schemas.microsoft.com/office/drawing/2014/main" id="{60D4CF3A-C08D-DB49-8D01-2A2FDBF2D078}"/>
                </a:ext>
              </a:extLst>
            </p:cNvPr>
            <p:cNvGrpSpPr/>
            <p:nvPr/>
          </p:nvGrpSpPr>
          <p:grpSpPr>
            <a:xfrm>
              <a:off x="4500527" y="6369954"/>
              <a:ext cx="1270001" cy="1513945"/>
              <a:chOff x="0" y="0"/>
              <a:chExt cx="1270000" cy="1513944"/>
            </a:xfrm>
          </p:grpSpPr>
          <p:sp>
            <p:nvSpPr>
              <p:cNvPr id="30" name="Group">
                <a:extLst>
                  <a:ext uri="{FF2B5EF4-FFF2-40B4-BE49-F238E27FC236}">
                    <a16:creationId xmlns:a16="http://schemas.microsoft.com/office/drawing/2014/main" id="{A588001F-1787-5648-9AC0-260B37732473}"/>
                  </a:ext>
                </a:extLst>
              </p:cNvPr>
              <p:cNvSpPr/>
              <p:nvPr/>
            </p:nvSpPr>
            <p:spPr>
              <a:xfrm>
                <a:off x="0" y="891644"/>
                <a:ext cx="1270000" cy="622301"/>
              </a:xfrm>
              <a:prstGeom prst="roundRect">
                <a:avLst>
                  <a:gd name="adj" fmla="val 30612"/>
                </a:avLst>
              </a:prstGeom>
              <a:solidFill>
                <a:srgbClr val="D6D6D6"/>
              </a:solidFill>
              <a:ln w="25400" cap="flat">
                <a:solidFill>
                  <a:srgbClr val="85888D"/>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lvl1pPr>
                  <a:defRPr sz="2400"/>
                </a:lvl1pPr>
              </a:lstStyle>
              <a:p>
                <a:pPr algn="ctr"/>
                <a:r>
                  <a:rPr sz="1687"/>
                  <a:t>concat</a:t>
                </a:r>
              </a:p>
            </p:txBody>
          </p:sp>
          <p:sp>
            <p:nvSpPr>
              <p:cNvPr id="31" name="Line">
                <a:extLst>
                  <a:ext uri="{FF2B5EF4-FFF2-40B4-BE49-F238E27FC236}">
                    <a16:creationId xmlns:a16="http://schemas.microsoft.com/office/drawing/2014/main" id="{44A4C637-7FFD-B84B-8D7A-7A81550992DD}"/>
                  </a:ext>
                </a:extLst>
              </p:cNvPr>
              <p:cNvSpPr/>
              <p:nvPr/>
            </p:nvSpPr>
            <p:spPr>
              <a:xfrm>
                <a:off x="423937" y="654690"/>
                <a:ext cx="232423" cy="232423"/>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sp>
            <p:nvSpPr>
              <p:cNvPr id="32" name="Line">
                <a:extLst>
                  <a:ext uri="{FF2B5EF4-FFF2-40B4-BE49-F238E27FC236}">
                    <a16:creationId xmlns:a16="http://schemas.microsoft.com/office/drawing/2014/main" id="{C5D7DC7A-AD03-8F44-9D26-6A9E691028AC}"/>
                  </a:ext>
                </a:extLst>
              </p:cNvPr>
              <p:cNvSpPr/>
              <p:nvPr/>
            </p:nvSpPr>
            <p:spPr>
              <a:xfrm flipH="1">
                <a:off x="656359" y="-1"/>
                <a:ext cx="257641" cy="887113"/>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grpSp>
        <p:grpSp>
          <p:nvGrpSpPr>
            <p:cNvPr id="22" name="Group">
              <a:extLst>
                <a:ext uri="{FF2B5EF4-FFF2-40B4-BE49-F238E27FC236}">
                  <a16:creationId xmlns:a16="http://schemas.microsoft.com/office/drawing/2014/main" id="{4D4C50C9-C164-D941-9E37-5B1082C9B428}"/>
                </a:ext>
              </a:extLst>
            </p:cNvPr>
            <p:cNvGrpSpPr/>
            <p:nvPr/>
          </p:nvGrpSpPr>
          <p:grpSpPr>
            <a:xfrm>
              <a:off x="6748427" y="6369954"/>
              <a:ext cx="1270001" cy="1513945"/>
              <a:chOff x="0" y="0"/>
              <a:chExt cx="1270000" cy="1513944"/>
            </a:xfrm>
          </p:grpSpPr>
          <p:sp>
            <p:nvSpPr>
              <p:cNvPr id="27" name="Group">
                <a:extLst>
                  <a:ext uri="{FF2B5EF4-FFF2-40B4-BE49-F238E27FC236}">
                    <a16:creationId xmlns:a16="http://schemas.microsoft.com/office/drawing/2014/main" id="{1561FCDB-E81D-414C-A8BC-3D120F0FAC1C}"/>
                  </a:ext>
                </a:extLst>
              </p:cNvPr>
              <p:cNvSpPr/>
              <p:nvPr/>
            </p:nvSpPr>
            <p:spPr>
              <a:xfrm>
                <a:off x="0" y="891644"/>
                <a:ext cx="1270000" cy="622301"/>
              </a:xfrm>
              <a:prstGeom prst="roundRect">
                <a:avLst>
                  <a:gd name="adj" fmla="val 30612"/>
                </a:avLst>
              </a:prstGeom>
              <a:solidFill>
                <a:srgbClr val="D6D6D6"/>
              </a:solidFill>
              <a:ln w="25400" cap="flat">
                <a:solidFill>
                  <a:srgbClr val="85888D"/>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lvl1pPr>
                  <a:defRPr sz="2400"/>
                </a:lvl1pPr>
              </a:lstStyle>
              <a:p>
                <a:pPr algn="ctr"/>
                <a:r>
                  <a:rPr sz="1687"/>
                  <a:t>concat</a:t>
                </a:r>
              </a:p>
            </p:txBody>
          </p:sp>
          <p:sp>
            <p:nvSpPr>
              <p:cNvPr id="28" name="Line">
                <a:extLst>
                  <a:ext uri="{FF2B5EF4-FFF2-40B4-BE49-F238E27FC236}">
                    <a16:creationId xmlns:a16="http://schemas.microsoft.com/office/drawing/2014/main" id="{5B72B823-22FF-FF47-BD26-88A71FE1095E}"/>
                  </a:ext>
                </a:extLst>
              </p:cNvPr>
              <p:cNvSpPr/>
              <p:nvPr/>
            </p:nvSpPr>
            <p:spPr>
              <a:xfrm>
                <a:off x="423937" y="654690"/>
                <a:ext cx="232423" cy="232423"/>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sp>
            <p:nvSpPr>
              <p:cNvPr id="29" name="Line">
                <a:extLst>
                  <a:ext uri="{FF2B5EF4-FFF2-40B4-BE49-F238E27FC236}">
                    <a16:creationId xmlns:a16="http://schemas.microsoft.com/office/drawing/2014/main" id="{576A9F49-43A6-FC46-84B1-BADA96DCD58C}"/>
                  </a:ext>
                </a:extLst>
              </p:cNvPr>
              <p:cNvSpPr/>
              <p:nvPr/>
            </p:nvSpPr>
            <p:spPr>
              <a:xfrm flipH="1">
                <a:off x="656359" y="-1"/>
                <a:ext cx="257641" cy="887113"/>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grpSp>
        <p:grpSp>
          <p:nvGrpSpPr>
            <p:cNvPr id="23" name="Group">
              <a:extLst>
                <a:ext uri="{FF2B5EF4-FFF2-40B4-BE49-F238E27FC236}">
                  <a16:creationId xmlns:a16="http://schemas.microsoft.com/office/drawing/2014/main" id="{7E0EAB0B-C322-5F42-A866-7641C1FD7480}"/>
                </a:ext>
              </a:extLst>
            </p:cNvPr>
            <p:cNvGrpSpPr/>
            <p:nvPr/>
          </p:nvGrpSpPr>
          <p:grpSpPr>
            <a:xfrm>
              <a:off x="9034427" y="6369954"/>
              <a:ext cx="1270001" cy="1513945"/>
              <a:chOff x="0" y="0"/>
              <a:chExt cx="1270000" cy="1513944"/>
            </a:xfrm>
          </p:grpSpPr>
          <p:sp>
            <p:nvSpPr>
              <p:cNvPr id="24" name="Group">
                <a:extLst>
                  <a:ext uri="{FF2B5EF4-FFF2-40B4-BE49-F238E27FC236}">
                    <a16:creationId xmlns:a16="http://schemas.microsoft.com/office/drawing/2014/main" id="{AF006232-180A-4A44-A212-CA4FB7CD6566}"/>
                  </a:ext>
                </a:extLst>
              </p:cNvPr>
              <p:cNvSpPr/>
              <p:nvPr/>
            </p:nvSpPr>
            <p:spPr>
              <a:xfrm>
                <a:off x="0" y="891644"/>
                <a:ext cx="1270000" cy="622301"/>
              </a:xfrm>
              <a:prstGeom prst="roundRect">
                <a:avLst>
                  <a:gd name="adj" fmla="val 30612"/>
                </a:avLst>
              </a:prstGeom>
              <a:solidFill>
                <a:srgbClr val="D6D6D6"/>
              </a:solidFill>
              <a:ln w="25400" cap="flat">
                <a:solidFill>
                  <a:srgbClr val="85888D"/>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lvl1pPr>
                  <a:defRPr sz="2400"/>
                </a:lvl1pPr>
              </a:lstStyle>
              <a:p>
                <a:pPr algn="ctr"/>
                <a:r>
                  <a:rPr sz="1687"/>
                  <a:t>concat</a:t>
                </a:r>
              </a:p>
            </p:txBody>
          </p:sp>
          <p:sp>
            <p:nvSpPr>
              <p:cNvPr id="25" name="Line">
                <a:extLst>
                  <a:ext uri="{FF2B5EF4-FFF2-40B4-BE49-F238E27FC236}">
                    <a16:creationId xmlns:a16="http://schemas.microsoft.com/office/drawing/2014/main" id="{3C762101-7143-CE4D-BFF5-9D6C02B1AF97}"/>
                  </a:ext>
                </a:extLst>
              </p:cNvPr>
              <p:cNvSpPr/>
              <p:nvPr/>
            </p:nvSpPr>
            <p:spPr>
              <a:xfrm>
                <a:off x="423937" y="654690"/>
                <a:ext cx="232423" cy="232423"/>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sp>
            <p:nvSpPr>
              <p:cNvPr id="26" name="Line">
                <a:extLst>
                  <a:ext uri="{FF2B5EF4-FFF2-40B4-BE49-F238E27FC236}">
                    <a16:creationId xmlns:a16="http://schemas.microsoft.com/office/drawing/2014/main" id="{79A700F0-8A5A-9440-B77E-F874E2D2DC45}"/>
                  </a:ext>
                </a:extLst>
              </p:cNvPr>
              <p:cNvSpPr/>
              <p:nvPr/>
            </p:nvSpPr>
            <p:spPr>
              <a:xfrm flipH="1">
                <a:off x="656359" y="-1"/>
                <a:ext cx="257641" cy="887113"/>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pPr>
                <a:endParaRPr sz="1687"/>
              </a:p>
            </p:txBody>
          </p:sp>
        </p:grpSp>
      </p:grpSp>
    </p:spTree>
    <p:extLst>
      <p:ext uri="{BB962C8B-B14F-4D97-AF65-F5344CB8AC3E}">
        <p14:creationId xmlns:p14="http://schemas.microsoft.com/office/powerpoint/2010/main" val="1434049071"/>
      </p:ext>
    </p:extLst>
  </p:cSld>
  <p:clrMapOvr>
    <a:masterClrMapping/>
  </p:clrMapOvr>
  <p:transition spd="med"/>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2" name="Calculating Attention (1)"/>
          <p:cNvSpPr txBox="1">
            <a:spLocks noGrp="1"/>
          </p:cNvSpPr>
          <p:nvPr>
            <p:ph type="title"/>
          </p:nvPr>
        </p:nvSpPr>
        <p:spPr>
          <a:xfrm>
            <a:off x="669727" y="312539"/>
            <a:ext cx="7804547" cy="949677"/>
          </a:xfrm>
          <a:prstGeom prst="rect">
            <a:avLst/>
          </a:prstGeom>
        </p:spPr>
        <p:txBody>
          <a:bodyPr/>
          <a:lstStyle/>
          <a:p>
            <a:r>
              <a:t>Calculating Attention (1)</a:t>
            </a:r>
          </a:p>
        </p:txBody>
      </p:sp>
      <p:sp>
        <p:nvSpPr>
          <p:cNvPr id="1523" name="Use “query” vector (decoder state) and “key” vectors (all encoder states)…"/>
          <p:cNvSpPr txBox="1">
            <a:spLocks noGrp="1"/>
          </p:cNvSpPr>
          <p:nvPr>
            <p:ph type="body" sz="quarter" idx="1"/>
          </p:nvPr>
        </p:nvSpPr>
        <p:spPr>
          <a:xfrm>
            <a:off x="669727" y="1458853"/>
            <a:ext cx="7804547" cy="1214699"/>
          </a:xfrm>
          <a:prstGeom prst="rect">
            <a:avLst/>
          </a:prstGeom>
        </p:spPr>
        <p:txBody>
          <a:bodyPr>
            <a:normAutofit fontScale="77500" lnSpcReduction="20000"/>
          </a:bodyPr>
          <a:lstStyle/>
          <a:p>
            <a:pPr marL="221894" indent="-221894" defTabSz="291633">
              <a:spcBef>
                <a:spcPts val="1195"/>
              </a:spcBef>
              <a:defRPr sz="2556"/>
            </a:pPr>
            <a:r>
              <a:rPr dirty="0"/>
              <a:t>Use “query” vector (decoder state) and “key” vectors (all encoder states)</a:t>
            </a:r>
          </a:p>
          <a:p>
            <a:pPr marL="221894" indent="-221894" defTabSz="291633">
              <a:spcBef>
                <a:spcPts val="1195"/>
              </a:spcBef>
              <a:defRPr sz="2556"/>
            </a:pPr>
            <a:r>
              <a:rPr dirty="0"/>
              <a:t>For each query-key pair, calculate weight</a:t>
            </a:r>
          </a:p>
          <a:p>
            <a:pPr marL="221894" indent="-221894" defTabSz="291633">
              <a:spcBef>
                <a:spcPts val="1195"/>
              </a:spcBef>
              <a:defRPr sz="2556"/>
            </a:pPr>
            <a:r>
              <a:rPr dirty="0"/>
              <a:t>Normalize to add to one using </a:t>
            </a:r>
            <a:r>
              <a:rPr dirty="0" err="1"/>
              <a:t>softmax</a:t>
            </a:r>
            <a:endParaRPr dirty="0"/>
          </a:p>
        </p:txBody>
      </p:sp>
      <p:grpSp>
        <p:nvGrpSpPr>
          <p:cNvPr id="1528" name="Group"/>
          <p:cNvGrpSpPr/>
          <p:nvPr/>
        </p:nvGrpSpPr>
        <p:grpSpPr>
          <a:xfrm>
            <a:off x="3303939" y="3515821"/>
            <a:ext cx="198519" cy="626520"/>
            <a:chOff x="0" y="0"/>
            <a:chExt cx="282336" cy="891050"/>
          </a:xfrm>
        </p:grpSpPr>
        <p:sp>
          <p:nvSpPr>
            <p:cNvPr id="1524" name="Rectangle"/>
            <p:cNvSpPr/>
            <p:nvPr/>
          </p:nvSpPr>
          <p:spPr>
            <a:xfrm>
              <a:off x="8630" y="0"/>
              <a:ext cx="265077" cy="891051"/>
            </a:xfrm>
            <a:prstGeom prst="rect">
              <a:avLst/>
            </a:prstGeom>
            <a:noFill/>
            <a:ln w="25400" cap="flat">
              <a:solidFill>
                <a:srgbClr val="85888D"/>
              </a:solidFill>
              <a:prstDash val="solid"/>
              <a:miter lim="400000"/>
            </a:ln>
            <a:effectLst/>
          </p:spPr>
          <p:txBody>
            <a:bodyPr wrap="square" lIns="35719" tIns="35719" rIns="35719" bIns="35719" numCol="1" anchor="ctr">
              <a:noAutofit/>
            </a:bodyPr>
            <a:lstStyle/>
            <a:p>
              <a:pPr>
                <a:defRPr sz="2400"/>
              </a:pPr>
              <a:endParaRPr sz="2400"/>
            </a:p>
          </p:txBody>
        </p:sp>
        <p:sp>
          <p:nvSpPr>
            <p:cNvPr id="1525" name="Circle"/>
            <p:cNvSpPr/>
            <p:nvPr/>
          </p:nvSpPr>
          <p:spPr>
            <a:xfrm>
              <a:off x="0" y="9628"/>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defRPr sz="2400">
                  <a:solidFill>
                    <a:srgbClr val="FFFFFF"/>
                  </a:solidFill>
                </a:defRPr>
              </a:pPr>
              <a:endParaRPr sz="2400"/>
            </a:p>
          </p:txBody>
        </p:sp>
        <p:sp>
          <p:nvSpPr>
            <p:cNvPr id="1526" name="Circle"/>
            <p:cNvSpPr/>
            <p:nvPr/>
          </p:nvSpPr>
          <p:spPr>
            <a:xfrm>
              <a:off x="0" y="294420"/>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defRPr sz="2400">
                  <a:solidFill>
                    <a:srgbClr val="FFFFFF"/>
                  </a:solidFill>
                </a:defRPr>
              </a:pPr>
              <a:endParaRPr sz="2400"/>
            </a:p>
          </p:txBody>
        </p:sp>
        <p:sp>
          <p:nvSpPr>
            <p:cNvPr id="1527" name="Circle"/>
            <p:cNvSpPr/>
            <p:nvPr/>
          </p:nvSpPr>
          <p:spPr>
            <a:xfrm>
              <a:off x="0" y="579211"/>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defRPr sz="2400">
                  <a:solidFill>
                    <a:srgbClr val="FFFFFF"/>
                  </a:solidFill>
                </a:defRPr>
              </a:pPr>
              <a:endParaRPr sz="2400"/>
            </a:p>
          </p:txBody>
        </p:sp>
      </p:grpSp>
      <p:grpSp>
        <p:nvGrpSpPr>
          <p:cNvPr id="1535" name="Group"/>
          <p:cNvGrpSpPr/>
          <p:nvPr/>
        </p:nvGrpSpPr>
        <p:grpSpPr>
          <a:xfrm>
            <a:off x="3504790" y="3515821"/>
            <a:ext cx="1337121" cy="626520"/>
            <a:chOff x="0" y="0"/>
            <a:chExt cx="1901682" cy="891050"/>
          </a:xfrm>
        </p:grpSpPr>
        <p:sp>
          <p:nvSpPr>
            <p:cNvPr id="1529" name="Line"/>
            <p:cNvSpPr/>
            <p:nvPr/>
          </p:nvSpPr>
          <p:spPr>
            <a:xfrm>
              <a:off x="0" y="444785"/>
              <a:ext cx="1565772" cy="1"/>
            </a:xfrm>
            <a:prstGeom prst="line">
              <a:avLst/>
            </a:prstGeom>
            <a:noFill/>
            <a:ln w="38100" cap="flat">
              <a:solidFill>
                <a:srgbClr val="000000"/>
              </a:solidFill>
              <a:prstDash val="solid"/>
              <a:miter lim="400000"/>
              <a:headEnd type="triangle" w="med" len="med"/>
              <a:tailEnd type="triangle" w="med" len="med"/>
            </a:ln>
            <a:effectLst/>
          </p:spPr>
          <p:txBody>
            <a:bodyPr wrap="square" lIns="35719" tIns="35719" rIns="35719" bIns="35719" numCol="1" anchor="ctr">
              <a:noAutofit/>
            </a:bodyPr>
            <a:lstStyle/>
            <a:p>
              <a:pPr>
                <a:defRPr sz="2400"/>
              </a:pPr>
              <a:endParaRPr sz="2400"/>
            </a:p>
          </p:txBody>
        </p:sp>
        <p:grpSp>
          <p:nvGrpSpPr>
            <p:cNvPr id="1534" name="Group"/>
            <p:cNvGrpSpPr/>
            <p:nvPr/>
          </p:nvGrpSpPr>
          <p:grpSpPr>
            <a:xfrm>
              <a:off x="1619345" y="0"/>
              <a:ext cx="282338" cy="891051"/>
              <a:chOff x="0" y="0"/>
              <a:chExt cx="282336" cy="891050"/>
            </a:xfrm>
          </p:grpSpPr>
          <p:sp>
            <p:nvSpPr>
              <p:cNvPr id="1530" name="Rectangle"/>
              <p:cNvSpPr/>
              <p:nvPr/>
            </p:nvSpPr>
            <p:spPr>
              <a:xfrm>
                <a:off x="8630" y="0"/>
                <a:ext cx="265077" cy="891051"/>
              </a:xfrm>
              <a:prstGeom prst="rect">
                <a:avLst/>
              </a:prstGeom>
              <a:noFill/>
              <a:ln w="25400" cap="flat">
                <a:solidFill>
                  <a:srgbClr val="85888D"/>
                </a:solidFill>
                <a:prstDash val="solid"/>
                <a:miter lim="400000"/>
              </a:ln>
              <a:effectLst/>
            </p:spPr>
            <p:txBody>
              <a:bodyPr wrap="square" lIns="35719" tIns="35719" rIns="35719" bIns="35719" numCol="1" anchor="ctr">
                <a:noAutofit/>
              </a:bodyPr>
              <a:lstStyle/>
              <a:p>
                <a:pPr>
                  <a:defRPr sz="2400"/>
                </a:pPr>
                <a:endParaRPr sz="2400"/>
              </a:p>
            </p:txBody>
          </p:sp>
          <p:sp>
            <p:nvSpPr>
              <p:cNvPr id="1531" name="Circle"/>
              <p:cNvSpPr/>
              <p:nvPr/>
            </p:nvSpPr>
            <p:spPr>
              <a:xfrm>
                <a:off x="0" y="9628"/>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defRPr sz="2400">
                    <a:solidFill>
                      <a:srgbClr val="FFFFFF"/>
                    </a:solidFill>
                  </a:defRPr>
                </a:pPr>
                <a:endParaRPr sz="2400"/>
              </a:p>
            </p:txBody>
          </p:sp>
          <p:sp>
            <p:nvSpPr>
              <p:cNvPr id="1532" name="Circle"/>
              <p:cNvSpPr/>
              <p:nvPr/>
            </p:nvSpPr>
            <p:spPr>
              <a:xfrm>
                <a:off x="0" y="294420"/>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defRPr sz="2400">
                    <a:solidFill>
                      <a:srgbClr val="FFFFFF"/>
                    </a:solidFill>
                  </a:defRPr>
                </a:pPr>
                <a:endParaRPr sz="2400"/>
              </a:p>
            </p:txBody>
          </p:sp>
          <p:sp>
            <p:nvSpPr>
              <p:cNvPr id="1533" name="Circle"/>
              <p:cNvSpPr/>
              <p:nvPr/>
            </p:nvSpPr>
            <p:spPr>
              <a:xfrm>
                <a:off x="0" y="579211"/>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defRPr sz="2400">
                    <a:solidFill>
                      <a:srgbClr val="FFFFFF"/>
                    </a:solidFill>
                  </a:defRPr>
                </a:pPr>
                <a:endParaRPr sz="2400"/>
              </a:p>
            </p:txBody>
          </p:sp>
        </p:grpSp>
      </p:grpSp>
      <p:sp>
        <p:nvSpPr>
          <p:cNvPr id="1536" name="kono"/>
          <p:cNvSpPr txBox="1"/>
          <p:nvPr/>
        </p:nvSpPr>
        <p:spPr>
          <a:xfrm>
            <a:off x="3023639" y="2911986"/>
            <a:ext cx="740588" cy="44146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i="1">
                <a:latin typeface="Helvetica"/>
                <a:ea typeface="Helvetica"/>
                <a:cs typeface="Helvetica"/>
                <a:sym typeface="Helvetica"/>
              </a:defRPr>
            </a:lvl1pPr>
          </a:lstStyle>
          <a:p>
            <a:r>
              <a:rPr sz="2400" dirty="0" err="1"/>
              <a:t>kono</a:t>
            </a:r>
            <a:endParaRPr sz="2400" dirty="0"/>
          </a:p>
        </p:txBody>
      </p:sp>
      <p:sp>
        <p:nvSpPr>
          <p:cNvPr id="1537" name="eiga"/>
          <p:cNvSpPr txBox="1"/>
          <p:nvPr/>
        </p:nvSpPr>
        <p:spPr>
          <a:xfrm>
            <a:off x="4398936" y="2911986"/>
            <a:ext cx="655629" cy="44146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i="1">
                <a:latin typeface="Helvetica"/>
                <a:ea typeface="Helvetica"/>
                <a:cs typeface="Helvetica"/>
                <a:sym typeface="Helvetica"/>
              </a:defRPr>
            </a:lvl1pPr>
          </a:lstStyle>
          <a:p>
            <a:r>
              <a:rPr sz="2400"/>
              <a:t>eiga</a:t>
            </a:r>
          </a:p>
        </p:txBody>
      </p:sp>
      <p:sp>
        <p:nvSpPr>
          <p:cNvPr id="1538" name="ga"/>
          <p:cNvSpPr txBox="1"/>
          <p:nvPr/>
        </p:nvSpPr>
        <p:spPr>
          <a:xfrm>
            <a:off x="5774145" y="2911986"/>
            <a:ext cx="415178" cy="44146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i="1">
                <a:latin typeface="Helvetica"/>
                <a:ea typeface="Helvetica"/>
                <a:cs typeface="Helvetica"/>
                <a:sym typeface="Helvetica"/>
              </a:defRPr>
            </a:lvl1pPr>
          </a:lstStyle>
          <a:p>
            <a:r>
              <a:rPr sz="2400"/>
              <a:t>ga</a:t>
            </a:r>
          </a:p>
        </p:txBody>
      </p:sp>
      <p:sp>
        <p:nvSpPr>
          <p:cNvPr id="1539" name="kirai"/>
          <p:cNvSpPr txBox="1"/>
          <p:nvPr/>
        </p:nvSpPr>
        <p:spPr>
          <a:xfrm>
            <a:off x="7095844" y="2911986"/>
            <a:ext cx="637996" cy="44146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i="1">
                <a:latin typeface="Helvetica"/>
                <a:ea typeface="Helvetica"/>
                <a:cs typeface="Helvetica"/>
                <a:sym typeface="Helvetica"/>
              </a:defRPr>
            </a:lvl1pPr>
          </a:lstStyle>
          <a:p>
            <a:r>
              <a:rPr sz="2400"/>
              <a:t>kirai</a:t>
            </a:r>
          </a:p>
        </p:txBody>
      </p:sp>
      <p:sp>
        <p:nvSpPr>
          <p:cNvPr id="1540" name="Line"/>
          <p:cNvSpPr/>
          <p:nvPr/>
        </p:nvSpPr>
        <p:spPr>
          <a:xfrm>
            <a:off x="3399475" y="3301846"/>
            <a:ext cx="1" cy="199489"/>
          </a:xfrm>
          <a:prstGeom prst="line">
            <a:avLst/>
          </a:prstGeom>
          <a:ln w="25400">
            <a:solidFill>
              <a:srgbClr val="000000"/>
            </a:solidFill>
            <a:miter lim="400000"/>
            <a:tailEnd type="triangle"/>
          </a:ln>
        </p:spPr>
        <p:txBody>
          <a:bodyPr lIns="35719" tIns="35719" rIns="35719" bIns="35719" anchor="ctr"/>
          <a:lstStyle/>
          <a:p>
            <a:pPr>
              <a:defRPr sz="2400"/>
            </a:pPr>
            <a:endParaRPr sz="2400"/>
          </a:p>
        </p:txBody>
      </p:sp>
      <p:sp>
        <p:nvSpPr>
          <p:cNvPr id="1541" name="Line"/>
          <p:cNvSpPr/>
          <p:nvPr/>
        </p:nvSpPr>
        <p:spPr>
          <a:xfrm>
            <a:off x="4747858" y="3301846"/>
            <a:ext cx="1" cy="199489"/>
          </a:xfrm>
          <a:prstGeom prst="line">
            <a:avLst/>
          </a:prstGeom>
          <a:ln w="25400">
            <a:solidFill>
              <a:srgbClr val="000000"/>
            </a:solidFill>
            <a:miter lim="400000"/>
            <a:tailEnd type="triangle"/>
          </a:ln>
        </p:spPr>
        <p:txBody>
          <a:bodyPr lIns="35719" tIns="35719" rIns="35719" bIns="35719" anchor="ctr"/>
          <a:lstStyle/>
          <a:p>
            <a:pPr>
              <a:defRPr sz="2400"/>
            </a:pPr>
            <a:endParaRPr sz="2400"/>
          </a:p>
        </p:txBody>
      </p:sp>
      <p:grpSp>
        <p:nvGrpSpPr>
          <p:cNvPr id="1545" name="Group"/>
          <p:cNvGrpSpPr/>
          <p:nvPr/>
        </p:nvGrpSpPr>
        <p:grpSpPr>
          <a:xfrm>
            <a:off x="2270618" y="3324855"/>
            <a:ext cx="5630021" cy="1311903"/>
            <a:chOff x="614200" y="1083"/>
            <a:chExt cx="8007140" cy="1865816"/>
          </a:xfrm>
        </p:grpSpPr>
        <p:pic>
          <p:nvPicPr>
            <p:cNvPr id="1542" name="Rounded Rectangle Rounded rectangle" descr="Rounded Rectangle Rounded rectangle"/>
            <p:cNvPicPr>
              <a:picLocks/>
            </p:cNvPicPr>
            <p:nvPr/>
          </p:nvPicPr>
          <p:blipFill>
            <a:blip r:embed="rId3"/>
            <a:stretch>
              <a:fillRect/>
            </a:stretch>
          </p:blipFill>
          <p:spPr>
            <a:xfrm>
              <a:off x="1673013" y="1083"/>
              <a:ext cx="6948327" cy="1400369"/>
            </a:xfrm>
            <a:prstGeom prst="rect">
              <a:avLst/>
            </a:prstGeom>
            <a:effectLst/>
          </p:spPr>
        </p:pic>
        <p:sp>
          <p:nvSpPr>
            <p:cNvPr id="1544" name="Key…"/>
            <p:cNvSpPr/>
            <p:nvPr/>
          </p:nvSpPr>
          <p:spPr>
            <a:xfrm>
              <a:off x="614200" y="567099"/>
              <a:ext cx="1475332" cy="1299800"/>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spAutoFit/>
            </a:bodyPr>
            <a:lstStyle/>
            <a:p>
              <a:pPr>
                <a:defRPr>
                  <a:solidFill>
                    <a:schemeClr val="accent1">
                      <a:hueOff val="47394"/>
                      <a:satOff val="-25753"/>
                      <a:lumOff val="-7544"/>
                    </a:schemeClr>
                  </a:solidFill>
                </a:defRPr>
              </a:pPr>
              <a:r>
                <a:rPr sz="2400" dirty="0"/>
                <a:t>Key</a:t>
              </a:r>
            </a:p>
            <a:p>
              <a:pPr algn="ctr">
                <a:defRPr>
                  <a:solidFill>
                    <a:schemeClr val="accent1">
                      <a:hueOff val="47394"/>
                      <a:satOff val="-25753"/>
                      <a:lumOff val="-7544"/>
                    </a:schemeClr>
                  </a:solidFill>
                </a:defRPr>
              </a:pPr>
              <a:r>
                <a:rPr sz="2400" dirty="0"/>
                <a:t>Vectors</a:t>
              </a:r>
            </a:p>
          </p:txBody>
        </p:sp>
      </p:grpSp>
      <p:sp>
        <p:nvSpPr>
          <p:cNvPr id="1546" name="I"/>
          <p:cNvSpPr txBox="1"/>
          <p:nvPr/>
        </p:nvSpPr>
        <p:spPr>
          <a:xfrm>
            <a:off x="1452193" y="4358595"/>
            <a:ext cx="149080" cy="44146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r>
              <a:rPr sz="2400"/>
              <a:t>I</a:t>
            </a:r>
          </a:p>
        </p:txBody>
      </p:sp>
      <p:sp>
        <p:nvSpPr>
          <p:cNvPr id="1547" name="hate"/>
          <p:cNvSpPr txBox="1"/>
          <p:nvPr/>
        </p:nvSpPr>
        <p:spPr>
          <a:xfrm>
            <a:off x="1719870" y="4340736"/>
            <a:ext cx="631776" cy="44146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r>
              <a:rPr sz="2400"/>
              <a:t>hate</a:t>
            </a:r>
          </a:p>
        </p:txBody>
      </p:sp>
      <p:grpSp>
        <p:nvGrpSpPr>
          <p:cNvPr id="1554" name="Group"/>
          <p:cNvGrpSpPr/>
          <p:nvPr/>
        </p:nvGrpSpPr>
        <p:grpSpPr>
          <a:xfrm>
            <a:off x="4844243" y="3515821"/>
            <a:ext cx="1337122" cy="626520"/>
            <a:chOff x="0" y="0"/>
            <a:chExt cx="1901682" cy="891050"/>
          </a:xfrm>
        </p:grpSpPr>
        <p:sp>
          <p:nvSpPr>
            <p:cNvPr id="1548" name="Line"/>
            <p:cNvSpPr/>
            <p:nvPr/>
          </p:nvSpPr>
          <p:spPr>
            <a:xfrm>
              <a:off x="0" y="444785"/>
              <a:ext cx="1565772" cy="1"/>
            </a:xfrm>
            <a:prstGeom prst="line">
              <a:avLst/>
            </a:prstGeom>
            <a:noFill/>
            <a:ln w="38100" cap="flat">
              <a:solidFill>
                <a:srgbClr val="000000"/>
              </a:solidFill>
              <a:prstDash val="solid"/>
              <a:miter lim="400000"/>
              <a:headEnd type="triangle" w="med" len="med"/>
              <a:tailEnd type="triangle" w="med" len="med"/>
            </a:ln>
            <a:effectLst/>
          </p:spPr>
          <p:txBody>
            <a:bodyPr wrap="square" lIns="35719" tIns="35719" rIns="35719" bIns="35719" numCol="1" anchor="ctr">
              <a:noAutofit/>
            </a:bodyPr>
            <a:lstStyle/>
            <a:p>
              <a:pPr>
                <a:defRPr sz="2400"/>
              </a:pPr>
              <a:endParaRPr sz="2400"/>
            </a:p>
          </p:txBody>
        </p:sp>
        <p:grpSp>
          <p:nvGrpSpPr>
            <p:cNvPr id="1553" name="Group"/>
            <p:cNvGrpSpPr/>
            <p:nvPr/>
          </p:nvGrpSpPr>
          <p:grpSpPr>
            <a:xfrm>
              <a:off x="1619345" y="0"/>
              <a:ext cx="282338" cy="891051"/>
              <a:chOff x="0" y="0"/>
              <a:chExt cx="282336" cy="891050"/>
            </a:xfrm>
          </p:grpSpPr>
          <p:sp>
            <p:nvSpPr>
              <p:cNvPr id="1549" name="Rectangle"/>
              <p:cNvSpPr/>
              <p:nvPr/>
            </p:nvSpPr>
            <p:spPr>
              <a:xfrm>
                <a:off x="8630" y="0"/>
                <a:ext cx="265077" cy="891051"/>
              </a:xfrm>
              <a:prstGeom prst="rect">
                <a:avLst/>
              </a:prstGeom>
              <a:noFill/>
              <a:ln w="25400" cap="flat">
                <a:solidFill>
                  <a:srgbClr val="85888D"/>
                </a:solidFill>
                <a:prstDash val="solid"/>
                <a:miter lim="400000"/>
              </a:ln>
              <a:effectLst/>
            </p:spPr>
            <p:txBody>
              <a:bodyPr wrap="square" lIns="35719" tIns="35719" rIns="35719" bIns="35719" numCol="1" anchor="ctr">
                <a:noAutofit/>
              </a:bodyPr>
              <a:lstStyle/>
              <a:p>
                <a:pPr>
                  <a:defRPr sz="2400"/>
                </a:pPr>
                <a:endParaRPr sz="2400"/>
              </a:p>
            </p:txBody>
          </p:sp>
          <p:sp>
            <p:nvSpPr>
              <p:cNvPr id="1550" name="Circle"/>
              <p:cNvSpPr/>
              <p:nvPr/>
            </p:nvSpPr>
            <p:spPr>
              <a:xfrm>
                <a:off x="0" y="9628"/>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defRPr sz="2400">
                    <a:solidFill>
                      <a:srgbClr val="FFFFFF"/>
                    </a:solidFill>
                  </a:defRPr>
                </a:pPr>
                <a:endParaRPr sz="2400"/>
              </a:p>
            </p:txBody>
          </p:sp>
          <p:sp>
            <p:nvSpPr>
              <p:cNvPr id="1551" name="Circle"/>
              <p:cNvSpPr/>
              <p:nvPr/>
            </p:nvSpPr>
            <p:spPr>
              <a:xfrm>
                <a:off x="0" y="294420"/>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defRPr sz="2400">
                    <a:solidFill>
                      <a:srgbClr val="FFFFFF"/>
                    </a:solidFill>
                  </a:defRPr>
                </a:pPr>
                <a:endParaRPr sz="2400"/>
              </a:p>
            </p:txBody>
          </p:sp>
          <p:sp>
            <p:nvSpPr>
              <p:cNvPr id="1552" name="Circle"/>
              <p:cNvSpPr/>
              <p:nvPr/>
            </p:nvSpPr>
            <p:spPr>
              <a:xfrm>
                <a:off x="0" y="579211"/>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defRPr sz="2400">
                    <a:solidFill>
                      <a:srgbClr val="FFFFFF"/>
                    </a:solidFill>
                  </a:defRPr>
                </a:pPr>
                <a:endParaRPr sz="2400"/>
              </a:p>
            </p:txBody>
          </p:sp>
        </p:grpSp>
      </p:grpSp>
      <p:sp>
        <p:nvSpPr>
          <p:cNvPr id="1555" name="Line"/>
          <p:cNvSpPr/>
          <p:nvPr/>
        </p:nvSpPr>
        <p:spPr>
          <a:xfrm>
            <a:off x="6087311" y="3301846"/>
            <a:ext cx="1" cy="199489"/>
          </a:xfrm>
          <a:prstGeom prst="line">
            <a:avLst/>
          </a:prstGeom>
          <a:ln w="25400">
            <a:solidFill>
              <a:srgbClr val="000000"/>
            </a:solidFill>
            <a:miter lim="400000"/>
            <a:tailEnd type="triangle"/>
          </a:ln>
        </p:spPr>
        <p:txBody>
          <a:bodyPr lIns="35719" tIns="35719" rIns="35719" bIns="35719" anchor="ctr"/>
          <a:lstStyle/>
          <a:p>
            <a:pPr>
              <a:defRPr sz="2400"/>
            </a:pPr>
            <a:endParaRPr sz="2400"/>
          </a:p>
        </p:txBody>
      </p:sp>
      <p:grpSp>
        <p:nvGrpSpPr>
          <p:cNvPr id="1562" name="Group"/>
          <p:cNvGrpSpPr/>
          <p:nvPr/>
        </p:nvGrpSpPr>
        <p:grpSpPr>
          <a:xfrm>
            <a:off x="6183696" y="3515821"/>
            <a:ext cx="1337122" cy="626520"/>
            <a:chOff x="0" y="0"/>
            <a:chExt cx="1901682" cy="891050"/>
          </a:xfrm>
        </p:grpSpPr>
        <p:sp>
          <p:nvSpPr>
            <p:cNvPr id="1556" name="Line"/>
            <p:cNvSpPr/>
            <p:nvPr/>
          </p:nvSpPr>
          <p:spPr>
            <a:xfrm>
              <a:off x="0" y="444785"/>
              <a:ext cx="1565772" cy="1"/>
            </a:xfrm>
            <a:prstGeom prst="line">
              <a:avLst/>
            </a:prstGeom>
            <a:noFill/>
            <a:ln w="38100" cap="flat">
              <a:solidFill>
                <a:srgbClr val="000000"/>
              </a:solidFill>
              <a:prstDash val="solid"/>
              <a:miter lim="400000"/>
              <a:headEnd type="triangle" w="med" len="med"/>
              <a:tailEnd type="triangle" w="med" len="med"/>
            </a:ln>
            <a:effectLst/>
          </p:spPr>
          <p:txBody>
            <a:bodyPr wrap="square" lIns="35719" tIns="35719" rIns="35719" bIns="35719" numCol="1" anchor="ctr">
              <a:noAutofit/>
            </a:bodyPr>
            <a:lstStyle/>
            <a:p>
              <a:pPr>
                <a:defRPr sz="2400"/>
              </a:pPr>
              <a:endParaRPr sz="2400"/>
            </a:p>
          </p:txBody>
        </p:sp>
        <p:grpSp>
          <p:nvGrpSpPr>
            <p:cNvPr id="1561" name="Group"/>
            <p:cNvGrpSpPr/>
            <p:nvPr/>
          </p:nvGrpSpPr>
          <p:grpSpPr>
            <a:xfrm>
              <a:off x="1619345" y="0"/>
              <a:ext cx="282338" cy="891051"/>
              <a:chOff x="0" y="0"/>
              <a:chExt cx="282336" cy="891050"/>
            </a:xfrm>
          </p:grpSpPr>
          <p:sp>
            <p:nvSpPr>
              <p:cNvPr id="1557" name="Rectangle"/>
              <p:cNvSpPr/>
              <p:nvPr/>
            </p:nvSpPr>
            <p:spPr>
              <a:xfrm>
                <a:off x="8630" y="0"/>
                <a:ext cx="265077" cy="891051"/>
              </a:xfrm>
              <a:prstGeom prst="rect">
                <a:avLst/>
              </a:prstGeom>
              <a:noFill/>
              <a:ln w="25400" cap="flat">
                <a:solidFill>
                  <a:srgbClr val="85888D"/>
                </a:solidFill>
                <a:prstDash val="solid"/>
                <a:miter lim="400000"/>
              </a:ln>
              <a:effectLst/>
            </p:spPr>
            <p:txBody>
              <a:bodyPr wrap="square" lIns="35719" tIns="35719" rIns="35719" bIns="35719" numCol="1" anchor="ctr">
                <a:noAutofit/>
              </a:bodyPr>
              <a:lstStyle/>
              <a:p>
                <a:pPr>
                  <a:defRPr sz="2400"/>
                </a:pPr>
                <a:endParaRPr sz="2400"/>
              </a:p>
            </p:txBody>
          </p:sp>
          <p:sp>
            <p:nvSpPr>
              <p:cNvPr id="1558" name="Circle"/>
              <p:cNvSpPr/>
              <p:nvPr/>
            </p:nvSpPr>
            <p:spPr>
              <a:xfrm>
                <a:off x="0" y="9628"/>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defRPr sz="2400">
                    <a:solidFill>
                      <a:srgbClr val="FFFFFF"/>
                    </a:solidFill>
                  </a:defRPr>
                </a:pPr>
                <a:endParaRPr sz="2400"/>
              </a:p>
            </p:txBody>
          </p:sp>
          <p:sp>
            <p:nvSpPr>
              <p:cNvPr id="1559" name="Circle"/>
              <p:cNvSpPr/>
              <p:nvPr/>
            </p:nvSpPr>
            <p:spPr>
              <a:xfrm>
                <a:off x="0" y="294420"/>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defRPr sz="2400">
                    <a:solidFill>
                      <a:srgbClr val="FFFFFF"/>
                    </a:solidFill>
                  </a:defRPr>
                </a:pPr>
                <a:endParaRPr sz="2400"/>
              </a:p>
            </p:txBody>
          </p:sp>
          <p:sp>
            <p:nvSpPr>
              <p:cNvPr id="1560" name="Circle"/>
              <p:cNvSpPr/>
              <p:nvPr/>
            </p:nvSpPr>
            <p:spPr>
              <a:xfrm>
                <a:off x="0" y="579211"/>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defRPr sz="2400">
                    <a:solidFill>
                      <a:srgbClr val="FFFFFF"/>
                    </a:solidFill>
                  </a:defRPr>
                </a:pPr>
                <a:endParaRPr sz="2400"/>
              </a:p>
            </p:txBody>
          </p:sp>
        </p:grpSp>
      </p:grpSp>
      <p:sp>
        <p:nvSpPr>
          <p:cNvPr id="1563" name="Line"/>
          <p:cNvSpPr/>
          <p:nvPr/>
        </p:nvSpPr>
        <p:spPr>
          <a:xfrm>
            <a:off x="7426764" y="3301846"/>
            <a:ext cx="1" cy="199489"/>
          </a:xfrm>
          <a:prstGeom prst="line">
            <a:avLst/>
          </a:prstGeom>
          <a:ln w="25400">
            <a:solidFill>
              <a:srgbClr val="000000"/>
            </a:solidFill>
            <a:miter lim="400000"/>
            <a:tailEnd type="triangle"/>
          </a:ln>
        </p:spPr>
        <p:txBody>
          <a:bodyPr lIns="35719" tIns="35719" rIns="35719" bIns="35719" anchor="ctr"/>
          <a:lstStyle/>
          <a:p>
            <a:pPr>
              <a:defRPr sz="2400"/>
            </a:pPr>
            <a:endParaRPr sz="2400"/>
          </a:p>
        </p:txBody>
      </p:sp>
      <p:grpSp>
        <p:nvGrpSpPr>
          <p:cNvPr id="1568" name="Group"/>
          <p:cNvGrpSpPr/>
          <p:nvPr/>
        </p:nvGrpSpPr>
        <p:grpSpPr>
          <a:xfrm>
            <a:off x="892923" y="5033868"/>
            <a:ext cx="198519" cy="626520"/>
            <a:chOff x="0" y="0"/>
            <a:chExt cx="282336" cy="891050"/>
          </a:xfrm>
        </p:grpSpPr>
        <p:sp>
          <p:nvSpPr>
            <p:cNvPr id="1564" name="Rectangle"/>
            <p:cNvSpPr/>
            <p:nvPr/>
          </p:nvSpPr>
          <p:spPr>
            <a:xfrm>
              <a:off x="8630" y="0"/>
              <a:ext cx="265077" cy="891051"/>
            </a:xfrm>
            <a:prstGeom prst="rect">
              <a:avLst/>
            </a:prstGeom>
            <a:noFill/>
            <a:ln w="25400" cap="flat">
              <a:solidFill>
                <a:srgbClr val="85888D"/>
              </a:solidFill>
              <a:prstDash val="solid"/>
              <a:miter lim="400000"/>
            </a:ln>
            <a:effectLst/>
          </p:spPr>
          <p:txBody>
            <a:bodyPr wrap="square" lIns="35719" tIns="35719" rIns="35719" bIns="35719" numCol="1" anchor="ctr">
              <a:noAutofit/>
            </a:bodyPr>
            <a:lstStyle/>
            <a:p>
              <a:pPr>
                <a:defRPr sz="2400"/>
              </a:pPr>
              <a:endParaRPr sz="2400"/>
            </a:p>
          </p:txBody>
        </p:sp>
        <p:sp>
          <p:nvSpPr>
            <p:cNvPr id="1565" name="Circle"/>
            <p:cNvSpPr/>
            <p:nvPr/>
          </p:nvSpPr>
          <p:spPr>
            <a:xfrm>
              <a:off x="0" y="9628"/>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defRPr sz="2400">
                  <a:solidFill>
                    <a:srgbClr val="FFFFFF"/>
                  </a:solidFill>
                </a:defRPr>
              </a:pPr>
              <a:endParaRPr sz="2400"/>
            </a:p>
          </p:txBody>
        </p:sp>
        <p:sp>
          <p:nvSpPr>
            <p:cNvPr id="1566" name="Circle"/>
            <p:cNvSpPr/>
            <p:nvPr/>
          </p:nvSpPr>
          <p:spPr>
            <a:xfrm>
              <a:off x="0" y="294420"/>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defRPr sz="2400">
                  <a:solidFill>
                    <a:srgbClr val="FFFFFF"/>
                  </a:solidFill>
                </a:defRPr>
              </a:pPr>
              <a:endParaRPr sz="2400"/>
            </a:p>
          </p:txBody>
        </p:sp>
        <p:sp>
          <p:nvSpPr>
            <p:cNvPr id="1567" name="Circle"/>
            <p:cNvSpPr/>
            <p:nvPr/>
          </p:nvSpPr>
          <p:spPr>
            <a:xfrm>
              <a:off x="0" y="579211"/>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defRPr sz="2400">
                  <a:solidFill>
                    <a:srgbClr val="FFFFFF"/>
                  </a:solidFill>
                </a:defRPr>
              </a:pPr>
              <a:endParaRPr sz="2400"/>
            </a:p>
          </p:txBody>
        </p:sp>
      </p:grpSp>
      <p:sp>
        <p:nvSpPr>
          <p:cNvPr id="1569" name="Group"/>
          <p:cNvSpPr/>
          <p:nvPr/>
        </p:nvSpPr>
        <p:spPr>
          <a:xfrm>
            <a:off x="1093775" y="5346607"/>
            <a:ext cx="339755" cy="1"/>
          </a:xfrm>
          <a:prstGeom prst="line">
            <a:avLst/>
          </a:prstGeom>
          <a:ln w="38100">
            <a:solidFill>
              <a:srgbClr val="000000"/>
            </a:solidFill>
            <a:miter lim="400000"/>
            <a:tailEnd type="triangle"/>
          </a:ln>
        </p:spPr>
        <p:txBody>
          <a:bodyPr lIns="35719" tIns="35719" rIns="35719" bIns="35719" anchor="ctr"/>
          <a:lstStyle/>
          <a:p>
            <a:pPr>
              <a:defRPr sz="2400"/>
            </a:pPr>
            <a:endParaRPr sz="2400"/>
          </a:p>
        </p:txBody>
      </p:sp>
      <p:grpSp>
        <p:nvGrpSpPr>
          <p:cNvPr id="1574" name="Group"/>
          <p:cNvGrpSpPr/>
          <p:nvPr/>
        </p:nvGrpSpPr>
        <p:grpSpPr>
          <a:xfrm>
            <a:off x="1428705" y="5033868"/>
            <a:ext cx="198519" cy="626520"/>
            <a:chOff x="0" y="0"/>
            <a:chExt cx="282336" cy="891050"/>
          </a:xfrm>
        </p:grpSpPr>
        <p:sp>
          <p:nvSpPr>
            <p:cNvPr id="1570" name="Rectangle"/>
            <p:cNvSpPr/>
            <p:nvPr/>
          </p:nvSpPr>
          <p:spPr>
            <a:xfrm>
              <a:off x="8630" y="0"/>
              <a:ext cx="265077" cy="891051"/>
            </a:xfrm>
            <a:prstGeom prst="rect">
              <a:avLst/>
            </a:prstGeom>
            <a:noFill/>
            <a:ln w="25400" cap="flat">
              <a:solidFill>
                <a:srgbClr val="85888D"/>
              </a:solidFill>
              <a:prstDash val="solid"/>
              <a:miter lim="400000"/>
            </a:ln>
            <a:effectLst/>
          </p:spPr>
          <p:txBody>
            <a:bodyPr wrap="square" lIns="35719" tIns="35719" rIns="35719" bIns="35719" numCol="1" anchor="ctr">
              <a:noAutofit/>
            </a:bodyPr>
            <a:lstStyle/>
            <a:p>
              <a:pPr>
                <a:defRPr sz="2400"/>
              </a:pPr>
              <a:endParaRPr sz="2400"/>
            </a:p>
          </p:txBody>
        </p:sp>
        <p:sp>
          <p:nvSpPr>
            <p:cNvPr id="1571" name="Circle"/>
            <p:cNvSpPr/>
            <p:nvPr/>
          </p:nvSpPr>
          <p:spPr>
            <a:xfrm>
              <a:off x="0" y="9628"/>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defRPr sz="2400">
                  <a:solidFill>
                    <a:srgbClr val="FFFFFF"/>
                  </a:solidFill>
                </a:defRPr>
              </a:pPr>
              <a:endParaRPr sz="2400"/>
            </a:p>
          </p:txBody>
        </p:sp>
        <p:sp>
          <p:nvSpPr>
            <p:cNvPr id="1572" name="Circle"/>
            <p:cNvSpPr/>
            <p:nvPr/>
          </p:nvSpPr>
          <p:spPr>
            <a:xfrm>
              <a:off x="0" y="294420"/>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defRPr sz="2400">
                  <a:solidFill>
                    <a:srgbClr val="FFFFFF"/>
                  </a:solidFill>
                </a:defRPr>
              </a:pPr>
              <a:endParaRPr sz="2400"/>
            </a:p>
          </p:txBody>
        </p:sp>
        <p:sp>
          <p:nvSpPr>
            <p:cNvPr id="1573" name="Circle"/>
            <p:cNvSpPr/>
            <p:nvPr/>
          </p:nvSpPr>
          <p:spPr>
            <a:xfrm>
              <a:off x="0" y="579211"/>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defRPr sz="2400">
                  <a:solidFill>
                    <a:srgbClr val="FFFFFF"/>
                  </a:solidFill>
                </a:defRPr>
              </a:pPr>
              <a:endParaRPr sz="2400"/>
            </a:p>
          </p:txBody>
        </p:sp>
      </p:grpSp>
      <p:sp>
        <p:nvSpPr>
          <p:cNvPr id="1575" name="Group"/>
          <p:cNvSpPr/>
          <p:nvPr/>
        </p:nvSpPr>
        <p:spPr>
          <a:xfrm>
            <a:off x="1638486" y="5346607"/>
            <a:ext cx="339755" cy="1"/>
          </a:xfrm>
          <a:prstGeom prst="line">
            <a:avLst/>
          </a:prstGeom>
          <a:ln w="38100">
            <a:solidFill>
              <a:srgbClr val="000000"/>
            </a:solidFill>
            <a:miter lim="400000"/>
            <a:tailEnd type="triangle"/>
          </a:ln>
        </p:spPr>
        <p:txBody>
          <a:bodyPr lIns="35719" tIns="35719" rIns="35719" bIns="35719" anchor="ctr"/>
          <a:lstStyle/>
          <a:p>
            <a:pPr>
              <a:defRPr sz="2400"/>
            </a:pPr>
            <a:endParaRPr sz="2400"/>
          </a:p>
        </p:txBody>
      </p:sp>
      <p:grpSp>
        <p:nvGrpSpPr>
          <p:cNvPr id="1580" name="Group"/>
          <p:cNvGrpSpPr/>
          <p:nvPr/>
        </p:nvGrpSpPr>
        <p:grpSpPr>
          <a:xfrm>
            <a:off x="1973415" y="5033868"/>
            <a:ext cx="198519" cy="626520"/>
            <a:chOff x="0" y="0"/>
            <a:chExt cx="282336" cy="891050"/>
          </a:xfrm>
        </p:grpSpPr>
        <p:sp>
          <p:nvSpPr>
            <p:cNvPr id="1576" name="Rectangle"/>
            <p:cNvSpPr/>
            <p:nvPr/>
          </p:nvSpPr>
          <p:spPr>
            <a:xfrm>
              <a:off x="8630" y="0"/>
              <a:ext cx="265077" cy="891051"/>
            </a:xfrm>
            <a:prstGeom prst="rect">
              <a:avLst/>
            </a:prstGeom>
            <a:noFill/>
            <a:ln w="25400" cap="flat">
              <a:solidFill>
                <a:srgbClr val="85888D"/>
              </a:solidFill>
              <a:prstDash val="solid"/>
              <a:miter lim="400000"/>
            </a:ln>
            <a:effectLst/>
          </p:spPr>
          <p:txBody>
            <a:bodyPr wrap="square" lIns="35719" tIns="35719" rIns="35719" bIns="35719" numCol="1" anchor="ctr">
              <a:noAutofit/>
            </a:bodyPr>
            <a:lstStyle/>
            <a:p>
              <a:pPr>
                <a:defRPr sz="2400"/>
              </a:pPr>
              <a:endParaRPr sz="2400"/>
            </a:p>
          </p:txBody>
        </p:sp>
        <p:sp>
          <p:nvSpPr>
            <p:cNvPr id="1577" name="Circle"/>
            <p:cNvSpPr/>
            <p:nvPr/>
          </p:nvSpPr>
          <p:spPr>
            <a:xfrm>
              <a:off x="0" y="9628"/>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defRPr sz="2400">
                  <a:solidFill>
                    <a:srgbClr val="FFFFFF"/>
                  </a:solidFill>
                </a:defRPr>
              </a:pPr>
              <a:endParaRPr sz="2400"/>
            </a:p>
          </p:txBody>
        </p:sp>
        <p:sp>
          <p:nvSpPr>
            <p:cNvPr id="1578" name="Circle"/>
            <p:cNvSpPr/>
            <p:nvPr/>
          </p:nvSpPr>
          <p:spPr>
            <a:xfrm>
              <a:off x="0" y="294420"/>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defRPr sz="2400">
                  <a:solidFill>
                    <a:srgbClr val="FFFFFF"/>
                  </a:solidFill>
                </a:defRPr>
              </a:pPr>
              <a:endParaRPr sz="2400"/>
            </a:p>
          </p:txBody>
        </p:sp>
        <p:sp>
          <p:nvSpPr>
            <p:cNvPr id="1579" name="Circle"/>
            <p:cNvSpPr/>
            <p:nvPr/>
          </p:nvSpPr>
          <p:spPr>
            <a:xfrm>
              <a:off x="0" y="579211"/>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defRPr sz="2400">
                  <a:solidFill>
                    <a:srgbClr val="FFFFFF"/>
                  </a:solidFill>
                </a:defRPr>
              </a:pPr>
              <a:endParaRPr sz="2400"/>
            </a:p>
          </p:txBody>
        </p:sp>
      </p:grpSp>
      <p:sp>
        <p:nvSpPr>
          <p:cNvPr id="1581" name="Line"/>
          <p:cNvSpPr/>
          <p:nvPr/>
        </p:nvSpPr>
        <p:spPr>
          <a:xfrm>
            <a:off x="2073654" y="4733242"/>
            <a:ext cx="1" cy="298043"/>
          </a:xfrm>
          <a:prstGeom prst="line">
            <a:avLst/>
          </a:prstGeom>
          <a:ln w="25400">
            <a:solidFill>
              <a:srgbClr val="000000"/>
            </a:solidFill>
            <a:miter lim="400000"/>
            <a:tailEnd type="triangle"/>
          </a:ln>
        </p:spPr>
        <p:txBody>
          <a:bodyPr lIns="35719" tIns="35719" rIns="35719" bIns="35719" anchor="ctr"/>
          <a:lstStyle/>
          <a:p>
            <a:pPr>
              <a:defRPr sz="2400"/>
            </a:pPr>
            <a:endParaRPr sz="2400"/>
          </a:p>
        </p:txBody>
      </p:sp>
      <p:sp>
        <p:nvSpPr>
          <p:cNvPr id="1582" name="Line"/>
          <p:cNvSpPr/>
          <p:nvPr/>
        </p:nvSpPr>
        <p:spPr>
          <a:xfrm>
            <a:off x="1528943" y="4733242"/>
            <a:ext cx="1" cy="298043"/>
          </a:xfrm>
          <a:prstGeom prst="line">
            <a:avLst/>
          </a:prstGeom>
          <a:ln w="25400">
            <a:solidFill>
              <a:srgbClr val="000000"/>
            </a:solidFill>
            <a:miter lim="400000"/>
            <a:tailEnd type="triangle"/>
          </a:ln>
        </p:spPr>
        <p:txBody>
          <a:bodyPr lIns="35719" tIns="35719" rIns="35719" bIns="35719" anchor="ctr"/>
          <a:lstStyle/>
          <a:p>
            <a:pPr>
              <a:defRPr sz="2400"/>
            </a:pPr>
            <a:endParaRPr sz="2400"/>
          </a:p>
        </p:txBody>
      </p:sp>
      <p:grpSp>
        <p:nvGrpSpPr>
          <p:cNvPr id="1586" name="Group"/>
          <p:cNvGrpSpPr/>
          <p:nvPr/>
        </p:nvGrpSpPr>
        <p:grpSpPr>
          <a:xfrm>
            <a:off x="958467" y="4800584"/>
            <a:ext cx="1374727" cy="2115576"/>
            <a:chOff x="949003" y="-50801"/>
            <a:chExt cx="1955165" cy="3008818"/>
          </a:xfrm>
        </p:grpSpPr>
        <p:pic>
          <p:nvPicPr>
            <p:cNvPr id="1583" name="Rounded Rectangle Rounded rectangle" descr="Rounded Rectangle Rounded rectangle"/>
            <p:cNvPicPr>
              <a:picLocks/>
            </p:cNvPicPr>
            <p:nvPr/>
          </p:nvPicPr>
          <p:blipFill>
            <a:blip r:embed="rId4"/>
            <a:stretch>
              <a:fillRect/>
            </a:stretch>
          </p:blipFill>
          <p:spPr>
            <a:xfrm>
              <a:off x="2121856" y="-50801"/>
              <a:ext cx="782312" cy="1400370"/>
            </a:xfrm>
            <a:prstGeom prst="rect">
              <a:avLst/>
            </a:prstGeom>
            <a:effectLst/>
          </p:spPr>
        </p:pic>
        <p:sp>
          <p:nvSpPr>
            <p:cNvPr id="1585" name="Query Vector"/>
            <p:cNvSpPr/>
            <p:nvPr/>
          </p:nvSpPr>
          <p:spPr>
            <a:xfrm>
              <a:off x="949003" y="1686362"/>
              <a:ext cx="1716372" cy="1271655"/>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spAutoFit/>
            </a:bodyPr>
            <a:lstStyle>
              <a:lvl1pPr>
                <a:defRPr>
                  <a:solidFill>
                    <a:schemeClr val="accent3">
                      <a:hueOff val="-333989"/>
                      <a:satOff val="3917"/>
                      <a:lumOff val="-6666"/>
                    </a:schemeClr>
                  </a:solidFill>
                </a:defRPr>
              </a:lvl1pPr>
            </a:lstStyle>
            <a:p>
              <a:r>
                <a:rPr sz="2400" dirty="0"/>
                <a:t>Query Vector</a:t>
              </a:r>
            </a:p>
          </p:txBody>
        </p:sp>
      </p:grpSp>
      <p:grpSp>
        <p:nvGrpSpPr>
          <p:cNvPr id="1592" name="Group"/>
          <p:cNvGrpSpPr/>
          <p:nvPr/>
        </p:nvGrpSpPr>
        <p:grpSpPr>
          <a:xfrm>
            <a:off x="2005976" y="4184132"/>
            <a:ext cx="1667901" cy="1436926"/>
            <a:chOff x="-123134" y="-1"/>
            <a:chExt cx="2372124" cy="2043626"/>
          </a:xfrm>
        </p:grpSpPr>
        <p:sp>
          <p:nvSpPr>
            <p:cNvPr id="1587" name="Gear"/>
            <p:cNvSpPr/>
            <p:nvPr/>
          </p:nvSpPr>
          <p:spPr>
            <a:xfrm>
              <a:off x="993559" y="523129"/>
              <a:ext cx="602071" cy="602188"/>
            </a:xfrm>
            <a:custGeom>
              <a:avLst/>
              <a:gdLst/>
              <a:ahLst/>
              <a:cxnLst>
                <a:cxn ang="0">
                  <a:pos x="wd2" y="hd2"/>
                </a:cxn>
                <a:cxn ang="5400000">
                  <a:pos x="wd2" y="hd2"/>
                </a:cxn>
                <a:cxn ang="10800000">
                  <a:pos x="wd2" y="hd2"/>
                </a:cxn>
                <a:cxn ang="16200000">
                  <a:pos x="wd2" y="hd2"/>
                </a:cxn>
              </a:cxnLst>
              <a:rect l="0" t="0" r="r" b="b"/>
              <a:pathLst>
                <a:path w="21532" h="21555" extrusionOk="0">
                  <a:moveTo>
                    <a:pt x="12837" y="2"/>
                  </a:moveTo>
                  <a:cubicBezTo>
                    <a:pt x="12731" y="-11"/>
                    <a:pt x="12661" y="38"/>
                    <a:pt x="12588" y="172"/>
                  </a:cubicBezTo>
                  <a:cubicBezTo>
                    <a:pt x="12292" y="721"/>
                    <a:pt x="11969" y="1258"/>
                    <a:pt x="11661" y="1801"/>
                  </a:cubicBezTo>
                  <a:cubicBezTo>
                    <a:pt x="11547" y="2001"/>
                    <a:pt x="11418" y="2099"/>
                    <a:pt x="11153" y="2073"/>
                  </a:cubicBezTo>
                  <a:cubicBezTo>
                    <a:pt x="10691" y="2028"/>
                    <a:pt x="10220" y="2032"/>
                    <a:pt x="9759" y="2112"/>
                  </a:cubicBezTo>
                  <a:cubicBezTo>
                    <a:pt x="9550" y="2148"/>
                    <a:pt x="9432" y="2095"/>
                    <a:pt x="9318" y="1917"/>
                  </a:cubicBezTo>
                  <a:cubicBezTo>
                    <a:pt x="8969" y="1370"/>
                    <a:pt x="8594" y="841"/>
                    <a:pt x="8243" y="295"/>
                  </a:cubicBezTo>
                  <a:cubicBezTo>
                    <a:pt x="8145" y="142"/>
                    <a:pt x="8068" y="122"/>
                    <a:pt x="7905" y="198"/>
                  </a:cubicBezTo>
                  <a:cubicBezTo>
                    <a:pt x="6845" y="688"/>
                    <a:pt x="5781" y="1174"/>
                    <a:pt x="4712" y="1644"/>
                  </a:cubicBezTo>
                  <a:cubicBezTo>
                    <a:pt x="4517" y="1730"/>
                    <a:pt x="4517" y="1820"/>
                    <a:pt x="4567" y="1996"/>
                  </a:cubicBezTo>
                  <a:cubicBezTo>
                    <a:pt x="4742" y="2608"/>
                    <a:pt x="4890" y="3227"/>
                    <a:pt x="5065" y="3839"/>
                  </a:cubicBezTo>
                  <a:cubicBezTo>
                    <a:pt x="5122" y="4038"/>
                    <a:pt x="5098" y="4170"/>
                    <a:pt x="4932" y="4306"/>
                  </a:cubicBezTo>
                  <a:cubicBezTo>
                    <a:pt x="4561" y="4610"/>
                    <a:pt x="4227" y="4959"/>
                    <a:pt x="3950" y="5348"/>
                  </a:cubicBezTo>
                  <a:cubicBezTo>
                    <a:pt x="3802" y="5555"/>
                    <a:pt x="3648" y="5573"/>
                    <a:pt x="3439" y="5530"/>
                  </a:cubicBezTo>
                  <a:cubicBezTo>
                    <a:pt x="2827" y="5405"/>
                    <a:pt x="2213" y="5295"/>
                    <a:pt x="1605" y="5156"/>
                  </a:cubicBezTo>
                  <a:cubicBezTo>
                    <a:pt x="1409" y="5111"/>
                    <a:pt x="1325" y="5153"/>
                    <a:pt x="1257" y="5338"/>
                  </a:cubicBezTo>
                  <a:cubicBezTo>
                    <a:pt x="856" y="6423"/>
                    <a:pt x="449" y="7506"/>
                    <a:pt x="35" y="8586"/>
                  </a:cubicBezTo>
                  <a:cubicBezTo>
                    <a:pt x="-34" y="8767"/>
                    <a:pt x="-6" y="8857"/>
                    <a:pt x="173" y="8954"/>
                  </a:cubicBezTo>
                  <a:cubicBezTo>
                    <a:pt x="722" y="9251"/>
                    <a:pt x="1256" y="9574"/>
                    <a:pt x="1798" y="9882"/>
                  </a:cubicBezTo>
                  <a:cubicBezTo>
                    <a:pt x="2001" y="9997"/>
                    <a:pt x="2093" y="10127"/>
                    <a:pt x="2064" y="10392"/>
                  </a:cubicBezTo>
                  <a:cubicBezTo>
                    <a:pt x="2014" y="10855"/>
                    <a:pt x="2039" y="11326"/>
                    <a:pt x="2116" y="11788"/>
                  </a:cubicBezTo>
                  <a:cubicBezTo>
                    <a:pt x="2151" y="11998"/>
                    <a:pt x="2089" y="12115"/>
                    <a:pt x="1913" y="12228"/>
                  </a:cubicBezTo>
                  <a:cubicBezTo>
                    <a:pt x="1367" y="12578"/>
                    <a:pt x="837" y="12953"/>
                    <a:pt x="291" y="13303"/>
                  </a:cubicBezTo>
                  <a:cubicBezTo>
                    <a:pt x="136" y="13403"/>
                    <a:pt x="124" y="13482"/>
                    <a:pt x="199" y="13643"/>
                  </a:cubicBezTo>
                  <a:cubicBezTo>
                    <a:pt x="688" y="14705"/>
                    <a:pt x="1172" y="15768"/>
                    <a:pt x="1642" y="16837"/>
                  </a:cubicBezTo>
                  <a:cubicBezTo>
                    <a:pt x="1728" y="17034"/>
                    <a:pt x="1818" y="17032"/>
                    <a:pt x="1994" y="16982"/>
                  </a:cubicBezTo>
                  <a:cubicBezTo>
                    <a:pt x="2605" y="16807"/>
                    <a:pt x="3223" y="16651"/>
                    <a:pt x="3839" y="16489"/>
                  </a:cubicBezTo>
                  <a:cubicBezTo>
                    <a:pt x="3930" y="16465"/>
                    <a:pt x="4023" y="16451"/>
                    <a:pt x="4118" y="16432"/>
                  </a:cubicBezTo>
                  <a:cubicBezTo>
                    <a:pt x="4164" y="16485"/>
                    <a:pt x="4202" y="16532"/>
                    <a:pt x="4241" y="16576"/>
                  </a:cubicBezTo>
                  <a:cubicBezTo>
                    <a:pt x="4568" y="16944"/>
                    <a:pt x="4922" y="17287"/>
                    <a:pt x="5319" y="17573"/>
                  </a:cubicBezTo>
                  <a:cubicBezTo>
                    <a:pt x="5534" y="17728"/>
                    <a:pt x="5572" y="17885"/>
                    <a:pt x="5524" y="18114"/>
                  </a:cubicBezTo>
                  <a:cubicBezTo>
                    <a:pt x="5398" y="18725"/>
                    <a:pt x="5287" y="19339"/>
                    <a:pt x="5149" y="19947"/>
                  </a:cubicBezTo>
                  <a:cubicBezTo>
                    <a:pt x="5105" y="20142"/>
                    <a:pt x="5145" y="20229"/>
                    <a:pt x="5331" y="20297"/>
                  </a:cubicBezTo>
                  <a:cubicBezTo>
                    <a:pt x="6415" y="20698"/>
                    <a:pt x="7497" y="21106"/>
                    <a:pt x="8576" y="21520"/>
                  </a:cubicBezTo>
                  <a:cubicBezTo>
                    <a:pt x="8757" y="21589"/>
                    <a:pt x="8847" y="21563"/>
                    <a:pt x="8944" y="21383"/>
                  </a:cubicBezTo>
                  <a:cubicBezTo>
                    <a:pt x="9241" y="20834"/>
                    <a:pt x="9562" y="20299"/>
                    <a:pt x="9871" y="19757"/>
                  </a:cubicBezTo>
                  <a:cubicBezTo>
                    <a:pt x="9985" y="19558"/>
                    <a:pt x="10110" y="19452"/>
                    <a:pt x="10378" y="19481"/>
                  </a:cubicBezTo>
                  <a:cubicBezTo>
                    <a:pt x="10828" y="19528"/>
                    <a:pt x="11291" y="19534"/>
                    <a:pt x="11737" y="19445"/>
                  </a:cubicBezTo>
                  <a:cubicBezTo>
                    <a:pt x="12009" y="19391"/>
                    <a:pt x="12126" y="19505"/>
                    <a:pt x="12252" y="19698"/>
                  </a:cubicBezTo>
                  <a:cubicBezTo>
                    <a:pt x="12593" y="20221"/>
                    <a:pt x="12952" y="20733"/>
                    <a:pt x="13290" y="21259"/>
                  </a:cubicBezTo>
                  <a:cubicBezTo>
                    <a:pt x="13387" y="21411"/>
                    <a:pt x="13463" y="21432"/>
                    <a:pt x="13628" y="21356"/>
                  </a:cubicBezTo>
                  <a:cubicBezTo>
                    <a:pt x="14687" y="20866"/>
                    <a:pt x="15750" y="20382"/>
                    <a:pt x="16819" y="19912"/>
                  </a:cubicBezTo>
                  <a:cubicBezTo>
                    <a:pt x="17012" y="19827"/>
                    <a:pt x="17018" y="19738"/>
                    <a:pt x="16967" y="19560"/>
                  </a:cubicBezTo>
                  <a:cubicBezTo>
                    <a:pt x="16791" y="18948"/>
                    <a:pt x="16644" y="18329"/>
                    <a:pt x="16469" y="17716"/>
                  </a:cubicBezTo>
                  <a:cubicBezTo>
                    <a:pt x="16412" y="17519"/>
                    <a:pt x="16433" y="17386"/>
                    <a:pt x="16600" y="17250"/>
                  </a:cubicBezTo>
                  <a:cubicBezTo>
                    <a:pt x="16971" y="16946"/>
                    <a:pt x="17305" y="16598"/>
                    <a:pt x="17584" y="16209"/>
                  </a:cubicBezTo>
                  <a:cubicBezTo>
                    <a:pt x="17730" y="16006"/>
                    <a:pt x="17880" y="15980"/>
                    <a:pt x="18092" y="16024"/>
                  </a:cubicBezTo>
                  <a:cubicBezTo>
                    <a:pt x="18703" y="16151"/>
                    <a:pt x="19318" y="16260"/>
                    <a:pt x="19926" y="16398"/>
                  </a:cubicBezTo>
                  <a:cubicBezTo>
                    <a:pt x="20121" y="16442"/>
                    <a:pt x="20207" y="16404"/>
                    <a:pt x="20276" y="16218"/>
                  </a:cubicBezTo>
                  <a:cubicBezTo>
                    <a:pt x="20676" y="15133"/>
                    <a:pt x="21084" y="14050"/>
                    <a:pt x="21497" y="12970"/>
                  </a:cubicBezTo>
                  <a:cubicBezTo>
                    <a:pt x="21566" y="12790"/>
                    <a:pt x="21541" y="12697"/>
                    <a:pt x="21361" y="12600"/>
                  </a:cubicBezTo>
                  <a:cubicBezTo>
                    <a:pt x="20812" y="12303"/>
                    <a:pt x="20278" y="11982"/>
                    <a:pt x="19736" y="11674"/>
                  </a:cubicBezTo>
                  <a:cubicBezTo>
                    <a:pt x="19535" y="11559"/>
                    <a:pt x="19439" y="11431"/>
                    <a:pt x="19468" y="11163"/>
                  </a:cubicBezTo>
                  <a:cubicBezTo>
                    <a:pt x="19519" y="10701"/>
                    <a:pt x="19493" y="10230"/>
                    <a:pt x="19416" y="9768"/>
                  </a:cubicBezTo>
                  <a:cubicBezTo>
                    <a:pt x="19381" y="9559"/>
                    <a:pt x="19443" y="9442"/>
                    <a:pt x="19620" y="9328"/>
                  </a:cubicBezTo>
                  <a:cubicBezTo>
                    <a:pt x="20166" y="8978"/>
                    <a:pt x="20694" y="8603"/>
                    <a:pt x="21240" y="8252"/>
                  </a:cubicBezTo>
                  <a:cubicBezTo>
                    <a:pt x="21393" y="8154"/>
                    <a:pt x="21411" y="8075"/>
                    <a:pt x="21336" y="7912"/>
                  </a:cubicBezTo>
                  <a:cubicBezTo>
                    <a:pt x="20846" y="6851"/>
                    <a:pt x="20362" y="5788"/>
                    <a:pt x="19892" y="4718"/>
                  </a:cubicBezTo>
                  <a:cubicBezTo>
                    <a:pt x="19806" y="4523"/>
                    <a:pt x="19717" y="4523"/>
                    <a:pt x="19541" y="4574"/>
                  </a:cubicBezTo>
                  <a:cubicBezTo>
                    <a:pt x="18917" y="4751"/>
                    <a:pt x="18286" y="4905"/>
                    <a:pt x="17662" y="5080"/>
                  </a:cubicBezTo>
                  <a:cubicBezTo>
                    <a:pt x="17490" y="5129"/>
                    <a:pt x="17378" y="5103"/>
                    <a:pt x="17261" y="4959"/>
                  </a:cubicBezTo>
                  <a:cubicBezTo>
                    <a:pt x="16959" y="4585"/>
                    <a:pt x="16599" y="4263"/>
                    <a:pt x="16213" y="3983"/>
                  </a:cubicBezTo>
                  <a:cubicBezTo>
                    <a:pt x="16001" y="3828"/>
                    <a:pt x="15960" y="3672"/>
                    <a:pt x="16008" y="3442"/>
                  </a:cubicBezTo>
                  <a:cubicBezTo>
                    <a:pt x="16135" y="2831"/>
                    <a:pt x="16245" y="2217"/>
                    <a:pt x="16383" y="1609"/>
                  </a:cubicBezTo>
                  <a:cubicBezTo>
                    <a:pt x="16428" y="1413"/>
                    <a:pt x="16387" y="1327"/>
                    <a:pt x="16201" y="1258"/>
                  </a:cubicBezTo>
                  <a:cubicBezTo>
                    <a:pt x="15118" y="858"/>
                    <a:pt x="14036" y="450"/>
                    <a:pt x="12956" y="36"/>
                  </a:cubicBezTo>
                  <a:cubicBezTo>
                    <a:pt x="12911" y="19"/>
                    <a:pt x="12873" y="7"/>
                    <a:pt x="12837" y="2"/>
                  </a:cubicBezTo>
                  <a:close/>
                  <a:moveTo>
                    <a:pt x="10766" y="5818"/>
                  </a:moveTo>
                  <a:cubicBezTo>
                    <a:pt x="13503" y="5818"/>
                    <a:pt x="15722" y="8039"/>
                    <a:pt x="15722" y="10778"/>
                  </a:cubicBezTo>
                  <a:cubicBezTo>
                    <a:pt x="15722" y="13517"/>
                    <a:pt x="13503" y="15738"/>
                    <a:pt x="10766" y="15738"/>
                  </a:cubicBezTo>
                  <a:cubicBezTo>
                    <a:pt x="8030" y="15738"/>
                    <a:pt x="5810" y="13517"/>
                    <a:pt x="5810" y="10778"/>
                  </a:cubicBezTo>
                  <a:cubicBezTo>
                    <a:pt x="5810" y="8039"/>
                    <a:pt x="8030" y="5818"/>
                    <a:pt x="10766" y="5818"/>
                  </a:cubicBezTo>
                  <a:close/>
                </a:path>
              </a:pathLst>
            </a:custGeom>
            <a:gradFill flip="none" rotWithShape="1">
              <a:gsLst>
                <a:gs pos="0">
                  <a:srgbClr val="FBFBFB"/>
                </a:gs>
                <a:gs pos="100000">
                  <a:srgbClr val="BEBEBE"/>
                </a:gs>
              </a:gsLst>
              <a:lin ang="5400000" scaled="0"/>
            </a:grad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defRPr sz="2400"/>
              </a:pPr>
              <a:endParaRPr sz="2400"/>
            </a:p>
          </p:txBody>
        </p:sp>
        <p:sp>
          <p:nvSpPr>
            <p:cNvPr id="1588" name="Line"/>
            <p:cNvSpPr/>
            <p:nvPr/>
          </p:nvSpPr>
          <p:spPr>
            <a:xfrm rot="18900000">
              <a:off x="-123134" y="1038606"/>
              <a:ext cx="1247436" cy="168431"/>
            </a:xfrm>
            <a:custGeom>
              <a:avLst/>
              <a:gdLst/>
              <a:ahLst/>
              <a:cxnLst>
                <a:cxn ang="0">
                  <a:pos x="wd2" y="hd2"/>
                </a:cxn>
                <a:cxn ang="5400000">
                  <a:pos x="wd2" y="hd2"/>
                </a:cxn>
                <a:cxn ang="10800000">
                  <a:pos x="wd2" y="hd2"/>
                </a:cxn>
                <a:cxn ang="16200000">
                  <a:pos x="wd2" y="hd2"/>
                </a:cxn>
              </a:cxnLst>
              <a:rect l="0" t="0" r="r" b="b"/>
              <a:pathLst>
                <a:path w="21600" h="17543" extrusionOk="0">
                  <a:moveTo>
                    <a:pt x="0" y="17543"/>
                  </a:moveTo>
                  <a:cubicBezTo>
                    <a:pt x="4717" y="1049"/>
                    <a:pt x="10298" y="-4057"/>
                    <a:pt x="15617" y="3257"/>
                  </a:cubicBezTo>
                  <a:cubicBezTo>
                    <a:pt x="17721" y="6151"/>
                    <a:pt x="19739" y="10969"/>
                    <a:pt x="21600" y="17543"/>
                  </a:cubicBezTo>
                </a:path>
              </a:pathLst>
            </a:cu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defRPr sz="2400"/>
              </a:pPr>
              <a:endParaRPr sz="2400"/>
            </a:p>
          </p:txBody>
        </p:sp>
        <p:sp>
          <p:nvSpPr>
            <p:cNvPr id="1589" name="Line"/>
            <p:cNvSpPr/>
            <p:nvPr/>
          </p:nvSpPr>
          <p:spPr>
            <a:xfrm flipH="1">
              <a:off x="1409020" y="-1"/>
              <a:ext cx="474227" cy="474227"/>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defRPr sz="2400"/>
              </a:pPr>
              <a:endParaRPr sz="2400"/>
            </a:p>
          </p:txBody>
        </p:sp>
        <p:sp>
          <p:nvSpPr>
            <p:cNvPr id="1590" name="Line"/>
            <p:cNvSpPr/>
            <p:nvPr/>
          </p:nvSpPr>
          <p:spPr>
            <a:xfrm>
              <a:off x="1502246" y="1015999"/>
              <a:ext cx="274737" cy="274737"/>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defRPr sz="2400"/>
              </a:pPr>
              <a:endParaRPr sz="2400"/>
            </a:p>
          </p:txBody>
        </p:sp>
        <p:sp>
          <p:nvSpPr>
            <p:cNvPr id="1591" name="a1=2.1"/>
            <p:cNvSpPr txBox="1"/>
            <p:nvPr/>
          </p:nvSpPr>
          <p:spPr>
            <a:xfrm>
              <a:off x="1017883" y="1415760"/>
              <a:ext cx="1231107" cy="62786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numCol="1" anchor="ctr">
              <a:spAutoFit/>
            </a:bodyPr>
            <a:lstStyle/>
            <a:p>
              <a:r>
                <a:rPr sz="2400"/>
                <a:t>a</a:t>
              </a:r>
              <a:r>
                <a:rPr sz="2400" baseline="-5999"/>
                <a:t>1</a:t>
              </a:r>
              <a:r>
                <a:rPr sz="2400"/>
                <a:t>=2.1</a:t>
              </a:r>
            </a:p>
          </p:txBody>
        </p:sp>
      </p:grpSp>
      <p:grpSp>
        <p:nvGrpSpPr>
          <p:cNvPr id="1598" name="Group"/>
          <p:cNvGrpSpPr/>
          <p:nvPr/>
        </p:nvGrpSpPr>
        <p:grpSpPr>
          <a:xfrm>
            <a:off x="2210137" y="4184133"/>
            <a:ext cx="2754948" cy="1436925"/>
            <a:chOff x="189678" y="347485"/>
            <a:chExt cx="3918147" cy="2043625"/>
          </a:xfrm>
        </p:grpSpPr>
        <p:sp>
          <p:nvSpPr>
            <p:cNvPr id="1593" name="Gear"/>
            <p:cNvSpPr/>
            <p:nvPr/>
          </p:nvSpPr>
          <p:spPr>
            <a:xfrm>
              <a:off x="2794010" y="870615"/>
              <a:ext cx="602071" cy="602187"/>
            </a:xfrm>
            <a:custGeom>
              <a:avLst/>
              <a:gdLst/>
              <a:ahLst/>
              <a:cxnLst>
                <a:cxn ang="0">
                  <a:pos x="wd2" y="hd2"/>
                </a:cxn>
                <a:cxn ang="5400000">
                  <a:pos x="wd2" y="hd2"/>
                </a:cxn>
                <a:cxn ang="10800000">
                  <a:pos x="wd2" y="hd2"/>
                </a:cxn>
                <a:cxn ang="16200000">
                  <a:pos x="wd2" y="hd2"/>
                </a:cxn>
              </a:cxnLst>
              <a:rect l="0" t="0" r="r" b="b"/>
              <a:pathLst>
                <a:path w="21532" h="21555" extrusionOk="0">
                  <a:moveTo>
                    <a:pt x="12837" y="2"/>
                  </a:moveTo>
                  <a:cubicBezTo>
                    <a:pt x="12731" y="-11"/>
                    <a:pt x="12661" y="38"/>
                    <a:pt x="12588" y="172"/>
                  </a:cubicBezTo>
                  <a:cubicBezTo>
                    <a:pt x="12292" y="721"/>
                    <a:pt x="11969" y="1258"/>
                    <a:pt x="11661" y="1801"/>
                  </a:cubicBezTo>
                  <a:cubicBezTo>
                    <a:pt x="11547" y="2001"/>
                    <a:pt x="11418" y="2099"/>
                    <a:pt x="11153" y="2073"/>
                  </a:cubicBezTo>
                  <a:cubicBezTo>
                    <a:pt x="10691" y="2028"/>
                    <a:pt x="10220" y="2032"/>
                    <a:pt x="9759" y="2112"/>
                  </a:cubicBezTo>
                  <a:cubicBezTo>
                    <a:pt x="9550" y="2148"/>
                    <a:pt x="9432" y="2095"/>
                    <a:pt x="9318" y="1917"/>
                  </a:cubicBezTo>
                  <a:cubicBezTo>
                    <a:pt x="8969" y="1370"/>
                    <a:pt x="8594" y="841"/>
                    <a:pt x="8243" y="295"/>
                  </a:cubicBezTo>
                  <a:cubicBezTo>
                    <a:pt x="8145" y="142"/>
                    <a:pt x="8068" y="122"/>
                    <a:pt x="7905" y="198"/>
                  </a:cubicBezTo>
                  <a:cubicBezTo>
                    <a:pt x="6845" y="688"/>
                    <a:pt x="5781" y="1174"/>
                    <a:pt x="4712" y="1644"/>
                  </a:cubicBezTo>
                  <a:cubicBezTo>
                    <a:pt x="4517" y="1730"/>
                    <a:pt x="4517" y="1820"/>
                    <a:pt x="4567" y="1996"/>
                  </a:cubicBezTo>
                  <a:cubicBezTo>
                    <a:pt x="4742" y="2608"/>
                    <a:pt x="4890" y="3227"/>
                    <a:pt x="5065" y="3839"/>
                  </a:cubicBezTo>
                  <a:cubicBezTo>
                    <a:pt x="5122" y="4038"/>
                    <a:pt x="5098" y="4170"/>
                    <a:pt x="4932" y="4306"/>
                  </a:cubicBezTo>
                  <a:cubicBezTo>
                    <a:pt x="4561" y="4610"/>
                    <a:pt x="4227" y="4959"/>
                    <a:pt x="3950" y="5348"/>
                  </a:cubicBezTo>
                  <a:cubicBezTo>
                    <a:pt x="3802" y="5555"/>
                    <a:pt x="3648" y="5573"/>
                    <a:pt x="3439" y="5530"/>
                  </a:cubicBezTo>
                  <a:cubicBezTo>
                    <a:pt x="2827" y="5405"/>
                    <a:pt x="2213" y="5295"/>
                    <a:pt x="1605" y="5156"/>
                  </a:cubicBezTo>
                  <a:cubicBezTo>
                    <a:pt x="1409" y="5111"/>
                    <a:pt x="1325" y="5153"/>
                    <a:pt x="1257" y="5338"/>
                  </a:cubicBezTo>
                  <a:cubicBezTo>
                    <a:pt x="856" y="6423"/>
                    <a:pt x="449" y="7506"/>
                    <a:pt x="35" y="8586"/>
                  </a:cubicBezTo>
                  <a:cubicBezTo>
                    <a:pt x="-34" y="8767"/>
                    <a:pt x="-6" y="8857"/>
                    <a:pt x="173" y="8954"/>
                  </a:cubicBezTo>
                  <a:cubicBezTo>
                    <a:pt x="722" y="9251"/>
                    <a:pt x="1256" y="9574"/>
                    <a:pt x="1798" y="9882"/>
                  </a:cubicBezTo>
                  <a:cubicBezTo>
                    <a:pt x="2001" y="9997"/>
                    <a:pt x="2093" y="10127"/>
                    <a:pt x="2064" y="10392"/>
                  </a:cubicBezTo>
                  <a:cubicBezTo>
                    <a:pt x="2014" y="10855"/>
                    <a:pt x="2039" y="11326"/>
                    <a:pt x="2116" y="11788"/>
                  </a:cubicBezTo>
                  <a:cubicBezTo>
                    <a:pt x="2151" y="11998"/>
                    <a:pt x="2089" y="12115"/>
                    <a:pt x="1913" y="12228"/>
                  </a:cubicBezTo>
                  <a:cubicBezTo>
                    <a:pt x="1367" y="12578"/>
                    <a:pt x="837" y="12953"/>
                    <a:pt x="291" y="13303"/>
                  </a:cubicBezTo>
                  <a:cubicBezTo>
                    <a:pt x="136" y="13403"/>
                    <a:pt x="124" y="13482"/>
                    <a:pt x="199" y="13643"/>
                  </a:cubicBezTo>
                  <a:cubicBezTo>
                    <a:pt x="688" y="14705"/>
                    <a:pt x="1172" y="15768"/>
                    <a:pt x="1642" y="16837"/>
                  </a:cubicBezTo>
                  <a:cubicBezTo>
                    <a:pt x="1728" y="17034"/>
                    <a:pt x="1818" y="17032"/>
                    <a:pt x="1994" y="16982"/>
                  </a:cubicBezTo>
                  <a:cubicBezTo>
                    <a:pt x="2605" y="16807"/>
                    <a:pt x="3223" y="16651"/>
                    <a:pt x="3839" y="16489"/>
                  </a:cubicBezTo>
                  <a:cubicBezTo>
                    <a:pt x="3930" y="16465"/>
                    <a:pt x="4023" y="16451"/>
                    <a:pt x="4118" y="16432"/>
                  </a:cubicBezTo>
                  <a:cubicBezTo>
                    <a:pt x="4164" y="16485"/>
                    <a:pt x="4202" y="16532"/>
                    <a:pt x="4241" y="16576"/>
                  </a:cubicBezTo>
                  <a:cubicBezTo>
                    <a:pt x="4568" y="16944"/>
                    <a:pt x="4922" y="17287"/>
                    <a:pt x="5319" y="17573"/>
                  </a:cubicBezTo>
                  <a:cubicBezTo>
                    <a:pt x="5534" y="17728"/>
                    <a:pt x="5572" y="17885"/>
                    <a:pt x="5524" y="18114"/>
                  </a:cubicBezTo>
                  <a:cubicBezTo>
                    <a:pt x="5398" y="18725"/>
                    <a:pt x="5287" y="19339"/>
                    <a:pt x="5149" y="19947"/>
                  </a:cubicBezTo>
                  <a:cubicBezTo>
                    <a:pt x="5105" y="20142"/>
                    <a:pt x="5145" y="20229"/>
                    <a:pt x="5331" y="20297"/>
                  </a:cubicBezTo>
                  <a:cubicBezTo>
                    <a:pt x="6415" y="20698"/>
                    <a:pt x="7497" y="21106"/>
                    <a:pt x="8576" y="21520"/>
                  </a:cubicBezTo>
                  <a:cubicBezTo>
                    <a:pt x="8757" y="21589"/>
                    <a:pt x="8847" y="21563"/>
                    <a:pt x="8944" y="21383"/>
                  </a:cubicBezTo>
                  <a:cubicBezTo>
                    <a:pt x="9241" y="20834"/>
                    <a:pt x="9562" y="20299"/>
                    <a:pt x="9871" y="19757"/>
                  </a:cubicBezTo>
                  <a:cubicBezTo>
                    <a:pt x="9985" y="19558"/>
                    <a:pt x="10110" y="19452"/>
                    <a:pt x="10378" y="19481"/>
                  </a:cubicBezTo>
                  <a:cubicBezTo>
                    <a:pt x="10828" y="19528"/>
                    <a:pt x="11291" y="19534"/>
                    <a:pt x="11737" y="19445"/>
                  </a:cubicBezTo>
                  <a:cubicBezTo>
                    <a:pt x="12009" y="19391"/>
                    <a:pt x="12126" y="19505"/>
                    <a:pt x="12252" y="19698"/>
                  </a:cubicBezTo>
                  <a:cubicBezTo>
                    <a:pt x="12593" y="20221"/>
                    <a:pt x="12952" y="20733"/>
                    <a:pt x="13290" y="21259"/>
                  </a:cubicBezTo>
                  <a:cubicBezTo>
                    <a:pt x="13387" y="21411"/>
                    <a:pt x="13463" y="21432"/>
                    <a:pt x="13628" y="21356"/>
                  </a:cubicBezTo>
                  <a:cubicBezTo>
                    <a:pt x="14687" y="20866"/>
                    <a:pt x="15750" y="20382"/>
                    <a:pt x="16819" y="19912"/>
                  </a:cubicBezTo>
                  <a:cubicBezTo>
                    <a:pt x="17012" y="19827"/>
                    <a:pt x="17018" y="19738"/>
                    <a:pt x="16967" y="19560"/>
                  </a:cubicBezTo>
                  <a:cubicBezTo>
                    <a:pt x="16791" y="18948"/>
                    <a:pt x="16644" y="18329"/>
                    <a:pt x="16469" y="17716"/>
                  </a:cubicBezTo>
                  <a:cubicBezTo>
                    <a:pt x="16412" y="17519"/>
                    <a:pt x="16433" y="17386"/>
                    <a:pt x="16600" y="17250"/>
                  </a:cubicBezTo>
                  <a:cubicBezTo>
                    <a:pt x="16971" y="16946"/>
                    <a:pt x="17305" y="16598"/>
                    <a:pt x="17584" y="16209"/>
                  </a:cubicBezTo>
                  <a:cubicBezTo>
                    <a:pt x="17730" y="16006"/>
                    <a:pt x="17880" y="15980"/>
                    <a:pt x="18092" y="16024"/>
                  </a:cubicBezTo>
                  <a:cubicBezTo>
                    <a:pt x="18703" y="16151"/>
                    <a:pt x="19318" y="16260"/>
                    <a:pt x="19926" y="16398"/>
                  </a:cubicBezTo>
                  <a:cubicBezTo>
                    <a:pt x="20121" y="16442"/>
                    <a:pt x="20207" y="16404"/>
                    <a:pt x="20276" y="16218"/>
                  </a:cubicBezTo>
                  <a:cubicBezTo>
                    <a:pt x="20676" y="15133"/>
                    <a:pt x="21084" y="14050"/>
                    <a:pt x="21497" y="12970"/>
                  </a:cubicBezTo>
                  <a:cubicBezTo>
                    <a:pt x="21566" y="12790"/>
                    <a:pt x="21541" y="12697"/>
                    <a:pt x="21361" y="12600"/>
                  </a:cubicBezTo>
                  <a:cubicBezTo>
                    <a:pt x="20812" y="12303"/>
                    <a:pt x="20278" y="11982"/>
                    <a:pt x="19736" y="11674"/>
                  </a:cubicBezTo>
                  <a:cubicBezTo>
                    <a:pt x="19535" y="11559"/>
                    <a:pt x="19439" y="11431"/>
                    <a:pt x="19468" y="11163"/>
                  </a:cubicBezTo>
                  <a:cubicBezTo>
                    <a:pt x="19519" y="10701"/>
                    <a:pt x="19493" y="10230"/>
                    <a:pt x="19416" y="9768"/>
                  </a:cubicBezTo>
                  <a:cubicBezTo>
                    <a:pt x="19381" y="9559"/>
                    <a:pt x="19443" y="9442"/>
                    <a:pt x="19620" y="9328"/>
                  </a:cubicBezTo>
                  <a:cubicBezTo>
                    <a:pt x="20166" y="8978"/>
                    <a:pt x="20694" y="8603"/>
                    <a:pt x="21240" y="8252"/>
                  </a:cubicBezTo>
                  <a:cubicBezTo>
                    <a:pt x="21393" y="8154"/>
                    <a:pt x="21411" y="8075"/>
                    <a:pt x="21336" y="7912"/>
                  </a:cubicBezTo>
                  <a:cubicBezTo>
                    <a:pt x="20846" y="6851"/>
                    <a:pt x="20362" y="5788"/>
                    <a:pt x="19892" y="4718"/>
                  </a:cubicBezTo>
                  <a:cubicBezTo>
                    <a:pt x="19806" y="4523"/>
                    <a:pt x="19717" y="4523"/>
                    <a:pt x="19541" y="4574"/>
                  </a:cubicBezTo>
                  <a:cubicBezTo>
                    <a:pt x="18917" y="4751"/>
                    <a:pt x="18286" y="4905"/>
                    <a:pt x="17662" y="5080"/>
                  </a:cubicBezTo>
                  <a:cubicBezTo>
                    <a:pt x="17490" y="5129"/>
                    <a:pt x="17378" y="5103"/>
                    <a:pt x="17261" y="4959"/>
                  </a:cubicBezTo>
                  <a:cubicBezTo>
                    <a:pt x="16959" y="4585"/>
                    <a:pt x="16599" y="4263"/>
                    <a:pt x="16213" y="3983"/>
                  </a:cubicBezTo>
                  <a:cubicBezTo>
                    <a:pt x="16001" y="3828"/>
                    <a:pt x="15960" y="3672"/>
                    <a:pt x="16008" y="3442"/>
                  </a:cubicBezTo>
                  <a:cubicBezTo>
                    <a:pt x="16135" y="2831"/>
                    <a:pt x="16245" y="2217"/>
                    <a:pt x="16383" y="1609"/>
                  </a:cubicBezTo>
                  <a:cubicBezTo>
                    <a:pt x="16428" y="1413"/>
                    <a:pt x="16387" y="1327"/>
                    <a:pt x="16201" y="1258"/>
                  </a:cubicBezTo>
                  <a:cubicBezTo>
                    <a:pt x="15118" y="858"/>
                    <a:pt x="14036" y="450"/>
                    <a:pt x="12956" y="36"/>
                  </a:cubicBezTo>
                  <a:cubicBezTo>
                    <a:pt x="12911" y="19"/>
                    <a:pt x="12873" y="7"/>
                    <a:pt x="12837" y="2"/>
                  </a:cubicBezTo>
                  <a:close/>
                  <a:moveTo>
                    <a:pt x="10766" y="5818"/>
                  </a:moveTo>
                  <a:cubicBezTo>
                    <a:pt x="13503" y="5818"/>
                    <a:pt x="15722" y="8039"/>
                    <a:pt x="15722" y="10778"/>
                  </a:cubicBezTo>
                  <a:cubicBezTo>
                    <a:pt x="15722" y="13517"/>
                    <a:pt x="13503" y="15738"/>
                    <a:pt x="10766" y="15738"/>
                  </a:cubicBezTo>
                  <a:cubicBezTo>
                    <a:pt x="8030" y="15738"/>
                    <a:pt x="5810" y="13517"/>
                    <a:pt x="5810" y="10778"/>
                  </a:cubicBezTo>
                  <a:cubicBezTo>
                    <a:pt x="5810" y="8039"/>
                    <a:pt x="8030" y="5818"/>
                    <a:pt x="10766" y="5818"/>
                  </a:cubicBezTo>
                  <a:close/>
                </a:path>
              </a:pathLst>
            </a:custGeom>
            <a:gradFill flip="none" rotWithShape="1">
              <a:gsLst>
                <a:gs pos="0">
                  <a:srgbClr val="FBFBFB"/>
                </a:gs>
                <a:gs pos="100000">
                  <a:srgbClr val="BEBEBE"/>
                </a:gs>
              </a:gsLst>
              <a:lin ang="5400000" scaled="0"/>
            </a:grad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defRPr sz="2400"/>
              </a:pPr>
              <a:endParaRPr sz="2400"/>
            </a:p>
          </p:txBody>
        </p:sp>
        <p:sp>
          <p:nvSpPr>
            <p:cNvPr id="1594" name="Line"/>
            <p:cNvSpPr/>
            <p:nvPr/>
          </p:nvSpPr>
          <p:spPr>
            <a:xfrm rot="18900000">
              <a:off x="189678" y="630896"/>
              <a:ext cx="2422262" cy="1539826"/>
            </a:xfrm>
            <a:custGeom>
              <a:avLst/>
              <a:gdLst/>
              <a:ahLst/>
              <a:cxnLst>
                <a:cxn ang="0">
                  <a:pos x="wd2" y="hd2"/>
                </a:cxn>
                <a:cxn ang="5400000">
                  <a:pos x="wd2" y="hd2"/>
                </a:cxn>
                <a:cxn ang="10800000">
                  <a:pos x="wd2" y="hd2"/>
                </a:cxn>
                <a:cxn ang="16200000">
                  <a:pos x="wd2" y="hd2"/>
                </a:cxn>
              </a:cxnLst>
              <a:rect l="0" t="0" r="r" b="b"/>
              <a:pathLst>
                <a:path w="21600" h="20629" extrusionOk="0">
                  <a:moveTo>
                    <a:pt x="0" y="3031"/>
                  </a:moveTo>
                  <a:cubicBezTo>
                    <a:pt x="3910" y="-488"/>
                    <a:pt x="8706" y="-971"/>
                    <a:pt x="12894" y="1732"/>
                  </a:cubicBezTo>
                  <a:cubicBezTo>
                    <a:pt x="17966" y="5005"/>
                    <a:pt x="21347" y="12344"/>
                    <a:pt x="21600" y="20629"/>
                  </a:cubicBezTo>
                </a:path>
              </a:pathLst>
            </a:cu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defRPr sz="2400"/>
              </a:pPr>
              <a:endParaRPr sz="2400"/>
            </a:p>
          </p:txBody>
        </p:sp>
        <p:sp>
          <p:nvSpPr>
            <p:cNvPr id="1595" name="Line"/>
            <p:cNvSpPr/>
            <p:nvPr/>
          </p:nvSpPr>
          <p:spPr>
            <a:xfrm flipH="1">
              <a:off x="3209471" y="347485"/>
              <a:ext cx="474227" cy="474227"/>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defRPr sz="2400"/>
              </a:pPr>
              <a:endParaRPr sz="2400"/>
            </a:p>
          </p:txBody>
        </p:sp>
        <p:sp>
          <p:nvSpPr>
            <p:cNvPr id="1596" name="Line"/>
            <p:cNvSpPr/>
            <p:nvPr/>
          </p:nvSpPr>
          <p:spPr>
            <a:xfrm>
              <a:off x="3302697" y="1363485"/>
              <a:ext cx="274737" cy="274737"/>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defRPr sz="2400"/>
              </a:pPr>
              <a:endParaRPr sz="2400"/>
            </a:p>
          </p:txBody>
        </p:sp>
        <p:sp>
          <p:nvSpPr>
            <p:cNvPr id="1597" name="a2=-0.1"/>
            <p:cNvSpPr txBox="1"/>
            <p:nvPr/>
          </p:nvSpPr>
          <p:spPr>
            <a:xfrm>
              <a:off x="2742209" y="1763245"/>
              <a:ext cx="1365616" cy="62786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numCol="1" anchor="ctr">
              <a:spAutoFit/>
            </a:bodyPr>
            <a:lstStyle/>
            <a:p>
              <a:r>
                <a:rPr sz="2400"/>
                <a:t>a</a:t>
              </a:r>
              <a:r>
                <a:rPr sz="2400" baseline="-5999"/>
                <a:t>2</a:t>
              </a:r>
              <a:r>
                <a:rPr sz="2400"/>
                <a:t>=-0.1</a:t>
              </a:r>
            </a:p>
          </p:txBody>
        </p:sp>
      </p:grpSp>
      <p:grpSp>
        <p:nvGrpSpPr>
          <p:cNvPr id="1604" name="Group"/>
          <p:cNvGrpSpPr/>
          <p:nvPr/>
        </p:nvGrpSpPr>
        <p:grpSpPr>
          <a:xfrm>
            <a:off x="2367632" y="3931855"/>
            <a:ext cx="3895853" cy="2023825"/>
            <a:chOff x="455689" y="935153"/>
            <a:chExt cx="5540768" cy="2878328"/>
          </a:xfrm>
        </p:grpSpPr>
        <p:sp>
          <p:nvSpPr>
            <p:cNvPr id="1599" name="Gear"/>
            <p:cNvSpPr/>
            <p:nvPr/>
          </p:nvSpPr>
          <p:spPr>
            <a:xfrm>
              <a:off x="4741027" y="1817079"/>
              <a:ext cx="602071" cy="602188"/>
            </a:xfrm>
            <a:custGeom>
              <a:avLst/>
              <a:gdLst/>
              <a:ahLst/>
              <a:cxnLst>
                <a:cxn ang="0">
                  <a:pos x="wd2" y="hd2"/>
                </a:cxn>
                <a:cxn ang="5400000">
                  <a:pos x="wd2" y="hd2"/>
                </a:cxn>
                <a:cxn ang="10800000">
                  <a:pos x="wd2" y="hd2"/>
                </a:cxn>
                <a:cxn ang="16200000">
                  <a:pos x="wd2" y="hd2"/>
                </a:cxn>
              </a:cxnLst>
              <a:rect l="0" t="0" r="r" b="b"/>
              <a:pathLst>
                <a:path w="21532" h="21555" extrusionOk="0">
                  <a:moveTo>
                    <a:pt x="12837" y="2"/>
                  </a:moveTo>
                  <a:cubicBezTo>
                    <a:pt x="12731" y="-11"/>
                    <a:pt x="12661" y="38"/>
                    <a:pt x="12588" y="172"/>
                  </a:cubicBezTo>
                  <a:cubicBezTo>
                    <a:pt x="12292" y="721"/>
                    <a:pt x="11969" y="1258"/>
                    <a:pt x="11661" y="1801"/>
                  </a:cubicBezTo>
                  <a:cubicBezTo>
                    <a:pt x="11547" y="2001"/>
                    <a:pt x="11418" y="2099"/>
                    <a:pt x="11153" y="2073"/>
                  </a:cubicBezTo>
                  <a:cubicBezTo>
                    <a:pt x="10691" y="2028"/>
                    <a:pt x="10220" y="2032"/>
                    <a:pt x="9759" y="2112"/>
                  </a:cubicBezTo>
                  <a:cubicBezTo>
                    <a:pt x="9550" y="2148"/>
                    <a:pt x="9432" y="2095"/>
                    <a:pt x="9318" y="1917"/>
                  </a:cubicBezTo>
                  <a:cubicBezTo>
                    <a:pt x="8969" y="1370"/>
                    <a:pt x="8594" y="841"/>
                    <a:pt x="8243" y="295"/>
                  </a:cubicBezTo>
                  <a:cubicBezTo>
                    <a:pt x="8145" y="142"/>
                    <a:pt x="8068" y="122"/>
                    <a:pt x="7905" y="198"/>
                  </a:cubicBezTo>
                  <a:cubicBezTo>
                    <a:pt x="6845" y="688"/>
                    <a:pt x="5781" y="1174"/>
                    <a:pt x="4712" y="1644"/>
                  </a:cubicBezTo>
                  <a:cubicBezTo>
                    <a:pt x="4517" y="1730"/>
                    <a:pt x="4517" y="1820"/>
                    <a:pt x="4567" y="1996"/>
                  </a:cubicBezTo>
                  <a:cubicBezTo>
                    <a:pt x="4742" y="2608"/>
                    <a:pt x="4890" y="3227"/>
                    <a:pt x="5065" y="3839"/>
                  </a:cubicBezTo>
                  <a:cubicBezTo>
                    <a:pt x="5122" y="4038"/>
                    <a:pt x="5098" y="4170"/>
                    <a:pt x="4932" y="4306"/>
                  </a:cubicBezTo>
                  <a:cubicBezTo>
                    <a:pt x="4561" y="4610"/>
                    <a:pt x="4227" y="4959"/>
                    <a:pt x="3950" y="5348"/>
                  </a:cubicBezTo>
                  <a:cubicBezTo>
                    <a:pt x="3802" y="5555"/>
                    <a:pt x="3648" y="5573"/>
                    <a:pt x="3439" y="5530"/>
                  </a:cubicBezTo>
                  <a:cubicBezTo>
                    <a:pt x="2827" y="5405"/>
                    <a:pt x="2213" y="5295"/>
                    <a:pt x="1605" y="5156"/>
                  </a:cubicBezTo>
                  <a:cubicBezTo>
                    <a:pt x="1409" y="5111"/>
                    <a:pt x="1325" y="5153"/>
                    <a:pt x="1257" y="5338"/>
                  </a:cubicBezTo>
                  <a:cubicBezTo>
                    <a:pt x="856" y="6423"/>
                    <a:pt x="449" y="7506"/>
                    <a:pt x="35" y="8586"/>
                  </a:cubicBezTo>
                  <a:cubicBezTo>
                    <a:pt x="-34" y="8767"/>
                    <a:pt x="-6" y="8857"/>
                    <a:pt x="173" y="8954"/>
                  </a:cubicBezTo>
                  <a:cubicBezTo>
                    <a:pt x="722" y="9251"/>
                    <a:pt x="1256" y="9574"/>
                    <a:pt x="1798" y="9882"/>
                  </a:cubicBezTo>
                  <a:cubicBezTo>
                    <a:pt x="2001" y="9997"/>
                    <a:pt x="2093" y="10127"/>
                    <a:pt x="2064" y="10392"/>
                  </a:cubicBezTo>
                  <a:cubicBezTo>
                    <a:pt x="2014" y="10855"/>
                    <a:pt x="2039" y="11326"/>
                    <a:pt x="2116" y="11788"/>
                  </a:cubicBezTo>
                  <a:cubicBezTo>
                    <a:pt x="2151" y="11998"/>
                    <a:pt x="2089" y="12115"/>
                    <a:pt x="1913" y="12228"/>
                  </a:cubicBezTo>
                  <a:cubicBezTo>
                    <a:pt x="1367" y="12578"/>
                    <a:pt x="837" y="12953"/>
                    <a:pt x="291" y="13303"/>
                  </a:cubicBezTo>
                  <a:cubicBezTo>
                    <a:pt x="136" y="13403"/>
                    <a:pt x="124" y="13482"/>
                    <a:pt x="199" y="13643"/>
                  </a:cubicBezTo>
                  <a:cubicBezTo>
                    <a:pt x="688" y="14705"/>
                    <a:pt x="1172" y="15768"/>
                    <a:pt x="1642" y="16837"/>
                  </a:cubicBezTo>
                  <a:cubicBezTo>
                    <a:pt x="1728" y="17034"/>
                    <a:pt x="1818" y="17032"/>
                    <a:pt x="1994" y="16982"/>
                  </a:cubicBezTo>
                  <a:cubicBezTo>
                    <a:pt x="2605" y="16807"/>
                    <a:pt x="3223" y="16651"/>
                    <a:pt x="3839" y="16489"/>
                  </a:cubicBezTo>
                  <a:cubicBezTo>
                    <a:pt x="3930" y="16465"/>
                    <a:pt x="4023" y="16451"/>
                    <a:pt x="4118" y="16432"/>
                  </a:cubicBezTo>
                  <a:cubicBezTo>
                    <a:pt x="4164" y="16485"/>
                    <a:pt x="4202" y="16532"/>
                    <a:pt x="4241" y="16576"/>
                  </a:cubicBezTo>
                  <a:cubicBezTo>
                    <a:pt x="4568" y="16944"/>
                    <a:pt x="4922" y="17287"/>
                    <a:pt x="5319" y="17573"/>
                  </a:cubicBezTo>
                  <a:cubicBezTo>
                    <a:pt x="5534" y="17728"/>
                    <a:pt x="5572" y="17885"/>
                    <a:pt x="5524" y="18114"/>
                  </a:cubicBezTo>
                  <a:cubicBezTo>
                    <a:pt x="5398" y="18725"/>
                    <a:pt x="5287" y="19339"/>
                    <a:pt x="5149" y="19947"/>
                  </a:cubicBezTo>
                  <a:cubicBezTo>
                    <a:pt x="5105" y="20142"/>
                    <a:pt x="5145" y="20229"/>
                    <a:pt x="5331" y="20297"/>
                  </a:cubicBezTo>
                  <a:cubicBezTo>
                    <a:pt x="6415" y="20698"/>
                    <a:pt x="7497" y="21106"/>
                    <a:pt x="8576" y="21520"/>
                  </a:cubicBezTo>
                  <a:cubicBezTo>
                    <a:pt x="8757" y="21589"/>
                    <a:pt x="8847" y="21563"/>
                    <a:pt x="8944" y="21383"/>
                  </a:cubicBezTo>
                  <a:cubicBezTo>
                    <a:pt x="9241" y="20834"/>
                    <a:pt x="9562" y="20299"/>
                    <a:pt x="9871" y="19757"/>
                  </a:cubicBezTo>
                  <a:cubicBezTo>
                    <a:pt x="9985" y="19558"/>
                    <a:pt x="10110" y="19452"/>
                    <a:pt x="10378" y="19481"/>
                  </a:cubicBezTo>
                  <a:cubicBezTo>
                    <a:pt x="10828" y="19528"/>
                    <a:pt x="11291" y="19534"/>
                    <a:pt x="11737" y="19445"/>
                  </a:cubicBezTo>
                  <a:cubicBezTo>
                    <a:pt x="12009" y="19391"/>
                    <a:pt x="12126" y="19505"/>
                    <a:pt x="12252" y="19698"/>
                  </a:cubicBezTo>
                  <a:cubicBezTo>
                    <a:pt x="12593" y="20221"/>
                    <a:pt x="12952" y="20733"/>
                    <a:pt x="13290" y="21259"/>
                  </a:cubicBezTo>
                  <a:cubicBezTo>
                    <a:pt x="13387" y="21411"/>
                    <a:pt x="13463" y="21432"/>
                    <a:pt x="13628" y="21356"/>
                  </a:cubicBezTo>
                  <a:cubicBezTo>
                    <a:pt x="14687" y="20866"/>
                    <a:pt x="15750" y="20382"/>
                    <a:pt x="16819" y="19912"/>
                  </a:cubicBezTo>
                  <a:cubicBezTo>
                    <a:pt x="17012" y="19827"/>
                    <a:pt x="17018" y="19738"/>
                    <a:pt x="16967" y="19560"/>
                  </a:cubicBezTo>
                  <a:cubicBezTo>
                    <a:pt x="16791" y="18948"/>
                    <a:pt x="16644" y="18329"/>
                    <a:pt x="16469" y="17716"/>
                  </a:cubicBezTo>
                  <a:cubicBezTo>
                    <a:pt x="16412" y="17519"/>
                    <a:pt x="16433" y="17386"/>
                    <a:pt x="16600" y="17250"/>
                  </a:cubicBezTo>
                  <a:cubicBezTo>
                    <a:pt x="16971" y="16946"/>
                    <a:pt x="17305" y="16598"/>
                    <a:pt x="17584" y="16209"/>
                  </a:cubicBezTo>
                  <a:cubicBezTo>
                    <a:pt x="17730" y="16006"/>
                    <a:pt x="17880" y="15980"/>
                    <a:pt x="18092" y="16024"/>
                  </a:cubicBezTo>
                  <a:cubicBezTo>
                    <a:pt x="18703" y="16151"/>
                    <a:pt x="19318" y="16260"/>
                    <a:pt x="19926" y="16398"/>
                  </a:cubicBezTo>
                  <a:cubicBezTo>
                    <a:pt x="20121" y="16442"/>
                    <a:pt x="20207" y="16404"/>
                    <a:pt x="20276" y="16218"/>
                  </a:cubicBezTo>
                  <a:cubicBezTo>
                    <a:pt x="20676" y="15133"/>
                    <a:pt x="21084" y="14050"/>
                    <a:pt x="21497" y="12970"/>
                  </a:cubicBezTo>
                  <a:cubicBezTo>
                    <a:pt x="21566" y="12790"/>
                    <a:pt x="21541" y="12697"/>
                    <a:pt x="21361" y="12600"/>
                  </a:cubicBezTo>
                  <a:cubicBezTo>
                    <a:pt x="20812" y="12303"/>
                    <a:pt x="20278" y="11982"/>
                    <a:pt x="19736" y="11674"/>
                  </a:cubicBezTo>
                  <a:cubicBezTo>
                    <a:pt x="19535" y="11559"/>
                    <a:pt x="19439" y="11431"/>
                    <a:pt x="19468" y="11163"/>
                  </a:cubicBezTo>
                  <a:cubicBezTo>
                    <a:pt x="19519" y="10701"/>
                    <a:pt x="19493" y="10230"/>
                    <a:pt x="19416" y="9768"/>
                  </a:cubicBezTo>
                  <a:cubicBezTo>
                    <a:pt x="19381" y="9559"/>
                    <a:pt x="19443" y="9442"/>
                    <a:pt x="19620" y="9328"/>
                  </a:cubicBezTo>
                  <a:cubicBezTo>
                    <a:pt x="20166" y="8978"/>
                    <a:pt x="20694" y="8603"/>
                    <a:pt x="21240" y="8252"/>
                  </a:cubicBezTo>
                  <a:cubicBezTo>
                    <a:pt x="21393" y="8154"/>
                    <a:pt x="21411" y="8075"/>
                    <a:pt x="21336" y="7912"/>
                  </a:cubicBezTo>
                  <a:cubicBezTo>
                    <a:pt x="20846" y="6851"/>
                    <a:pt x="20362" y="5788"/>
                    <a:pt x="19892" y="4718"/>
                  </a:cubicBezTo>
                  <a:cubicBezTo>
                    <a:pt x="19806" y="4523"/>
                    <a:pt x="19717" y="4523"/>
                    <a:pt x="19541" y="4574"/>
                  </a:cubicBezTo>
                  <a:cubicBezTo>
                    <a:pt x="18917" y="4751"/>
                    <a:pt x="18286" y="4905"/>
                    <a:pt x="17662" y="5080"/>
                  </a:cubicBezTo>
                  <a:cubicBezTo>
                    <a:pt x="17490" y="5129"/>
                    <a:pt x="17378" y="5103"/>
                    <a:pt x="17261" y="4959"/>
                  </a:cubicBezTo>
                  <a:cubicBezTo>
                    <a:pt x="16959" y="4585"/>
                    <a:pt x="16599" y="4263"/>
                    <a:pt x="16213" y="3983"/>
                  </a:cubicBezTo>
                  <a:cubicBezTo>
                    <a:pt x="16001" y="3828"/>
                    <a:pt x="15960" y="3672"/>
                    <a:pt x="16008" y="3442"/>
                  </a:cubicBezTo>
                  <a:cubicBezTo>
                    <a:pt x="16135" y="2831"/>
                    <a:pt x="16245" y="2217"/>
                    <a:pt x="16383" y="1609"/>
                  </a:cubicBezTo>
                  <a:cubicBezTo>
                    <a:pt x="16428" y="1413"/>
                    <a:pt x="16387" y="1327"/>
                    <a:pt x="16201" y="1258"/>
                  </a:cubicBezTo>
                  <a:cubicBezTo>
                    <a:pt x="15118" y="858"/>
                    <a:pt x="14036" y="450"/>
                    <a:pt x="12956" y="36"/>
                  </a:cubicBezTo>
                  <a:cubicBezTo>
                    <a:pt x="12911" y="19"/>
                    <a:pt x="12873" y="7"/>
                    <a:pt x="12837" y="2"/>
                  </a:cubicBezTo>
                  <a:close/>
                  <a:moveTo>
                    <a:pt x="10766" y="5818"/>
                  </a:moveTo>
                  <a:cubicBezTo>
                    <a:pt x="13503" y="5818"/>
                    <a:pt x="15722" y="8039"/>
                    <a:pt x="15722" y="10778"/>
                  </a:cubicBezTo>
                  <a:cubicBezTo>
                    <a:pt x="15722" y="13517"/>
                    <a:pt x="13503" y="15738"/>
                    <a:pt x="10766" y="15738"/>
                  </a:cubicBezTo>
                  <a:cubicBezTo>
                    <a:pt x="8030" y="15738"/>
                    <a:pt x="5810" y="13517"/>
                    <a:pt x="5810" y="10778"/>
                  </a:cubicBezTo>
                  <a:cubicBezTo>
                    <a:pt x="5810" y="8039"/>
                    <a:pt x="8030" y="5818"/>
                    <a:pt x="10766" y="5818"/>
                  </a:cubicBezTo>
                  <a:close/>
                </a:path>
              </a:pathLst>
            </a:custGeom>
            <a:gradFill flip="none" rotWithShape="1">
              <a:gsLst>
                <a:gs pos="0">
                  <a:srgbClr val="FBFBFB"/>
                </a:gs>
                <a:gs pos="100000">
                  <a:srgbClr val="BEBEBE"/>
                </a:gs>
              </a:gsLst>
              <a:lin ang="5400000" scaled="0"/>
            </a:grad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defRPr sz="2400"/>
              </a:pPr>
              <a:endParaRPr sz="2400"/>
            </a:p>
          </p:txBody>
        </p:sp>
        <p:sp>
          <p:nvSpPr>
            <p:cNvPr id="1600" name="Line"/>
            <p:cNvSpPr/>
            <p:nvPr/>
          </p:nvSpPr>
          <p:spPr>
            <a:xfrm rot="18900000">
              <a:off x="455689" y="935153"/>
              <a:ext cx="3837257" cy="2878328"/>
            </a:xfrm>
            <a:custGeom>
              <a:avLst/>
              <a:gdLst/>
              <a:ahLst/>
              <a:cxnLst>
                <a:cxn ang="0">
                  <a:pos x="wd2" y="hd2"/>
                </a:cxn>
                <a:cxn ang="5400000">
                  <a:pos x="wd2" y="hd2"/>
                </a:cxn>
                <a:cxn ang="10800000">
                  <a:pos x="wd2" y="hd2"/>
                </a:cxn>
                <a:cxn ang="16200000">
                  <a:pos x="wd2" y="hd2"/>
                </a:cxn>
              </a:cxnLst>
              <a:rect l="0" t="0" r="r" b="b"/>
              <a:pathLst>
                <a:path w="21600" h="21244" extrusionOk="0">
                  <a:moveTo>
                    <a:pt x="0" y="2015"/>
                  </a:moveTo>
                  <a:cubicBezTo>
                    <a:pt x="1992" y="300"/>
                    <a:pt x="4411" y="-356"/>
                    <a:pt x="6758" y="185"/>
                  </a:cubicBezTo>
                  <a:cubicBezTo>
                    <a:pt x="10842" y="1126"/>
                    <a:pt x="13815" y="5094"/>
                    <a:pt x="16204" y="9231"/>
                  </a:cubicBezTo>
                  <a:cubicBezTo>
                    <a:pt x="18308" y="12877"/>
                    <a:pt x="20128" y="16885"/>
                    <a:pt x="21600" y="21244"/>
                  </a:cubicBezTo>
                </a:path>
              </a:pathLst>
            </a:cu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defRPr sz="2400"/>
              </a:pPr>
              <a:endParaRPr sz="2400"/>
            </a:p>
          </p:txBody>
        </p:sp>
        <p:sp>
          <p:nvSpPr>
            <p:cNvPr id="1601" name="Line"/>
            <p:cNvSpPr/>
            <p:nvPr/>
          </p:nvSpPr>
          <p:spPr>
            <a:xfrm flipH="1">
              <a:off x="5156488" y="1293949"/>
              <a:ext cx="474226" cy="474227"/>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defRPr sz="2400"/>
              </a:pPr>
              <a:endParaRPr sz="2400"/>
            </a:p>
          </p:txBody>
        </p:sp>
        <p:sp>
          <p:nvSpPr>
            <p:cNvPr id="1602" name="Line"/>
            <p:cNvSpPr/>
            <p:nvPr/>
          </p:nvSpPr>
          <p:spPr>
            <a:xfrm>
              <a:off x="5249713" y="2309949"/>
              <a:ext cx="274737" cy="274737"/>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defRPr sz="2400"/>
              </a:pPr>
              <a:endParaRPr sz="2400"/>
            </a:p>
          </p:txBody>
        </p:sp>
        <p:sp>
          <p:nvSpPr>
            <p:cNvPr id="1603" name="a3=0.3"/>
            <p:cNvSpPr txBox="1"/>
            <p:nvPr/>
          </p:nvSpPr>
          <p:spPr>
            <a:xfrm>
              <a:off x="4765349" y="2709710"/>
              <a:ext cx="1231108" cy="62786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numCol="1" anchor="ctr">
              <a:spAutoFit/>
            </a:bodyPr>
            <a:lstStyle/>
            <a:p>
              <a:r>
                <a:rPr sz="2400"/>
                <a:t>a</a:t>
              </a:r>
              <a:r>
                <a:rPr sz="2400" baseline="-5999"/>
                <a:t>3</a:t>
              </a:r>
              <a:r>
                <a:rPr sz="2400"/>
                <a:t>=0.3</a:t>
              </a:r>
            </a:p>
          </p:txBody>
        </p:sp>
      </p:grpSp>
      <p:grpSp>
        <p:nvGrpSpPr>
          <p:cNvPr id="1610" name="Group"/>
          <p:cNvGrpSpPr/>
          <p:nvPr/>
        </p:nvGrpSpPr>
        <p:grpSpPr>
          <a:xfrm>
            <a:off x="2590800" y="3429000"/>
            <a:ext cx="5124628" cy="3018651"/>
            <a:chOff x="751922" y="1220441"/>
            <a:chExt cx="7288358" cy="4293192"/>
          </a:xfrm>
        </p:grpSpPr>
        <p:sp>
          <p:nvSpPr>
            <p:cNvPr id="1605" name="Gear"/>
            <p:cNvSpPr/>
            <p:nvPr/>
          </p:nvSpPr>
          <p:spPr>
            <a:xfrm>
              <a:off x="6726466" y="2817538"/>
              <a:ext cx="602071" cy="602188"/>
            </a:xfrm>
            <a:custGeom>
              <a:avLst/>
              <a:gdLst/>
              <a:ahLst/>
              <a:cxnLst>
                <a:cxn ang="0">
                  <a:pos x="wd2" y="hd2"/>
                </a:cxn>
                <a:cxn ang="5400000">
                  <a:pos x="wd2" y="hd2"/>
                </a:cxn>
                <a:cxn ang="10800000">
                  <a:pos x="wd2" y="hd2"/>
                </a:cxn>
                <a:cxn ang="16200000">
                  <a:pos x="wd2" y="hd2"/>
                </a:cxn>
              </a:cxnLst>
              <a:rect l="0" t="0" r="r" b="b"/>
              <a:pathLst>
                <a:path w="21532" h="21555" extrusionOk="0">
                  <a:moveTo>
                    <a:pt x="12837" y="2"/>
                  </a:moveTo>
                  <a:cubicBezTo>
                    <a:pt x="12731" y="-11"/>
                    <a:pt x="12661" y="38"/>
                    <a:pt x="12588" y="172"/>
                  </a:cubicBezTo>
                  <a:cubicBezTo>
                    <a:pt x="12292" y="721"/>
                    <a:pt x="11969" y="1258"/>
                    <a:pt x="11661" y="1801"/>
                  </a:cubicBezTo>
                  <a:cubicBezTo>
                    <a:pt x="11547" y="2001"/>
                    <a:pt x="11418" y="2099"/>
                    <a:pt x="11153" y="2073"/>
                  </a:cubicBezTo>
                  <a:cubicBezTo>
                    <a:pt x="10691" y="2028"/>
                    <a:pt x="10220" y="2032"/>
                    <a:pt x="9759" y="2112"/>
                  </a:cubicBezTo>
                  <a:cubicBezTo>
                    <a:pt x="9550" y="2148"/>
                    <a:pt x="9432" y="2095"/>
                    <a:pt x="9318" y="1917"/>
                  </a:cubicBezTo>
                  <a:cubicBezTo>
                    <a:pt x="8969" y="1370"/>
                    <a:pt x="8594" y="841"/>
                    <a:pt x="8243" y="295"/>
                  </a:cubicBezTo>
                  <a:cubicBezTo>
                    <a:pt x="8145" y="142"/>
                    <a:pt x="8068" y="122"/>
                    <a:pt x="7905" y="198"/>
                  </a:cubicBezTo>
                  <a:cubicBezTo>
                    <a:pt x="6845" y="688"/>
                    <a:pt x="5781" y="1174"/>
                    <a:pt x="4712" y="1644"/>
                  </a:cubicBezTo>
                  <a:cubicBezTo>
                    <a:pt x="4517" y="1730"/>
                    <a:pt x="4517" y="1820"/>
                    <a:pt x="4567" y="1996"/>
                  </a:cubicBezTo>
                  <a:cubicBezTo>
                    <a:pt x="4742" y="2608"/>
                    <a:pt x="4890" y="3227"/>
                    <a:pt x="5065" y="3839"/>
                  </a:cubicBezTo>
                  <a:cubicBezTo>
                    <a:pt x="5122" y="4038"/>
                    <a:pt x="5098" y="4170"/>
                    <a:pt x="4932" y="4306"/>
                  </a:cubicBezTo>
                  <a:cubicBezTo>
                    <a:pt x="4561" y="4610"/>
                    <a:pt x="4227" y="4959"/>
                    <a:pt x="3950" y="5348"/>
                  </a:cubicBezTo>
                  <a:cubicBezTo>
                    <a:pt x="3802" y="5555"/>
                    <a:pt x="3648" y="5573"/>
                    <a:pt x="3439" y="5530"/>
                  </a:cubicBezTo>
                  <a:cubicBezTo>
                    <a:pt x="2827" y="5405"/>
                    <a:pt x="2213" y="5295"/>
                    <a:pt x="1605" y="5156"/>
                  </a:cubicBezTo>
                  <a:cubicBezTo>
                    <a:pt x="1409" y="5111"/>
                    <a:pt x="1325" y="5153"/>
                    <a:pt x="1257" y="5338"/>
                  </a:cubicBezTo>
                  <a:cubicBezTo>
                    <a:pt x="856" y="6423"/>
                    <a:pt x="449" y="7506"/>
                    <a:pt x="35" y="8586"/>
                  </a:cubicBezTo>
                  <a:cubicBezTo>
                    <a:pt x="-34" y="8767"/>
                    <a:pt x="-6" y="8857"/>
                    <a:pt x="173" y="8954"/>
                  </a:cubicBezTo>
                  <a:cubicBezTo>
                    <a:pt x="722" y="9251"/>
                    <a:pt x="1256" y="9574"/>
                    <a:pt x="1798" y="9882"/>
                  </a:cubicBezTo>
                  <a:cubicBezTo>
                    <a:pt x="2001" y="9997"/>
                    <a:pt x="2093" y="10127"/>
                    <a:pt x="2064" y="10392"/>
                  </a:cubicBezTo>
                  <a:cubicBezTo>
                    <a:pt x="2014" y="10855"/>
                    <a:pt x="2039" y="11326"/>
                    <a:pt x="2116" y="11788"/>
                  </a:cubicBezTo>
                  <a:cubicBezTo>
                    <a:pt x="2151" y="11998"/>
                    <a:pt x="2089" y="12115"/>
                    <a:pt x="1913" y="12228"/>
                  </a:cubicBezTo>
                  <a:cubicBezTo>
                    <a:pt x="1367" y="12578"/>
                    <a:pt x="837" y="12953"/>
                    <a:pt x="291" y="13303"/>
                  </a:cubicBezTo>
                  <a:cubicBezTo>
                    <a:pt x="136" y="13403"/>
                    <a:pt x="124" y="13482"/>
                    <a:pt x="199" y="13643"/>
                  </a:cubicBezTo>
                  <a:cubicBezTo>
                    <a:pt x="688" y="14705"/>
                    <a:pt x="1172" y="15768"/>
                    <a:pt x="1642" y="16837"/>
                  </a:cubicBezTo>
                  <a:cubicBezTo>
                    <a:pt x="1728" y="17034"/>
                    <a:pt x="1818" y="17032"/>
                    <a:pt x="1994" y="16982"/>
                  </a:cubicBezTo>
                  <a:cubicBezTo>
                    <a:pt x="2605" y="16807"/>
                    <a:pt x="3223" y="16651"/>
                    <a:pt x="3839" y="16489"/>
                  </a:cubicBezTo>
                  <a:cubicBezTo>
                    <a:pt x="3930" y="16465"/>
                    <a:pt x="4023" y="16451"/>
                    <a:pt x="4118" y="16432"/>
                  </a:cubicBezTo>
                  <a:cubicBezTo>
                    <a:pt x="4164" y="16485"/>
                    <a:pt x="4202" y="16532"/>
                    <a:pt x="4241" y="16576"/>
                  </a:cubicBezTo>
                  <a:cubicBezTo>
                    <a:pt x="4568" y="16944"/>
                    <a:pt x="4922" y="17287"/>
                    <a:pt x="5319" y="17573"/>
                  </a:cubicBezTo>
                  <a:cubicBezTo>
                    <a:pt x="5534" y="17728"/>
                    <a:pt x="5572" y="17885"/>
                    <a:pt x="5524" y="18114"/>
                  </a:cubicBezTo>
                  <a:cubicBezTo>
                    <a:pt x="5398" y="18725"/>
                    <a:pt x="5287" y="19339"/>
                    <a:pt x="5149" y="19947"/>
                  </a:cubicBezTo>
                  <a:cubicBezTo>
                    <a:pt x="5105" y="20142"/>
                    <a:pt x="5145" y="20229"/>
                    <a:pt x="5331" y="20297"/>
                  </a:cubicBezTo>
                  <a:cubicBezTo>
                    <a:pt x="6415" y="20698"/>
                    <a:pt x="7497" y="21106"/>
                    <a:pt x="8576" y="21520"/>
                  </a:cubicBezTo>
                  <a:cubicBezTo>
                    <a:pt x="8757" y="21589"/>
                    <a:pt x="8847" y="21563"/>
                    <a:pt x="8944" y="21383"/>
                  </a:cubicBezTo>
                  <a:cubicBezTo>
                    <a:pt x="9241" y="20834"/>
                    <a:pt x="9562" y="20299"/>
                    <a:pt x="9871" y="19757"/>
                  </a:cubicBezTo>
                  <a:cubicBezTo>
                    <a:pt x="9985" y="19558"/>
                    <a:pt x="10110" y="19452"/>
                    <a:pt x="10378" y="19481"/>
                  </a:cubicBezTo>
                  <a:cubicBezTo>
                    <a:pt x="10828" y="19528"/>
                    <a:pt x="11291" y="19534"/>
                    <a:pt x="11737" y="19445"/>
                  </a:cubicBezTo>
                  <a:cubicBezTo>
                    <a:pt x="12009" y="19391"/>
                    <a:pt x="12126" y="19505"/>
                    <a:pt x="12252" y="19698"/>
                  </a:cubicBezTo>
                  <a:cubicBezTo>
                    <a:pt x="12593" y="20221"/>
                    <a:pt x="12952" y="20733"/>
                    <a:pt x="13290" y="21259"/>
                  </a:cubicBezTo>
                  <a:cubicBezTo>
                    <a:pt x="13387" y="21411"/>
                    <a:pt x="13463" y="21432"/>
                    <a:pt x="13628" y="21356"/>
                  </a:cubicBezTo>
                  <a:cubicBezTo>
                    <a:pt x="14687" y="20866"/>
                    <a:pt x="15750" y="20382"/>
                    <a:pt x="16819" y="19912"/>
                  </a:cubicBezTo>
                  <a:cubicBezTo>
                    <a:pt x="17012" y="19827"/>
                    <a:pt x="17018" y="19738"/>
                    <a:pt x="16967" y="19560"/>
                  </a:cubicBezTo>
                  <a:cubicBezTo>
                    <a:pt x="16791" y="18948"/>
                    <a:pt x="16644" y="18329"/>
                    <a:pt x="16469" y="17716"/>
                  </a:cubicBezTo>
                  <a:cubicBezTo>
                    <a:pt x="16412" y="17519"/>
                    <a:pt x="16433" y="17386"/>
                    <a:pt x="16600" y="17250"/>
                  </a:cubicBezTo>
                  <a:cubicBezTo>
                    <a:pt x="16971" y="16946"/>
                    <a:pt x="17305" y="16598"/>
                    <a:pt x="17584" y="16209"/>
                  </a:cubicBezTo>
                  <a:cubicBezTo>
                    <a:pt x="17730" y="16006"/>
                    <a:pt x="17880" y="15980"/>
                    <a:pt x="18092" y="16024"/>
                  </a:cubicBezTo>
                  <a:cubicBezTo>
                    <a:pt x="18703" y="16151"/>
                    <a:pt x="19318" y="16260"/>
                    <a:pt x="19926" y="16398"/>
                  </a:cubicBezTo>
                  <a:cubicBezTo>
                    <a:pt x="20121" y="16442"/>
                    <a:pt x="20207" y="16404"/>
                    <a:pt x="20276" y="16218"/>
                  </a:cubicBezTo>
                  <a:cubicBezTo>
                    <a:pt x="20676" y="15133"/>
                    <a:pt x="21084" y="14050"/>
                    <a:pt x="21497" y="12970"/>
                  </a:cubicBezTo>
                  <a:cubicBezTo>
                    <a:pt x="21566" y="12790"/>
                    <a:pt x="21541" y="12697"/>
                    <a:pt x="21361" y="12600"/>
                  </a:cubicBezTo>
                  <a:cubicBezTo>
                    <a:pt x="20812" y="12303"/>
                    <a:pt x="20278" y="11982"/>
                    <a:pt x="19736" y="11674"/>
                  </a:cubicBezTo>
                  <a:cubicBezTo>
                    <a:pt x="19535" y="11559"/>
                    <a:pt x="19439" y="11431"/>
                    <a:pt x="19468" y="11163"/>
                  </a:cubicBezTo>
                  <a:cubicBezTo>
                    <a:pt x="19519" y="10701"/>
                    <a:pt x="19493" y="10230"/>
                    <a:pt x="19416" y="9768"/>
                  </a:cubicBezTo>
                  <a:cubicBezTo>
                    <a:pt x="19381" y="9559"/>
                    <a:pt x="19443" y="9442"/>
                    <a:pt x="19620" y="9328"/>
                  </a:cubicBezTo>
                  <a:cubicBezTo>
                    <a:pt x="20166" y="8978"/>
                    <a:pt x="20694" y="8603"/>
                    <a:pt x="21240" y="8252"/>
                  </a:cubicBezTo>
                  <a:cubicBezTo>
                    <a:pt x="21393" y="8154"/>
                    <a:pt x="21411" y="8075"/>
                    <a:pt x="21336" y="7912"/>
                  </a:cubicBezTo>
                  <a:cubicBezTo>
                    <a:pt x="20846" y="6851"/>
                    <a:pt x="20362" y="5788"/>
                    <a:pt x="19892" y="4718"/>
                  </a:cubicBezTo>
                  <a:cubicBezTo>
                    <a:pt x="19806" y="4523"/>
                    <a:pt x="19717" y="4523"/>
                    <a:pt x="19541" y="4574"/>
                  </a:cubicBezTo>
                  <a:cubicBezTo>
                    <a:pt x="18917" y="4751"/>
                    <a:pt x="18286" y="4905"/>
                    <a:pt x="17662" y="5080"/>
                  </a:cubicBezTo>
                  <a:cubicBezTo>
                    <a:pt x="17490" y="5129"/>
                    <a:pt x="17378" y="5103"/>
                    <a:pt x="17261" y="4959"/>
                  </a:cubicBezTo>
                  <a:cubicBezTo>
                    <a:pt x="16959" y="4585"/>
                    <a:pt x="16599" y="4263"/>
                    <a:pt x="16213" y="3983"/>
                  </a:cubicBezTo>
                  <a:cubicBezTo>
                    <a:pt x="16001" y="3828"/>
                    <a:pt x="15960" y="3672"/>
                    <a:pt x="16008" y="3442"/>
                  </a:cubicBezTo>
                  <a:cubicBezTo>
                    <a:pt x="16135" y="2831"/>
                    <a:pt x="16245" y="2217"/>
                    <a:pt x="16383" y="1609"/>
                  </a:cubicBezTo>
                  <a:cubicBezTo>
                    <a:pt x="16428" y="1413"/>
                    <a:pt x="16387" y="1327"/>
                    <a:pt x="16201" y="1258"/>
                  </a:cubicBezTo>
                  <a:cubicBezTo>
                    <a:pt x="15118" y="858"/>
                    <a:pt x="14036" y="450"/>
                    <a:pt x="12956" y="36"/>
                  </a:cubicBezTo>
                  <a:cubicBezTo>
                    <a:pt x="12911" y="19"/>
                    <a:pt x="12873" y="7"/>
                    <a:pt x="12837" y="2"/>
                  </a:cubicBezTo>
                  <a:close/>
                  <a:moveTo>
                    <a:pt x="10766" y="5818"/>
                  </a:moveTo>
                  <a:cubicBezTo>
                    <a:pt x="13503" y="5818"/>
                    <a:pt x="15722" y="8039"/>
                    <a:pt x="15722" y="10778"/>
                  </a:cubicBezTo>
                  <a:cubicBezTo>
                    <a:pt x="15722" y="13517"/>
                    <a:pt x="13503" y="15738"/>
                    <a:pt x="10766" y="15738"/>
                  </a:cubicBezTo>
                  <a:cubicBezTo>
                    <a:pt x="8030" y="15738"/>
                    <a:pt x="5810" y="13517"/>
                    <a:pt x="5810" y="10778"/>
                  </a:cubicBezTo>
                  <a:cubicBezTo>
                    <a:pt x="5810" y="8039"/>
                    <a:pt x="8030" y="5818"/>
                    <a:pt x="10766" y="5818"/>
                  </a:cubicBezTo>
                  <a:close/>
                </a:path>
              </a:pathLst>
            </a:custGeom>
            <a:gradFill flip="none" rotWithShape="1">
              <a:gsLst>
                <a:gs pos="0">
                  <a:srgbClr val="FBFBFB"/>
                </a:gs>
                <a:gs pos="100000">
                  <a:srgbClr val="BEBEBE"/>
                </a:gs>
              </a:gsLst>
              <a:lin ang="5400000" scaled="0"/>
            </a:grad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defRPr sz="2400"/>
              </a:pPr>
              <a:endParaRPr sz="2400"/>
            </a:p>
          </p:txBody>
        </p:sp>
        <p:sp>
          <p:nvSpPr>
            <p:cNvPr id="1606" name="Line"/>
            <p:cNvSpPr/>
            <p:nvPr/>
          </p:nvSpPr>
          <p:spPr>
            <a:xfrm rot="18900000">
              <a:off x="751922" y="1220441"/>
              <a:ext cx="5230230" cy="4293192"/>
            </a:xfrm>
            <a:custGeom>
              <a:avLst/>
              <a:gdLst/>
              <a:ahLst/>
              <a:cxnLst>
                <a:cxn ang="0">
                  <a:pos x="wd2" y="hd2"/>
                </a:cxn>
                <a:cxn ang="5400000">
                  <a:pos x="wd2" y="hd2"/>
                </a:cxn>
                <a:cxn ang="10800000">
                  <a:pos x="wd2" y="hd2"/>
                </a:cxn>
                <a:cxn ang="16200000">
                  <a:pos x="wd2" y="hd2"/>
                </a:cxn>
              </a:cxnLst>
              <a:rect l="0" t="0" r="r" b="b"/>
              <a:pathLst>
                <a:path w="21600" h="21464" extrusionOk="0">
                  <a:moveTo>
                    <a:pt x="0" y="1325"/>
                  </a:moveTo>
                  <a:cubicBezTo>
                    <a:pt x="1246" y="319"/>
                    <a:pt x="2741" y="-136"/>
                    <a:pt x="4232" y="36"/>
                  </a:cubicBezTo>
                  <a:cubicBezTo>
                    <a:pt x="7910" y="459"/>
                    <a:pt x="10443" y="4185"/>
                    <a:pt x="12706" y="7751"/>
                  </a:cubicBezTo>
                  <a:cubicBezTo>
                    <a:pt x="15630" y="12361"/>
                    <a:pt x="18595" y="16932"/>
                    <a:pt x="21600" y="21464"/>
                  </a:cubicBezTo>
                </a:path>
              </a:pathLst>
            </a:cu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defRPr sz="2400"/>
              </a:pPr>
              <a:endParaRPr sz="2400"/>
            </a:p>
          </p:txBody>
        </p:sp>
        <p:sp>
          <p:nvSpPr>
            <p:cNvPr id="1607" name="Line"/>
            <p:cNvSpPr/>
            <p:nvPr/>
          </p:nvSpPr>
          <p:spPr>
            <a:xfrm flipH="1">
              <a:off x="7141927" y="2294408"/>
              <a:ext cx="474227" cy="474227"/>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defRPr sz="2400"/>
              </a:pPr>
              <a:endParaRPr sz="2400"/>
            </a:p>
          </p:txBody>
        </p:sp>
        <p:sp>
          <p:nvSpPr>
            <p:cNvPr id="1608" name="Line"/>
            <p:cNvSpPr/>
            <p:nvPr/>
          </p:nvSpPr>
          <p:spPr>
            <a:xfrm>
              <a:off x="7235152" y="3310408"/>
              <a:ext cx="274737" cy="274737"/>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defRPr sz="2400"/>
              </a:pPr>
              <a:endParaRPr sz="2400"/>
            </a:p>
          </p:txBody>
        </p:sp>
        <p:sp>
          <p:nvSpPr>
            <p:cNvPr id="1609" name="a4=-1.0"/>
            <p:cNvSpPr txBox="1"/>
            <p:nvPr/>
          </p:nvSpPr>
          <p:spPr>
            <a:xfrm>
              <a:off x="6674664" y="3710169"/>
              <a:ext cx="1365616" cy="62786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numCol="1" anchor="ctr">
              <a:spAutoFit/>
            </a:bodyPr>
            <a:lstStyle/>
            <a:p>
              <a:r>
                <a:rPr sz="2400"/>
                <a:t>a</a:t>
              </a:r>
              <a:r>
                <a:rPr sz="2400" baseline="-5999"/>
                <a:t>4</a:t>
              </a:r>
              <a:r>
                <a:rPr sz="2400"/>
                <a:t>=-1.0</a:t>
              </a:r>
            </a:p>
          </p:txBody>
        </p:sp>
      </p:grpSp>
      <p:grpSp>
        <p:nvGrpSpPr>
          <p:cNvPr id="1613" name="Group"/>
          <p:cNvGrpSpPr/>
          <p:nvPr/>
        </p:nvGrpSpPr>
        <p:grpSpPr>
          <a:xfrm>
            <a:off x="2795767" y="5530555"/>
            <a:ext cx="5143942" cy="734394"/>
            <a:chOff x="0" y="0"/>
            <a:chExt cx="7315827" cy="1044470"/>
          </a:xfrm>
        </p:grpSpPr>
        <p:sp>
          <p:nvSpPr>
            <p:cNvPr id="1611" name="softmax"/>
            <p:cNvSpPr/>
            <p:nvPr/>
          </p:nvSpPr>
          <p:spPr>
            <a:xfrm>
              <a:off x="0" y="442283"/>
              <a:ext cx="7315828" cy="602188"/>
            </a:xfrm>
            <a:prstGeom prst="rect">
              <a:avLst/>
            </a:prstGeom>
            <a:solidFill>
              <a:srgbClr val="DCDEE0"/>
            </a:solidFill>
            <a:ln w="12700" cap="flat">
              <a:noFill/>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lvl1pPr>
                <a:defRPr sz="2400"/>
              </a:lvl1pPr>
            </a:lstStyle>
            <a:p>
              <a:r>
                <a:t>softmax</a:t>
              </a:r>
            </a:p>
          </p:txBody>
        </p:sp>
        <p:sp>
          <p:nvSpPr>
            <p:cNvPr id="1612" name="Line"/>
            <p:cNvSpPr/>
            <p:nvPr/>
          </p:nvSpPr>
          <p:spPr>
            <a:xfrm>
              <a:off x="3534313" y="0"/>
              <a:ext cx="1" cy="423883"/>
            </a:xfrm>
            <a:prstGeom prst="line">
              <a:avLst/>
            </a:prstGeom>
            <a:noFill/>
            <a:ln w="50800" cap="flat">
              <a:solidFill>
                <a:srgbClr val="000000"/>
              </a:solidFill>
              <a:prstDash val="solid"/>
              <a:miter lim="400000"/>
              <a:tailEnd type="triangle" w="med" len="med"/>
            </a:ln>
            <a:effectLst/>
          </p:spPr>
          <p:txBody>
            <a:bodyPr wrap="square" lIns="35719" tIns="35719" rIns="35719" bIns="35719" numCol="1" anchor="ctr">
              <a:noAutofit/>
            </a:bodyPr>
            <a:lstStyle/>
            <a:p>
              <a:pPr>
                <a:defRPr sz="2400"/>
              </a:pPr>
              <a:endParaRPr sz="2400"/>
            </a:p>
          </p:txBody>
        </p:sp>
      </p:grpSp>
      <p:grpSp>
        <p:nvGrpSpPr>
          <p:cNvPr id="1619" name="Group"/>
          <p:cNvGrpSpPr/>
          <p:nvPr/>
        </p:nvGrpSpPr>
        <p:grpSpPr>
          <a:xfrm>
            <a:off x="2713098" y="6271719"/>
            <a:ext cx="5048866" cy="599495"/>
            <a:chOff x="0" y="0"/>
            <a:chExt cx="7180608" cy="852613"/>
          </a:xfrm>
        </p:grpSpPr>
        <p:sp>
          <p:nvSpPr>
            <p:cNvPr id="1614" name="α1=0.76"/>
            <p:cNvSpPr txBox="1"/>
            <p:nvPr/>
          </p:nvSpPr>
          <p:spPr>
            <a:xfrm>
              <a:off x="0" y="224749"/>
              <a:ext cx="1491008" cy="62786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numCol="1" anchor="ctr">
              <a:spAutoFit/>
            </a:bodyPr>
            <a:lstStyle/>
            <a:p>
              <a:r>
                <a:rPr sz="2400"/>
                <a:t>α</a:t>
              </a:r>
              <a:r>
                <a:rPr sz="2400" baseline="-5999"/>
                <a:t>1</a:t>
              </a:r>
              <a:r>
                <a:rPr sz="2400"/>
                <a:t>=0.76</a:t>
              </a:r>
            </a:p>
          </p:txBody>
        </p:sp>
        <p:sp>
          <p:nvSpPr>
            <p:cNvPr id="1615" name="α2=0.08"/>
            <p:cNvSpPr txBox="1"/>
            <p:nvPr/>
          </p:nvSpPr>
          <p:spPr>
            <a:xfrm>
              <a:off x="1777999" y="224749"/>
              <a:ext cx="1491008" cy="62786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numCol="1" anchor="ctr">
              <a:spAutoFit/>
            </a:bodyPr>
            <a:lstStyle/>
            <a:p>
              <a:r>
                <a:rPr sz="2400"/>
                <a:t>α</a:t>
              </a:r>
              <a:r>
                <a:rPr sz="2400" baseline="-5999"/>
                <a:t>2</a:t>
              </a:r>
              <a:r>
                <a:rPr sz="2400"/>
                <a:t>=0.08</a:t>
              </a:r>
            </a:p>
          </p:txBody>
        </p:sp>
        <p:sp>
          <p:nvSpPr>
            <p:cNvPr id="1616" name="α3=0.13"/>
            <p:cNvSpPr txBox="1"/>
            <p:nvPr/>
          </p:nvSpPr>
          <p:spPr>
            <a:xfrm>
              <a:off x="3682999" y="224749"/>
              <a:ext cx="1491008" cy="62786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numCol="1" anchor="ctr">
              <a:spAutoFit/>
            </a:bodyPr>
            <a:lstStyle/>
            <a:p>
              <a:r>
                <a:rPr sz="2400"/>
                <a:t>α</a:t>
              </a:r>
              <a:r>
                <a:rPr sz="2400" baseline="-5999"/>
                <a:t>3</a:t>
              </a:r>
              <a:r>
                <a:rPr sz="2400"/>
                <a:t>=0.13</a:t>
              </a:r>
            </a:p>
          </p:txBody>
        </p:sp>
        <p:sp>
          <p:nvSpPr>
            <p:cNvPr id="1617" name="α4=0.03"/>
            <p:cNvSpPr txBox="1"/>
            <p:nvPr/>
          </p:nvSpPr>
          <p:spPr>
            <a:xfrm>
              <a:off x="5689600" y="224749"/>
              <a:ext cx="1491008" cy="62786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numCol="1" anchor="ctr">
              <a:spAutoFit/>
            </a:bodyPr>
            <a:lstStyle/>
            <a:p>
              <a:r>
                <a:rPr sz="2400"/>
                <a:t>α</a:t>
              </a:r>
              <a:r>
                <a:rPr sz="2400" baseline="-5999"/>
                <a:t>4</a:t>
              </a:r>
              <a:r>
                <a:rPr sz="2400"/>
                <a:t>=0.03</a:t>
              </a:r>
            </a:p>
          </p:txBody>
        </p:sp>
        <p:sp>
          <p:nvSpPr>
            <p:cNvPr id="1618" name="Line"/>
            <p:cNvSpPr/>
            <p:nvPr/>
          </p:nvSpPr>
          <p:spPr>
            <a:xfrm>
              <a:off x="3651886" y="0"/>
              <a:ext cx="1" cy="423883"/>
            </a:xfrm>
            <a:prstGeom prst="line">
              <a:avLst/>
            </a:prstGeom>
            <a:noFill/>
            <a:ln w="50800" cap="flat">
              <a:solidFill>
                <a:srgbClr val="000000"/>
              </a:solidFill>
              <a:prstDash val="solid"/>
              <a:miter lim="400000"/>
              <a:tailEnd type="triangle" w="med" len="med"/>
            </a:ln>
            <a:effectLst/>
          </p:spPr>
          <p:txBody>
            <a:bodyPr wrap="square" lIns="35719" tIns="35719" rIns="35719" bIns="35719" numCol="1" anchor="ctr">
              <a:noAutofit/>
            </a:bodyPr>
            <a:lstStyle/>
            <a:p>
              <a:pPr>
                <a:defRPr sz="2400"/>
              </a:pPr>
              <a:endParaRPr sz="2400"/>
            </a:p>
          </p:txBody>
        </p:sp>
      </p:grpSp>
    </p:spTree>
    <p:extLst>
      <p:ext uri="{BB962C8B-B14F-4D97-AF65-F5344CB8AC3E}">
        <p14:creationId xmlns:p14="http://schemas.microsoft.com/office/powerpoint/2010/main" val="2357695751"/>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523">
                                            <p:bg/>
                                          </p:spTgt>
                                        </p:tgtEl>
                                        <p:attrNameLst>
                                          <p:attrName>style.visibility</p:attrName>
                                        </p:attrNameLst>
                                      </p:cBhvr>
                                      <p:to>
                                        <p:strVal val="visible"/>
                                      </p:to>
                                    </p:set>
                                  </p:childTnLst>
                                </p:cTn>
                              </p:par>
                              <p:par>
                                <p:cTn id="7" presetID="1" presetClass="entr" presetSubtype="0" fill="hold" grpId="0" nodeType="withEffect">
                                  <p:stCondLst>
                                    <p:cond delay="0"/>
                                  </p:stCondLst>
                                  <p:iterate>
                                    <p:tmAbs val="0"/>
                                  </p:iterate>
                                  <p:childTnLst>
                                    <p:set>
                                      <p:cBhvr>
                                        <p:cTn id="8" fill="hold"/>
                                        <p:tgtEl>
                                          <p:spTgt spid="1523">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iterate>
                                    <p:tmAbs val="0"/>
                                  </p:iterate>
                                  <p:childTnLst>
                                    <p:set>
                                      <p:cBhvr>
                                        <p:cTn id="12" fill="hold"/>
                                        <p:tgtEl>
                                          <p:spTgt spid="158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iterate>
                                    <p:tmAbs val="0"/>
                                  </p:iterate>
                                  <p:childTnLst>
                                    <p:set>
                                      <p:cBhvr>
                                        <p:cTn id="16" fill="hold"/>
                                        <p:tgtEl>
                                          <p:spTgt spid="154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iterate>
                                    <p:tmAbs val="0"/>
                                  </p:iterate>
                                  <p:childTnLst>
                                    <p:set>
                                      <p:cBhvr>
                                        <p:cTn id="20" fill="hold"/>
                                        <p:tgtEl>
                                          <p:spTgt spid="1523">
                                            <p:txEl>
                                              <p:pRg st="1" end="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iterate>
                                    <p:tmAbs val="0"/>
                                  </p:iterate>
                                  <p:childTnLst>
                                    <p:set>
                                      <p:cBhvr>
                                        <p:cTn id="24" fill="hold"/>
                                        <p:tgtEl>
                                          <p:spTgt spid="159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iterate>
                                    <p:tmAbs val="0"/>
                                  </p:iterate>
                                  <p:childTnLst>
                                    <p:set>
                                      <p:cBhvr>
                                        <p:cTn id="28" fill="hold"/>
                                        <p:tgtEl>
                                          <p:spTgt spid="159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iterate>
                                    <p:tmAbs val="0"/>
                                  </p:iterate>
                                  <p:childTnLst>
                                    <p:set>
                                      <p:cBhvr>
                                        <p:cTn id="32" fill="hold"/>
                                        <p:tgtEl>
                                          <p:spTgt spid="160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iterate>
                                    <p:tmAbs val="0"/>
                                  </p:iterate>
                                  <p:childTnLst>
                                    <p:set>
                                      <p:cBhvr>
                                        <p:cTn id="36" fill="hold"/>
                                        <p:tgtEl>
                                          <p:spTgt spid="161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iterate>
                                    <p:tmAbs val="0"/>
                                  </p:iterate>
                                  <p:childTnLst>
                                    <p:set>
                                      <p:cBhvr>
                                        <p:cTn id="40" fill="hold"/>
                                        <p:tgtEl>
                                          <p:spTgt spid="1523">
                                            <p:txEl>
                                              <p:pRg st="2" end="2"/>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iterate>
                                    <p:tmAbs val="0"/>
                                  </p:iterate>
                                  <p:childTnLst>
                                    <p:set>
                                      <p:cBhvr>
                                        <p:cTn id="44" fill="hold"/>
                                        <p:tgtEl>
                                          <p:spTgt spid="1613"/>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iterate>
                                    <p:tmAbs val="0"/>
                                  </p:iterate>
                                  <p:childTnLst>
                                    <p:set>
                                      <p:cBhvr>
                                        <p:cTn id="48" fill="hold"/>
                                        <p:tgtEl>
                                          <p:spTgt spid="16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23" grpId="0" build="p" bldLvl="5" animBg="1" advAuto="0"/>
      <p:bldP spid="1545" grpId="0" animBg="1" advAuto="0"/>
      <p:bldP spid="1586" grpId="0" animBg="1" advAuto="0"/>
      <p:bldP spid="1592" grpId="0" animBg="1" advAuto="0"/>
      <p:bldP spid="1598" grpId="0" animBg="1" advAuto="0"/>
      <p:bldP spid="1604" grpId="0" animBg="1" advAuto="0"/>
      <p:bldP spid="1610" grpId="0" animBg="1" advAuto="0"/>
      <p:bldP spid="1613" grpId="0" animBg="1" advAuto="0"/>
      <p:bldP spid="1619" grpId="0" animBg="1" advAuto="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1" name="Calculating Attention (2)"/>
          <p:cNvSpPr txBox="1">
            <a:spLocks noGrp="1"/>
          </p:cNvSpPr>
          <p:nvPr>
            <p:ph type="title"/>
          </p:nvPr>
        </p:nvSpPr>
        <p:spPr>
          <a:xfrm>
            <a:off x="669727" y="312539"/>
            <a:ext cx="7804547" cy="949677"/>
          </a:xfrm>
          <a:prstGeom prst="rect">
            <a:avLst/>
          </a:prstGeom>
        </p:spPr>
        <p:txBody>
          <a:bodyPr/>
          <a:lstStyle/>
          <a:p>
            <a:r>
              <a:t>Calculating Attention (2)</a:t>
            </a:r>
          </a:p>
        </p:txBody>
      </p:sp>
      <p:sp>
        <p:nvSpPr>
          <p:cNvPr id="1622" name="Combine together value vectors (usually encoder states, like key vectors) by taking the weighted sum"/>
          <p:cNvSpPr txBox="1">
            <a:spLocks noGrp="1"/>
          </p:cNvSpPr>
          <p:nvPr>
            <p:ph type="body" sz="quarter" idx="1"/>
          </p:nvPr>
        </p:nvSpPr>
        <p:spPr>
          <a:xfrm>
            <a:off x="669727" y="1209973"/>
            <a:ext cx="7804547" cy="1097471"/>
          </a:xfrm>
          <a:prstGeom prst="rect">
            <a:avLst/>
          </a:prstGeom>
        </p:spPr>
        <p:txBody>
          <a:bodyPr/>
          <a:lstStyle>
            <a:lvl1pPr>
              <a:spcBef>
                <a:spcPts val="2400"/>
              </a:spcBef>
            </a:lvl1pPr>
          </a:lstStyle>
          <a:p>
            <a:r>
              <a:rPr sz="2400"/>
              <a:t>Combine together value vectors (usually encoder states, like key vectors) by taking the weighted sum</a:t>
            </a:r>
          </a:p>
        </p:txBody>
      </p:sp>
      <p:grpSp>
        <p:nvGrpSpPr>
          <p:cNvPr id="1627" name="Group"/>
          <p:cNvGrpSpPr/>
          <p:nvPr/>
        </p:nvGrpSpPr>
        <p:grpSpPr>
          <a:xfrm>
            <a:off x="3388190" y="2840715"/>
            <a:ext cx="198519" cy="626520"/>
            <a:chOff x="0" y="0"/>
            <a:chExt cx="282336" cy="891050"/>
          </a:xfrm>
        </p:grpSpPr>
        <p:sp>
          <p:nvSpPr>
            <p:cNvPr id="1623" name="Rectangle"/>
            <p:cNvSpPr/>
            <p:nvPr/>
          </p:nvSpPr>
          <p:spPr>
            <a:xfrm>
              <a:off x="8630" y="0"/>
              <a:ext cx="265077" cy="891051"/>
            </a:xfrm>
            <a:prstGeom prst="rect">
              <a:avLst/>
            </a:prstGeom>
            <a:noFill/>
            <a:ln w="25400" cap="flat">
              <a:solidFill>
                <a:srgbClr val="85888D"/>
              </a:solidFill>
              <a:prstDash val="solid"/>
              <a:miter lim="400000"/>
            </a:ln>
            <a:effectLst/>
          </p:spPr>
          <p:txBody>
            <a:bodyPr wrap="square" lIns="35719" tIns="35719" rIns="35719" bIns="35719" numCol="1" anchor="ctr">
              <a:noAutofit/>
            </a:bodyPr>
            <a:lstStyle/>
            <a:p>
              <a:pPr>
                <a:defRPr sz="2400"/>
              </a:pPr>
              <a:endParaRPr sz="2400"/>
            </a:p>
          </p:txBody>
        </p:sp>
        <p:sp>
          <p:nvSpPr>
            <p:cNvPr id="1624" name="Circle"/>
            <p:cNvSpPr/>
            <p:nvPr/>
          </p:nvSpPr>
          <p:spPr>
            <a:xfrm>
              <a:off x="0" y="9628"/>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defRPr sz="2400">
                  <a:solidFill>
                    <a:srgbClr val="FFFFFF"/>
                  </a:solidFill>
                </a:defRPr>
              </a:pPr>
              <a:endParaRPr sz="2400"/>
            </a:p>
          </p:txBody>
        </p:sp>
        <p:sp>
          <p:nvSpPr>
            <p:cNvPr id="1625" name="Circle"/>
            <p:cNvSpPr/>
            <p:nvPr/>
          </p:nvSpPr>
          <p:spPr>
            <a:xfrm>
              <a:off x="0" y="294420"/>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defRPr sz="2400">
                  <a:solidFill>
                    <a:srgbClr val="FFFFFF"/>
                  </a:solidFill>
                </a:defRPr>
              </a:pPr>
              <a:endParaRPr sz="2400"/>
            </a:p>
          </p:txBody>
        </p:sp>
        <p:sp>
          <p:nvSpPr>
            <p:cNvPr id="1626" name="Circle"/>
            <p:cNvSpPr/>
            <p:nvPr/>
          </p:nvSpPr>
          <p:spPr>
            <a:xfrm>
              <a:off x="0" y="579211"/>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defRPr sz="2400">
                  <a:solidFill>
                    <a:srgbClr val="FFFFFF"/>
                  </a:solidFill>
                </a:defRPr>
              </a:pPr>
              <a:endParaRPr sz="2400"/>
            </a:p>
          </p:txBody>
        </p:sp>
      </p:grpSp>
      <p:grpSp>
        <p:nvGrpSpPr>
          <p:cNvPr id="1634" name="Group"/>
          <p:cNvGrpSpPr/>
          <p:nvPr/>
        </p:nvGrpSpPr>
        <p:grpSpPr>
          <a:xfrm>
            <a:off x="3589041" y="2840715"/>
            <a:ext cx="1337121" cy="626520"/>
            <a:chOff x="0" y="0"/>
            <a:chExt cx="1901682" cy="891050"/>
          </a:xfrm>
        </p:grpSpPr>
        <p:sp>
          <p:nvSpPr>
            <p:cNvPr id="1628" name="Line"/>
            <p:cNvSpPr/>
            <p:nvPr/>
          </p:nvSpPr>
          <p:spPr>
            <a:xfrm>
              <a:off x="0" y="444785"/>
              <a:ext cx="1565772" cy="1"/>
            </a:xfrm>
            <a:prstGeom prst="line">
              <a:avLst/>
            </a:prstGeom>
            <a:noFill/>
            <a:ln w="38100" cap="flat">
              <a:solidFill>
                <a:srgbClr val="000000"/>
              </a:solidFill>
              <a:prstDash val="solid"/>
              <a:miter lim="400000"/>
              <a:headEnd type="triangle" w="med" len="med"/>
              <a:tailEnd type="triangle" w="med" len="med"/>
            </a:ln>
            <a:effectLst/>
          </p:spPr>
          <p:txBody>
            <a:bodyPr wrap="square" lIns="35719" tIns="35719" rIns="35719" bIns="35719" numCol="1" anchor="ctr">
              <a:noAutofit/>
            </a:bodyPr>
            <a:lstStyle/>
            <a:p>
              <a:pPr>
                <a:defRPr sz="2400"/>
              </a:pPr>
              <a:endParaRPr sz="2400"/>
            </a:p>
          </p:txBody>
        </p:sp>
        <p:grpSp>
          <p:nvGrpSpPr>
            <p:cNvPr id="1633" name="Group"/>
            <p:cNvGrpSpPr/>
            <p:nvPr/>
          </p:nvGrpSpPr>
          <p:grpSpPr>
            <a:xfrm>
              <a:off x="1619345" y="0"/>
              <a:ext cx="282338" cy="891051"/>
              <a:chOff x="0" y="0"/>
              <a:chExt cx="282336" cy="891050"/>
            </a:xfrm>
          </p:grpSpPr>
          <p:sp>
            <p:nvSpPr>
              <p:cNvPr id="1629" name="Rectangle"/>
              <p:cNvSpPr/>
              <p:nvPr/>
            </p:nvSpPr>
            <p:spPr>
              <a:xfrm>
                <a:off x="8630" y="0"/>
                <a:ext cx="265077" cy="891051"/>
              </a:xfrm>
              <a:prstGeom prst="rect">
                <a:avLst/>
              </a:prstGeom>
              <a:noFill/>
              <a:ln w="25400" cap="flat">
                <a:solidFill>
                  <a:srgbClr val="85888D"/>
                </a:solidFill>
                <a:prstDash val="solid"/>
                <a:miter lim="400000"/>
              </a:ln>
              <a:effectLst/>
            </p:spPr>
            <p:txBody>
              <a:bodyPr wrap="square" lIns="35719" tIns="35719" rIns="35719" bIns="35719" numCol="1" anchor="ctr">
                <a:noAutofit/>
              </a:bodyPr>
              <a:lstStyle/>
              <a:p>
                <a:pPr>
                  <a:defRPr sz="2400"/>
                </a:pPr>
                <a:endParaRPr sz="2400"/>
              </a:p>
            </p:txBody>
          </p:sp>
          <p:sp>
            <p:nvSpPr>
              <p:cNvPr id="1630" name="Circle"/>
              <p:cNvSpPr/>
              <p:nvPr/>
            </p:nvSpPr>
            <p:spPr>
              <a:xfrm>
                <a:off x="0" y="9628"/>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defRPr sz="2400">
                    <a:solidFill>
                      <a:srgbClr val="FFFFFF"/>
                    </a:solidFill>
                  </a:defRPr>
                </a:pPr>
                <a:endParaRPr sz="2400"/>
              </a:p>
            </p:txBody>
          </p:sp>
          <p:sp>
            <p:nvSpPr>
              <p:cNvPr id="1631" name="Circle"/>
              <p:cNvSpPr/>
              <p:nvPr/>
            </p:nvSpPr>
            <p:spPr>
              <a:xfrm>
                <a:off x="0" y="294420"/>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defRPr sz="2400">
                    <a:solidFill>
                      <a:srgbClr val="FFFFFF"/>
                    </a:solidFill>
                  </a:defRPr>
                </a:pPr>
                <a:endParaRPr sz="2400"/>
              </a:p>
            </p:txBody>
          </p:sp>
          <p:sp>
            <p:nvSpPr>
              <p:cNvPr id="1632" name="Circle"/>
              <p:cNvSpPr/>
              <p:nvPr/>
            </p:nvSpPr>
            <p:spPr>
              <a:xfrm>
                <a:off x="0" y="579211"/>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defRPr sz="2400">
                    <a:solidFill>
                      <a:srgbClr val="FFFFFF"/>
                    </a:solidFill>
                  </a:defRPr>
                </a:pPr>
                <a:endParaRPr sz="2400"/>
              </a:p>
            </p:txBody>
          </p:sp>
        </p:grpSp>
      </p:grpSp>
      <p:sp>
        <p:nvSpPr>
          <p:cNvPr id="1635" name="kono"/>
          <p:cNvSpPr txBox="1"/>
          <p:nvPr/>
        </p:nvSpPr>
        <p:spPr>
          <a:xfrm>
            <a:off x="3107890" y="2236880"/>
            <a:ext cx="740588" cy="44146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i="1">
                <a:latin typeface="Helvetica"/>
                <a:ea typeface="Helvetica"/>
                <a:cs typeface="Helvetica"/>
                <a:sym typeface="Helvetica"/>
              </a:defRPr>
            </a:lvl1pPr>
          </a:lstStyle>
          <a:p>
            <a:r>
              <a:rPr sz="2400"/>
              <a:t>kono</a:t>
            </a:r>
          </a:p>
        </p:txBody>
      </p:sp>
      <p:sp>
        <p:nvSpPr>
          <p:cNvPr id="1636" name="eiga"/>
          <p:cNvSpPr txBox="1"/>
          <p:nvPr/>
        </p:nvSpPr>
        <p:spPr>
          <a:xfrm>
            <a:off x="4483187" y="2236880"/>
            <a:ext cx="655629" cy="44146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i="1">
                <a:latin typeface="Helvetica"/>
                <a:ea typeface="Helvetica"/>
                <a:cs typeface="Helvetica"/>
                <a:sym typeface="Helvetica"/>
              </a:defRPr>
            </a:lvl1pPr>
          </a:lstStyle>
          <a:p>
            <a:r>
              <a:rPr sz="2400"/>
              <a:t>eiga</a:t>
            </a:r>
          </a:p>
        </p:txBody>
      </p:sp>
      <p:sp>
        <p:nvSpPr>
          <p:cNvPr id="1637" name="ga"/>
          <p:cNvSpPr txBox="1"/>
          <p:nvPr/>
        </p:nvSpPr>
        <p:spPr>
          <a:xfrm>
            <a:off x="5858396" y="2236880"/>
            <a:ext cx="415178" cy="44146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i="1">
                <a:latin typeface="Helvetica"/>
                <a:ea typeface="Helvetica"/>
                <a:cs typeface="Helvetica"/>
                <a:sym typeface="Helvetica"/>
              </a:defRPr>
            </a:lvl1pPr>
          </a:lstStyle>
          <a:p>
            <a:r>
              <a:rPr sz="2400"/>
              <a:t>ga</a:t>
            </a:r>
          </a:p>
        </p:txBody>
      </p:sp>
      <p:sp>
        <p:nvSpPr>
          <p:cNvPr id="1638" name="kirai"/>
          <p:cNvSpPr txBox="1"/>
          <p:nvPr/>
        </p:nvSpPr>
        <p:spPr>
          <a:xfrm>
            <a:off x="7180095" y="2236880"/>
            <a:ext cx="637996" cy="44146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i="1">
                <a:latin typeface="Helvetica"/>
                <a:ea typeface="Helvetica"/>
                <a:cs typeface="Helvetica"/>
                <a:sym typeface="Helvetica"/>
              </a:defRPr>
            </a:lvl1pPr>
          </a:lstStyle>
          <a:p>
            <a:r>
              <a:rPr sz="2400"/>
              <a:t>kirai</a:t>
            </a:r>
          </a:p>
        </p:txBody>
      </p:sp>
      <p:sp>
        <p:nvSpPr>
          <p:cNvPr id="1639" name="Line"/>
          <p:cNvSpPr/>
          <p:nvPr/>
        </p:nvSpPr>
        <p:spPr>
          <a:xfrm>
            <a:off x="3483726" y="2626741"/>
            <a:ext cx="1" cy="199489"/>
          </a:xfrm>
          <a:prstGeom prst="line">
            <a:avLst/>
          </a:prstGeom>
          <a:ln w="25400">
            <a:solidFill>
              <a:srgbClr val="000000"/>
            </a:solidFill>
            <a:miter lim="400000"/>
            <a:tailEnd type="triangle"/>
          </a:ln>
        </p:spPr>
        <p:txBody>
          <a:bodyPr lIns="35719" tIns="35719" rIns="35719" bIns="35719" anchor="ctr"/>
          <a:lstStyle/>
          <a:p>
            <a:pPr>
              <a:defRPr sz="2400"/>
            </a:pPr>
            <a:endParaRPr sz="2400"/>
          </a:p>
        </p:txBody>
      </p:sp>
      <p:sp>
        <p:nvSpPr>
          <p:cNvPr id="1640" name="Line"/>
          <p:cNvSpPr/>
          <p:nvPr/>
        </p:nvSpPr>
        <p:spPr>
          <a:xfrm>
            <a:off x="4832109" y="2626741"/>
            <a:ext cx="1" cy="199489"/>
          </a:xfrm>
          <a:prstGeom prst="line">
            <a:avLst/>
          </a:prstGeom>
          <a:ln w="25400">
            <a:solidFill>
              <a:srgbClr val="000000"/>
            </a:solidFill>
            <a:miter lim="400000"/>
            <a:tailEnd type="triangle"/>
          </a:ln>
        </p:spPr>
        <p:txBody>
          <a:bodyPr lIns="35719" tIns="35719" rIns="35719" bIns="35719" anchor="ctr"/>
          <a:lstStyle/>
          <a:p>
            <a:pPr>
              <a:defRPr sz="2400"/>
            </a:pPr>
            <a:endParaRPr sz="2400"/>
          </a:p>
        </p:txBody>
      </p:sp>
      <p:grpSp>
        <p:nvGrpSpPr>
          <p:cNvPr id="1644" name="Group"/>
          <p:cNvGrpSpPr/>
          <p:nvPr/>
        </p:nvGrpSpPr>
        <p:grpSpPr>
          <a:xfrm>
            <a:off x="2902534" y="2649749"/>
            <a:ext cx="5082356" cy="1311903"/>
            <a:chOff x="1393101" y="1083"/>
            <a:chExt cx="7228239" cy="1865816"/>
          </a:xfrm>
        </p:grpSpPr>
        <p:pic>
          <p:nvPicPr>
            <p:cNvPr id="1641" name="Rounded Rectangle Rounded rectangle" descr="Rounded Rectangle Rounded rectangle"/>
            <p:cNvPicPr>
              <a:picLocks/>
            </p:cNvPicPr>
            <p:nvPr/>
          </p:nvPicPr>
          <p:blipFill>
            <a:blip r:embed="rId3"/>
            <a:stretch>
              <a:fillRect/>
            </a:stretch>
          </p:blipFill>
          <p:spPr>
            <a:xfrm>
              <a:off x="1673013" y="1083"/>
              <a:ext cx="6948327" cy="1400369"/>
            </a:xfrm>
            <a:prstGeom prst="rect">
              <a:avLst/>
            </a:prstGeom>
            <a:effectLst/>
          </p:spPr>
        </p:pic>
        <p:sp>
          <p:nvSpPr>
            <p:cNvPr id="1643" name="Value…"/>
            <p:cNvSpPr/>
            <p:nvPr/>
          </p:nvSpPr>
          <p:spPr>
            <a:xfrm>
              <a:off x="1393101" y="528590"/>
              <a:ext cx="696429" cy="1338309"/>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spAutoFit/>
            </a:bodyPr>
            <a:lstStyle/>
            <a:p>
              <a:pPr algn="r">
                <a:defRPr>
                  <a:solidFill>
                    <a:schemeClr val="accent5">
                      <a:hueOff val="-176146"/>
                      <a:satOff val="3665"/>
                      <a:lumOff val="-13986"/>
                    </a:schemeClr>
                  </a:solidFill>
                </a:defRPr>
              </a:pPr>
              <a:r>
                <a:rPr sz="2400" dirty="0"/>
                <a:t>Value</a:t>
              </a:r>
            </a:p>
            <a:p>
              <a:pPr algn="r">
                <a:defRPr>
                  <a:solidFill>
                    <a:schemeClr val="accent5">
                      <a:hueOff val="-176146"/>
                      <a:satOff val="3665"/>
                      <a:lumOff val="-13986"/>
                    </a:schemeClr>
                  </a:solidFill>
                </a:defRPr>
              </a:pPr>
              <a:r>
                <a:rPr sz="2400" dirty="0"/>
                <a:t>Vectors</a:t>
              </a:r>
            </a:p>
          </p:txBody>
        </p:sp>
      </p:grpSp>
      <p:grpSp>
        <p:nvGrpSpPr>
          <p:cNvPr id="1651" name="Group"/>
          <p:cNvGrpSpPr/>
          <p:nvPr/>
        </p:nvGrpSpPr>
        <p:grpSpPr>
          <a:xfrm>
            <a:off x="4928494" y="2840715"/>
            <a:ext cx="1337122" cy="626520"/>
            <a:chOff x="0" y="0"/>
            <a:chExt cx="1901682" cy="891050"/>
          </a:xfrm>
        </p:grpSpPr>
        <p:sp>
          <p:nvSpPr>
            <p:cNvPr id="1645" name="Line"/>
            <p:cNvSpPr/>
            <p:nvPr/>
          </p:nvSpPr>
          <p:spPr>
            <a:xfrm>
              <a:off x="0" y="444785"/>
              <a:ext cx="1565772" cy="1"/>
            </a:xfrm>
            <a:prstGeom prst="line">
              <a:avLst/>
            </a:prstGeom>
            <a:noFill/>
            <a:ln w="38100" cap="flat">
              <a:solidFill>
                <a:srgbClr val="000000"/>
              </a:solidFill>
              <a:prstDash val="solid"/>
              <a:miter lim="400000"/>
              <a:headEnd type="triangle" w="med" len="med"/>
              <a:tailEnd type="triangle" w="med" len="med"/>
            </a:ln>
            <a:effectLst/>
          </p:spPr>
          <p:txBody>
            <a:bodyPr wrap="square" lIns="35719" tIns="35719" rIns="35719" bIns="35719" numCol="1" anchor="ctr">
              <a:noAutofit/>
            </a:bodyPr>
            <a:lstStyle/>
            <a:p>
              <a:pPr>
                <a:defRPr sz="2400"/>
              </a:pPr>
              <a:endParaRPr sz="2400"/>
            </a:p>
          </p:txBody>
        </p:sp>
        <p:grpSp>
          <p:nvGrpSpPr>
            <p:cNvPr id="1650" name="Group"/>
            <p:cNvGrpSpPr/>
            <p:nvPr/>
          </p:nvGrpSpPr>
          <p:grpSpPr>
            <a:xfrm>
              <a:off x="1619345" y="0"/>
              <a:ext cx="282338" cy="891051"/>
              <a:chOff x="0" y="0"/>
              <a:chExt cx="282336" cy="891050"/>
            </a:xfrm>
          </p:grpSpPr>
          <p:sp>
            <p:nvSpPr>
              <p:cNvPr id="1646" name="Rectangle"/>
              <p:cNvSpPr/>
              <p:nvPr/>
            </p:nvSpPr>
            <p:spPr>
              <a:xfrm>
                <a:off x="8630" y="0"/>
                <a:ext cx="265077" cy="891051"/>
              </a:xfrm>
              <a:prstGeom prst="rect">
                <a:avLst/>
              </a:prstGeom>
              <a:noFill/>
              <a:ln w="25400" cap="flat">
                <a:solidFill>
                  <a:srgbClr val="85888D"/>
                </a:solidFill>
                <a:prstDash val="solid"/>
                <a:miter lim="400000"/>
              </a:ln>
              <a:effectLst/>
            </p:spPr>
            <p:txBody>
              <a:bodyPr wrap="square" lIns="35719" tIns="35719" rIns="35719" bIns="35719" numCol="1" anchor="ctr">
                <a:noAutofit/>
              </a:bodyPr>
              <a:lstStyle/>
              <a:p>
                <a:pPr>
                  <a:defRPr sz="2400"/>
                </a:pPr>
                <a:endParaRPr sz="2400"/>
              </a:p>
            </p:txBody>
          </p:sp>
          <p:sp>
            <p:nvSpPr>
              <p:cNvPr id="1647" name="Circle"/>
              <p:cNvSpPr/>
              <p:nvPr/>
            </p:nvSpPr>
            <p:spPr>
              <a:xfrm>
                <a:off x="0" y="9628"/>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defRPr sz="2400">
                    <a:solidFill>
                      <a:srgbClr val="FFFFFF"/>
                    </a:solidFill>
                  </a:defRPr>
                </a:pPr>
                <a:endParaRPr sz="2400"/>
              </a:p>
            </p:txBody>
          </p:sp>
          <p:sp>
            <p:nvSpPr>
              <p:cNvPr id="1648" name="Circle"/>
              <p:cNvSpPr/>
              <p:nvPr/>
            </p:nvSpPr>
            <p:spPr>
              <a:xfrm>
                <a:off x="0" y="294420"/>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defRPr sz="2400">
                    <a:solidFill>
                      <a:srgbClr val="FFFFFF"/>
                    </a:solidFill>
                  </a:defRPr>
                </a:pPr>
                <a:endParaRPr sz="2400"/>
              </a:p>
            </p:txBody>
          </p:sp>
          <p:sp>
            <p:nvSpPr>
              <p:cNvPr id="1649" name="Circle"/>
              <p:cNvSpPr/>
              <p:nvPr/>
            </p:nvSpPr>
            <p:spPr>
              <a:xfrm>
                <a:off x="0" y="579211"/>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defRPr sz="2400">
                    <a:solidFill>
                      <a:srgbClr val="FFFFFF"/>
                    </a:solidFill>
                  </a:defRPr>
                </a:pPr>
                <a:endParaRPr sz="2400"/>
              </a:p>
            </p:txBody>
          </p:sp>
        </p:grpSp>
      </p:grpSp>
      <p:sp>
        <p:nvSpPr>
          <p:cNvPr id="1652" name="Line"/>
          <p:cNvSpPr/>
          <p:nvPr/>
        </p:nvSpPr>
        <p:spPr>
          <a:xfrm>
            <a:off x="6171562" y="2626741"/>
            <a:ext cx="1" cy="199489"/>
          </a:xfrm>
          <a:prstGeom prst="line">
            <a:avLst/>
          </a:prstGeom>
          <a:ln w="25400">
            <a:solidFill>
              <a:srgbClr val="000000"/>
            </a:solidFill>
            <a:miter lim="400000"/>
            <a:tailEnd type="triangle"/>
          </a:ln>
        </p:spPr>
        <p:txBody>
          <a:bodyPr lIns="35719" tIns="35719" rIns="35719" bIns="35719" anchor="ctr"/>
          <a:lstStyle/>
          <a:p>
            <a:pPr>
              <a:defRPr sz="2400"/>
            </a:pPr>
            <a:endParaRPr sz="2400"/>
          </a:p>
        </p:txBody>
      </p:sp>
      <p:grpSp>
        <p:nvGrpSpPr>
          <p:cNvPr id="1659" name="Group"/>
          <p:cNvGrpSpPr/>
          <p:nvPr/>
        </p:nvGrpSpPr>
        <p:grpSpPr>
          <a:xfrm>
            <a:off x="6267947" y="2840715"/>
            <a:ext cx="1337122" cy="626520"/>
            <a:chOff x="0" y="0"/>
            <a:chExt cx="1901682" cy="891050"/>
          </a:xfrm>
        </p:grpSpPr>
        <p:sp>
          <p:nvSpPr>
            <p:cNvPr id="1653" name="Line"/>
            <p:cNvSpPr/>
            <p:nvPr/>
          </p:nvSpPr>
          <p:spPr>
            <a:xfrm>
              <a:off x="0" y="444785"/>
              <a:ext cx="1565772" cy="1"/>
            </a:xfrm>
            <a:prstGeom prst="line">
              <a:avLst/>
            </a:prstGeom>
            <a:noFill/>
            <a:ln w="38100" cap="flat">
              <a:solidFill>
                <a:srgbClr val="000000"/>
              </a:solidFill>
              <a:prstDash val="solid"/>
              <a:miter lim="400000"/>
              <a:headEnd type="triangle" w="med" len="med"/>
              <a:tailEnd type="triangle" w="med" len="med"/>
            </a:ln>
            <a:effectLst/>
          </p:spPr>
          <p:txBody>
            <a:bodyPr wrap="square" lIns="35719" tIns="35719" rIns="35719" bIns="35719" numCol="1" anchor="ctr">
              <a:noAutofit/>
            </a:bodyPr>
            <a:lstStyle/>
            <a:p>
              <a:pPr>
                <a:defRPr sz="2400"/>
              </a:pPr>
              <a:endParaRPr sz="2400"/>
            </a:p>
          </p:txBody>
        </p:sp>
        <p:grpSp>
          <p:nvGrpSpPr>
            <p:cNvPr id="1658" name="Group"/>
            <p:cNvGrpSpPr/>
            <p:nvPr/>
          </p:nvGrpSpPr>
          <p:grpSpPr>
            <a:xfrm>
              <a:off x="1619345" y="0"/>
              <a:ext cx="282338" cy="891051"/>
              <a:chOff x="0" y="0"/>
              <a:chExt cx="282336" cy="891050"/>
            </a:xfrm>
          </p:grpSpPr>
          <p:sp>
            <p:nvSpPr>
              <p:cNvPr id="1654" name="Rectangle"/>
              <p:cNvSpPr/>
              <p:nvPr/>
            </p:nvSpPr>
            <p:spPr>
              <a:xfrm>
                <a:off x="8630" y="0"/>
                <a:ext cx="265077" cy="891051"/>
              </a:xfrm>
              <a:prstGeom prst="rect">
                <a:avLst/>
              </a:prstGeom>
              <a:noFill/>
              <a:ln w="25400" cap="flat">
                <a:solidFill>
                  <a:srgbClr val="85888D"/>
                </a:solidFill>
                <a:prstDash val="solid"/>
                <a:miter lim="400000"/>
              </a:ln>
              <a:effectLst/>
            </p:spPr>
            <p:txBody>
              <a:bodyPr wrap="square" lIns="35719" tIns="35719" rIns="35719" bIns="35719" numCol="1" anchor="ctr">
                <a:noAutofit/>
              </a:bodyPr>
              <a:lstStyle/>
              <a:p>
                <a:pPr>
                  <a:defRPr sz="2400"/>
                </a:pPr>
                <a:endParaRPr sz="2400"/>
              </a:p>
            </p:txBody>
          </p:sp>
          <p:sp>
            <p:nvSpPr>
              <p:cNvPr id="1655" name="Circle"/>
              <p:cNvSpPr/>
              <p:nvPr/>
            </p:nvSpPr>
            <p:spPr>
              <a:xfrm>
                <a:off x="0" y="9628"/>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defRPr sz="2400">
                    <a:solidFill>
                      <a:srgbClr val="FFFFFF"/>
                    </a:solidFill>
                  </a:defRPr>
                </a:pPr>
                <a:endParaRPr sz="2400"/>
              </a:p>
            </p:txBody>
          </p:sp>
          <p:sp>
            <p:nvSpPr>
              <p:cNvPr id="1656" name="Circle"/>
              <p:cNvSpPr/>
              <p:nvPr/>
            </p:nvSpPr>
            <p:spPr>
              <a:xfrm>
                <a:off x="0" y="294420"/>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defRPr sz="2400">
                    <a:solidFill>
                      <a:srgbClr val="FFFFFF"/>
                    </a:solidFill>
                  </a:defRPr>
                </a:pPr>
                <a:endParaRPr sz="2400"/>
              </a:p>
            </p:txBody>
          </p:sp>
          <p:sp>
            <p:nvSpPr>
              <p:cNvPr id="1657" name="Circle"/>
              <p:cNvSpPr/>
              <p:nvPr/>
            </p:nvSpPr>
            <p:spPr>
              <a:xfrm>
                <a:off x="0" y="579211"/>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defRPr sz="2400">
                    <a:solidFill>
                      <a:srgbClr val="FFFFFF"/>
                    </a:solidFill>
                  </a:defRPr>
                </a:pPr>
                <a:endParaRPr sz="2400"/>
              </a:p>
            </p:txBody>
          </p:sp>
        </p:grpSp>
      </p:grpSp>
      <p:sp>
        <p:nvSpPr>
          <p:cNvPr id="1660" name="Line"/>
          <p:cNvSpPr/>
          <p:nvPr/>
        </p:nvSpPr>
        <p:spPr>
          <a:xfrm>
            <a:off x="7511015" y="2626741"/>
            <a:ext cx="1" cy="199489"/>
          </a:xfrm>
          <a:prstGeom prst="line">
            <a:avLst/>
          </a:prstGeom>
          <a:ln w="25400">
            <a:solidFill>
              <a:srgbClr val="000000"/>
            </a:solidFill>
            <a:miter lim="400000"/>
            <a:tailEnd type="triangle"/>
          </a:ln>
        </p:spPr>
        <p:txBody>
          <a:bodyPr lIns="35719" tIns="35719" rIns="35719" bIns="35719" anchor="ctr"/>
          <a:lstStyle/>
          <a:p>
            <a:pPr>
              <a:defRPr sz="2400"/>
            </a:pPr>
            <a:endParaRPr sz="2400"/>
          </a:p>
        </p:txBody>
      </p:sp>
      <p:grpSp>
        <p:nvGrpSpPr>
          <p:cNvPr id="1669" name="Group"/>
          <p:cNvGrpSpPr/>
          <p:nvPr/>
        </p:nvGrpSpPr>
        <p:grpSpPr>
          <a:xfrm>
            <a:off x="2797349" y="3700814"/>
            <a:ext cx="5048866" cy="709358"/>
            <a:chOff x="0" y="9921"/>
            <a:chExt cx="7180608" cy="1008861"/>
          </a:xfrm>
        </p:grpSpPr>
        <p:sp>
          <p:nvSpPr>
            <p:cNvPr id="1661" name="α1=0.76"/>
            <p:cNvSpPr txBox="1"/>
            <p:nvPr/>
          </p:nvSpPr>
          <p:spPr>
            <a:xfrm>
              <a:off x="0" y="390919"/>
              <a:ext cx="1491008" cy="62786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numCol="1" anchor="ctr">
              <a:spAutoFit/>
            </a:bodyPr>
            <a:lstStyle/>
            <a:p>
              <a:r>
                <a:rPr sz="2400"/>
                <a:t>α</a:t>
              </a:r>
              <a:r>
                <a:rPr sz="2400" baseline="-5999"/>
                <a:t>1</a:t>
              </a:r>
              <a:r>
                <a:rPr sz="2400"/>
                <a:t>=0.76</a:t>
              </a:r>
            </a:p>
          </p:txBody>
        </p:sp>
        <p:sp>
          <p:nvSpPr>
            <p:cNvPr id="1662" name="α2=0.08"/>
            <p:cNvSpPr txBox="1"/>
            <p:nvPr/>
          </p:nvSpPr>
          <p:spPr>
            <a:xfrm>
              <a:off x="1777999" y="390919"/>
              <a:ext cx="1491008" cy="62786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numCol="1" anchor="ctr">
              <a:spAutoFit/>
            </a:bodyPr>
            <a:lstStyle/>
            <a:p>
              <a:r>
                <a:rPr sz="2400"/>
                <a:t>α</a:t>
              </a:r>
              <a:r>
                <a:rPr sz="2400" baseline="-5999"/>
                <a:t>2</a:t>
              </a:r>
              <a:r>
                <a:rPr sz="2400"/>
                <a:t>=0.08</a:t>
              </a:r>
            </a:p>
          </p:txBody>
        </p:sp>
        <p:sp>
          <p:nvSpPr>
            <p:cNvPr id="1663" name="α3=0.13"/>
            <p:cNvSpPr txBox="1"/>
            <p:nvPr/>
          </p:nvSpPr>
          <p:spPr>
            <a:xfrm>
              <a:off x="3682997" y="390919"/>
              <a:ext cx="1491008" cy="62786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numCol="1" anchor="ctr">
              <a:spAutoFit/>
            </a:bodyPr>
            <a:lstStyle/>
            <a:p>
              <a:r>
                <a:rPr sz="2400"/>
                <a:t>α</a:t>
              </a:r>
              <a:r>
                <a:rPr sz="2400" baseline="-5999"/>
                <a:t>3</a:t>
              </a:r>
              <a:r>
                <a:rPr sz="2400"/>
                <a:t>=0.13</a:t>
              </a:r>
            </a:p>
          </p:txBody>
        </p:sp>
        <p:sp>
          <p:nvSpPr>
            <p:cNvPr id="1664" name="α4=0.03"/>
            <p:cNvSpPr txBox="1"/>
            <p:nvPr/>
          </p:nvSpPr>
          <p:spPr>
            <a:xfrm>
              <a:off x="5689600" y="390919"/>
              <a:ext cx="1491008" cy="62786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numCol="1" anchor="ctr">
              <a:spAutoFit/>
            </a:bodyPr>
            <a:lstStyle/>
            <a:p>
              <a:r>
                <a:rPr sz="2400"/>
                <a:t>α</a:t>
              </a:r>
              <a:r>
                <a:rPr sz="2400" baseline="-5999"/>
                <a:t>4</a:t>
              </a:r>
              <a:r>
                <a:rPr sz="2400"/>
                <a:t>=0.03</a:t>
              </a:r>
            </a:p>
          </p:txBody>
        </p:sp>
        <p:sp>
          <p:nvSpPr>
            <p:cNvPr id="1665" name="*"/>
            <p:cNvSpPr txBox="1"/>
            <p:nvPr/>
          </p:nvSpPr>
          <p:spPr>
            <a:xfrm>
              <a:off x="853871" y="9921"/>
              <a:ext cx="321456" cy="62786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numCol="1" anchor="ctr">
              <a:spAutoFit/>
            </a:bodyPr>
            <a:lstStyle/>
            <a:p>
              <a:r>
                <a:rPr sz="2400"/>
                <a:t>*</a:t>
              </a:r>
            </a:p>
          </p:txBody>
        </p:sp>
        <p:sp>
          <p:nvSpPr>
            <p:cNvPr id="1666" name="*"/>
            <p:cNvSpPr txBox="1"/>
            <p:nvPr/>
          </p:nvSpPr>
          <p:spPr>
            <a:xfrm>
              <a:off x="2758872" y="9921"/>
              <a:ext cx="321456" cy="62786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numCol="1" anchor="ctr">
              <a:spAutoFit/>
            </a:bodyPr>
            <a:lstStyle/>
            <a:p>
              <a:r>
                <a:rPr sz="2400"/>
                <a:t>*</a:t>
              </a:r>
            </a:p>
          </p:txBody>
        </p:sp>
        <p:sp>
          <p:nvSpPr>
            <p:cNvPr id="1667" name="*"/>
            <p:cNvSpPr txBox="1"/>
            <p:nvPr/>
          </p:nvSpPr>
          <p:spPr>
            <a:xfrm>
              <a:off x="4663871" y="9921"/>
              <a:ext cx="321456" cy="62786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numCol="1" anchor="ctr">
              <a:spAutoFit/>
            </a:bodyPr>
            <a:lstStyle/>
            <a:p>
              <a:r>
                <a:rPr sz="2400"/>
                <a:t>*</a:t>
              </a:r>
            </a:p>
          </p:txBody>
        </p:sp>
        <p:sp>
          <p:nvSpPr>
            <p:cNvPr id="1668" name="*"/>
            <p:cNvSpPr txBox="1"/>
            <p:nvPr/>
          </p:nvSpPr>
          <p:spPr>
            <a:xfrm>
              <a:off x="6568871" y="9921"/>
              <a:ext cx="321456" cy="62786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numCol="1" anchor="ctr">
              <a:spAutoFit/>
            </a:bodyPr>
            <a:lstStyle/>
            <a:p>
              <a:r>
                <a:rPr sz="2400"/>
                <a:t>*</a:t>
              </a:r>
            </a:p>
          </p:txBody>
        </p:sp>
      </p:grpSp>
      <p:grpSp>
        <p:nvGrpSpPr>
          <p:cNvPr id="1679" name="Group"/>
          <p:cNvGrpSpPr/>
          <p:nvPr/>
        </p:nvGrpSpPr>
        <p:grpSpPr>
          <a:xfrm>
            <a:off x="3503033" y="4475618"/>
            <a:ext cx="3822829" cy="1125813"/>
            <a:chOff x="0" y="0"/>
            <a:chExt cx="5436911" cy="1601155"/>
          </a:xfrm>
        </p:grpSpPr>
        <p:sp>
          <p:nvSpPr>
            <p:cNvPr id="1670" name="Line"/>
            <p:cNvSpPr/>
            <p:nvPr/>
          </p:nvSpPr>
          <p:spPr>
            <a:xfrm>
              <a:off x="0" y="33795"/>
              <a:ext cx="2788018" cy="605077"/>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defRPr sz="2400"/>
              </a:pPr>
              <a:endParaRPr sz="2400"/>
            </a:p>
          </p:txBody>
        </p:sp>
        <p:sp>
          <p:nvSpPr>
            <p:cNvPr id="1671" name="Line"/>
            <p:cNvSpPr/>
            <p:nvPr/>
          </p:nvSpPr>
          <p:spPr>
            <a:xfrm>
              <a:off x="1842664" y="31984"/>
              <a:ext cx="945354" cy="606889"/>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defRPr sz="2400"/>
              </a:pPr>
              <a:endParaRPr sz="2400"/>
            </a:p>
          </p:txBody>
        </p:sp>
        <p:sp>
          <p:nvSpPr>
            <p:cNvPr id="1672" name="Line"/>
            <p:cNvSpPr/>
            <p:nvPr/>
          </p:nvSpPr>
          <p:spPr>
            <a:xfrm flipH="1">
              <a:off x="2788017" y="0"/>
              <a:ext cx="638873" cy="638873"/>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defRPr sz="2400"/>
              </a:pPr>
              <a:endParaRPr sz="2400"/>
            </a:p>
          </p:txBody>
        </p:sp>
        <p:sp>
          <p:nvSpPr>
            <p:cNvPr id="1673" name="Line"/>
            <p:cNvSpPr/>
            <p:nvPr/>
          </p:nvSpPr>
          <p:spPr>
            <a:xfrm flipH="1">
              <a:off x="2788017" y="31734"/>
              <a:ext cx="2648895" cy="607139"/>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defRPr sz="2400"/>
              </a:pPr>
              <a:endParaRPr sz="2400"/>
            </a:p>
          </p:txBody>
        </p:sp>
        <p:grpSp>
          <p:nvGrpSpPr>
            <p:cNvPr id="1678" name="Group"/>
            <p:cNvGrpSpPr/>
            <p:nvPr/>
          </p:nvGrpSpPr>
          <p:grpSpPr>
            <a:xfrm>
              <a:off x="2630669" y="710105"/>
              <a:ext cx="282338" cy="891051"/>
              <a:chOff x="0" y="0"/>
              <a:chExt cx="282336" cy="891050"/>
            </a:xfrm>
          </p:grpSpPr>
          <p:sp>
            <p:nvSpPr>
              <p:cNvPr id="1674" name="Rectangle"/>
              <p:cNvSpPr/>
              <p:nvPr/>
            </p:nvSpPr>
            <p:spPr>
              <a:xfrm>
                <a:off x="8630" y="0"/>
                <a:ext cx="265077" cy="891051"/>
              </a:xfrm>
              <a:prstGeom prst="rect">
                <a:avLst/>
              </a:prstGeom>
              <a:noFill/>
              <a:ln w="25400" cap="flat">
                <a:solidFill>
                  <a:srgbClr val="85888D"/>
                </a:solidFill>
                <a:prstDash val="solid"/>
                <a:miter lim="400000"/>
              </a:ln>
              <a:effectLst/>
            </p:spPr>
            <p:txBody>
              <a:bodyPr wrap="square" lIns="35719" tIns="35719" rIns="35719" bIns="35719" numCol="1" anchor="ctr">
                <a:noAutofit/>
              </a:bodyPr>
              <a:lstStyle/>
              <a:p>
                <a:pPr>
                  <a:defRPr sz="2400"/>
                </a:pPr>
                <a:endParaRPr sz="2400"/>
              </a:p>
            </p:txBody>
          </p:sp>
          <p:sp>
            <p:nvSpPr>
              <p:cNvPr id="1675" name="Circle"/>
              <p:cNvSpPr/>
              <p:nvPr/>
            </p:nvSpPr>
            <p:spPr>
              <a:xfrm>
                <a:off x="0" y="9628"/>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defRPr sz="2400">
                    <a:solidFill>
                      <a:srgbClr val="FFFFFF"/>
                    </a:solidFill>
                  </a:defRPr>
                </a:pPr>
                <a:endParaRPr sz="2400"/>
              </a:p>
            </p:txBody>
          </p:sp>
          <p:sp>
            <p:nvSpPr>
              <p:cNvPr id="1676" name="Circle"/>
              <p:cNvSpPr/>
              <p:nvPr/>
            </p:nvSpPr>
            <p:spPr>
              <a:xfrm>
                <a:off x="0" y="294420"/>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defRPr sz="2400">
                    <a:solidFill>
                      <a:srgbClr val="FFFFFF"/>
                    </a:solidFill>
                  </a:defRPr>
                </a:pPr>
                <a:endParaRPr sz="2400"/>
              </a:p>
            </p:txBody>
          </p:sp>
          <p:sp>
            <p:nvSpPr>
              <p:cNvPr id="1677" name="Circle"/>
              <p:cNvSpPr/>
              <p:nvPr/>
            </p:nvSpPr>
            <p:spPr>
              <a:xfrm>
                <a:off x="0" y="579211"/>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defRPr sz="2400">
                    <a:solidFill>
                      <a:srgbClr val="FFFFFF"/>
                    </a:solidFill>
                  </a:defRPr>
                </a:pPr>
                <a:endParaRPr sz="2400"/>
              </a:p>
            </p:txBody>
          </p:sp>
        </p:grpSp>
      </p:grpSp>
      <p:sp>
        <p:nvSpPr>
          <p:cNvPr id="1680" name="Use this in any part of the model you like"/>
          <p:cNvSpPr txBox="1"/>
          <p:nvPr/>
        </p:nvSpPr>
        <p:spPr>
          <a:xfrm>
            <a:off x="669727" y="5764114"/>
            <a:ext cx="7804547" cy="62652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normAutofit/>
          </a:bodyPr>
          <a:lstStyle>
            <a:lvl1pPr marL="444500" indent="-444500" algn="l">
              <a:spcBef>
                <a:spcPts val="2400"/>
              </a:spcBef>
              <a:buSzPct val="75000"/>
              <a:buChar char="•"/>
            </a:lvl1pPr>
          </a:lstStyle>
          <a:p>
            <a:pPr marL="0" indent="0">
              <a:buNone/>
            </a:pPr>
            <a:r>
              <a:rPr sz="2400" dirty="0"/>
              <a:t>Use this in any part of the model you like</a:t>
            </a:r>
          </a:p>
        </p:txBody>
      </p:sp>
    </p:spTree>
    <p:extLst>
      <p:ext uri="{BB962C8B-B14F-4D97-AF65-F5344CB8AC3E}">
        <p14:creationId xmlns:p14="http://schemas.microsoft.com/office/powerpoint/2010/main" val="3378376696"/>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64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166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p:tmAbs val="0"/>
                                  </p:iterate>
                                  <p:childTnLst>
                                    <p:set>
                                      <p:cBhvr>
                                        <p:cTn id="14" fill="hold"/>
                                        <p:tgtEl>
                                          <p:spTgt spid="167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iterate>
                                    <p:tmAbs val="0"/>
                                  </p:iterate>
                                  <p:childTnLst>
                                    <p:set>
                                      <p:cBhvr>
                                        <p:cTn id="18" fill="hold"/>
                                        <p:tgtEl>
                                          <p:spTgt spid="168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44" grpId="0" animBg="1" advAuto="0"/>
      <p:bldP spid="1669" grpId="0" animBg="1" advAuto="0"/>
      <p:bldP spid="1679" grpId="0" animBg="1" advAuto="0"/>
      <p:bldP spid="1680" grpId="0" animBg="1" advAuto="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A0618A-115A-A346-9501-87B2F3C78721}"/>
              </a:ext>
            </a:extLst>
          </p:cNvPr>
          <p:cNvSpPr>
            <a:spLocks noGrp="1"/>
          </p:cNvSpPr>
          <p:nvPr>
            <p:ph type="title"/>
          </p:nvPr>
        </p:nvSpPr>
        <p:spPr/>
        <p:txBody>
          <a:bodyPr/>
          <a:lstStyle/>
          <a:p>
            <a:r>
              <a:rPr lang="en-US" dirty="0"/>
              <a:t>Encoder</a:t>
            </a:r>
          </a:p>
        </p:txBody>
      </p:sp>
      <p:sp>
        <p:nvSpPr>
          <p:cNvPr id="3" name="Content Placeholder 2">
            <a:extLst>
              <a:ext uri="{FF2B5EF4-FFF2-40B4-BE49-F238E27FC236}">
                <a16:creationId xmlns:a16="http://schemas.microsoft.com/office/drawing/2014/main" id="{26C95E7D-CABB-134F-832C-0F016D554D6F}"/>
              </a:ext>
            </a:extLst>
          </p:cNvPr>
          <p:cNvSpPr>
            <a:spLocks noGrp="1"/>
          </p:cNvSpPr>
          <p:nvPr>
            <p:ph idx="1"/>
          </p:nvPr>
        </p:nvSpPr>
        <p:spPr/>
        <p:txBody>
          <a:bodyPr/>
          <a:lstStyle/>
          <a:p>
            <a:r>
              <a:rPr lang="en-US" dirty="0"/>
              <a:t>Pretty much any kind of RNN or its variants can be used as an encoder.  Researchers have used simple RNNs, LSTMs, GRUs, or even convolutional networks.</a:t>
            </a:r>
          </a:p>
          <a:p>
            <a:r>
              <a:rPr lang="en-US" dirty="0"/>
              <a:t>A widely used encoder design makes use of stacked Bi-LSTMs where the hidden states from top layers from the forward and backward passes are concatenated </a:t>
            </a:r>
          </a:p>
          <a:p>
            <a:endParaRPr lang="en-US" dirty="0"/>
          </a:p>
        </p:txBody>
      </p:sp>
    </p:spTree>
    <p:extLst>
      <p:ext uri="{BB962C8B-B14F-4D97-AF65-F5344CB8AC3E}">
        <p14:creationId xmlns:p14="http://schemas.microsoft.com/office/powerpoint/2010/main" val="138613297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2" name="A Graphical Example"/>
          <p:cNvSpPr txBox="1">
            <a:spLocks noGrp="1"/>
          </p:cNvSpPr>
          <p:nvPr>
            <p:ph type="title"/>
          </p:nvPr>
        </p:nvSpPr>
        <p:spPr>
          <a:prstGeom prst="rect">
            <a:avLst/>
          </a:prstGeom>
        </p:spPr>
        <p:txBody>
          <a:bodyPr/>
          <a:lstStyle/>
          <a:p>
            <a:r>
              <a:t>A Graphical Example</a:t>
            </a:r>
          </a:p>
        </p:txBody>
      </p:sp>
      <p:pic>
        <p:nvPicPr>
          <p:cNvPr id="2" name="Picture 1">
            <a:extLst>
              <a:ext uri="{FF2B5EF4-FFF2-40B4-BE49-F238E27FC236}">
                <a16:creationId xmlns:a16="http://schemas.microsoft.com/office/drawing/2014/main" id="{23C9593D-B207-024F-9E24-80BDAD83AF3C}"/>
              </a:ext>
            </a:extLst>
          </p:cNvPr>
          <p:cNvPicPr>
            <a:picLocks noChangeAspect="1"/>
          </p:cNvPicPr>
          <p:nvPr/>
        </p:nvPicPr>
        <p:blipFill>
          <a:blip r:embed="rId2"/>
          <a:stretch>
            <a:fillRect/>
          </a:stretch>
        </p:blipFill>
        <p:spPr>
          <a:xfrm>
            <a:off x="1752600" y="1952273"/>
            <a:ext cx="4613439" cy="4879787"/>
          </a:xfrm>
          <a:prstGeom prst="rect">
            <a:avLst/>
          </a:prstGeom>
        </p:spPr>
      </p:pic>
    </p:spTree>
    <p:extLst>
      <p:ext uri="{BB962C8B-B14F-4D97-AF65-F5344CB8AC3E}">
        <p14:creationId xmlns:p14="http://schemas.microsoft.com/office/powerpoint/2010/main" val="3617265197"/>
      </p:ext>
    </p:extLst>
  </p:cSld>
  <p:clrMapOvr>
    <a:masterClrMapping/>
  </p:clrMapOvr>
  <p:transition spd="med"/>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5" name="Attention Score Functions (1)"/>
          <p:cNvSpPr txBox="1">
            <a:spLocks noGrp="1"/>
          </p:cNvSpPr>
          <p:nvPr>
            <p:ph type="title"/>
          </p:nvPr>
        </p:nvSpPr>
        <p:spPr>
          <a:xfrm>
            <a:off x="669727" y="312539"/>
            <a:ext cx="7804547" cy="1291902"/>
          </a:xfrm>
          <a:prstGeom prst="rect">
            <a:avLst/>
          </a:prstGeom>
        </p:spPr>
        <p:txBody>
          <a:bodyPr>
            <a:normAutofit fontScale="90000"/>
          </a:bodyPr>
          <a:lstStyle>
            <a:lvl1pPr defTabSz="484886">
              <a:defRPr sz="6640"/>
            </a:lvl1pPr>
          </a:lstStyle>
          <a:p>
            <a:r>
              <a:t>Attention Score Functions (1)</a:t>
            </a:r>
          </a:p>
        </p:txBody>
      </p:sp>
      <p:sp>
        <p:nvSpPr>
          <p:cNvPr id="1686" name="q is the query and k is the key…"/>
          <p:cNvSpPr txBox="1">
            <a:spLocks noGrp="1"/>
          </p:cNvSpPr>
          <p:nvPr>
            <p:ph type="body" idx="1"/>
          </p:nvPr>
        </p:nvSpPr>
        <p:spPr>
          <a:xfrm>
            <a:off x="669727" y="1588187"/>
            <a:ext cx="7804547" cy="3429255"/>
          </a:xfrm>
          <a:prstGeom prst="rect">
            <a:avLst/>
          </a:prstGeom>
        </p:spPr>
        <p:txBody>
          <a:bodyPr>
            <a:normAutofit fontScale="77500" lnSpcReduction="20000"/>
          </a:bodyPr>
          <a:lstStyle/>
          <a:p>
            <a:pPr marL="306277" indent="-306277" defTabSz="402536">
              <a:spcBef>
                <a:spcPts val="2883"/>
              </a:spcBef>
              <a:defRPr sz="3528"/>
            </a:pPr>
            <a:r>
              <a:rPr b="1" i="1">
                <a:latin typeface="Helvetica"/>
                <a:ea typeface="Helvetica"/>
                <a:cs typeface="Helvetica"/>
                <a:sym typeface="Helvetica"/>
              </a:rPr>
              <a:t>q</a:t>
            </a:r>
            <a:r>
              <a:t> is the query and </a:t>
            </a:r>
            <a:r>
              <a:rPr b="1" i="1">
                <a:latin typeface="Helvetica"/>
                <a:ea typeface="Helvetica"/>
                <a:cs typeface="Helvetica"/>
                <a:sym typeface="Helvetica"/>
              </a:rPr>
              <a:t>k</a:t>
            </a:r>
            <a:r>
              <a:t> is the key</a:t>
            </a:r>
          </a:p>
          <a:p>
            <a:pPr marL="306277" indent="-306277" defTabSz="402536">
              <a:spcBef>
                <a:spcPts val="2883"/>
              </a:spcBef>
              <a:defRPr sz="3528"/>
            </a:pPr>
            <a:r>
              <a:rPr b="1">
                <a:latin typeface="Helvetica"/>
                <a:ea typeface="Helvetica"/>
                <a:cs typeface="Helvetica"/>
                <a:sym typeface="Helvetica"/>
              </a:rPr>
              <a:t>Multi-layer Perceptron</a:t>
            </a:r>
            <a:r>
              <a:t> (Bahdanau et al. 2015)</a:t>
            </a:r>
            <a:br/>
            <a:br/>
            <a:endParaRPr/>
          </a:p>
          <a:p>
            <a:pPr marL="612554" lvl="1" indent="-306277" defTabSz="402536">
              <a:spcBef>
                <a:spcPts val="2883"/>
              </a:spcBef>
              <a:defRPr sz="3528"/>
            </a:pPr>
            <a:r>
              <a:t>Flexible, often very good with large data</a:t>
            </a:r>
          </a:p>
          <a:p>
            <a:pPr marL="306277" indent="-306277" defTabSz="402536">
              <a:spcBef>
                <a:spcPts val="2883"/>
              </a:spcBef>
              <a:defRPr sz="3528"/>
            </a:pPr>
            <a:r>
              <a:rPr b="1">
                <a:latin typeface="Helvetica"/>
                <a:ea typeface="Helvetica"/>
                <a:cs typeface="Helvetica"/>
                <a:sym typeface="Helvetica"/>
              </a:rPr>
              <a:t>Bilinear</a:t>
            </a:r>
            <a:r>
              <a:t> (Luong et al. 2015)</a:t>
            </a:r>
          </a:p>
        </p:txBody>
      </p:sp>
      <p:pic>
        <p:nvPicPr>
          <p:cNvPr id="1687" name="eq-010-mlp.pdf" descr="eq-010-mlp.pdf"/>
          <p:cNvPicPr>
            <a:picLocks noChangeAspect="1"/>
          </p:cNvPicPr>
          <p:nvPr/>
        </p:nvPicPr>
        <p:blipFill>
          <a:blip r:embed="rId2"/>
          <a:stretch>
            <a:fillRect/>
          </a:stretch>
        </p:blipFill>
        <p:spPr>
          <a:xfrm>
            <a:off x="2260332" y="3103546"/>
            <a:ext cx="3812977" cy="339329"/>
          </a:xfrm>
          <a:prstGeom prst="rect">
            <a:avLst/>
          </a:prstGeom>
          <a:ln w="12700">
            <a:miter lim="400000"/>
          </a:ln>
        </p:spPr>
      </p:pic>
      <p:pic>
        <p:nvPicPr>
          <p:cNvPr id="1688" name="eq-020-bilinear.pdf" descr="eq-020-bilinear.pdf"/>
          <p:cNvPicPr>
            <a:picLocks noChangeAspect="1"/>
          </p:cNvPicPr>
          <p:nvPr/>
        </p:nvPicPr>
        <p:blipFill>
          <a:blip r:embed="rId3"/>
          <a:stretch>
            <a:fillRect/>
          </a:stretch>
        </p:blipFill>
        <p:spPr>
          <a:xfrm>
            <a:off x="3041679" y="5384602"/>
            <a:ext cx="2250282" cy="330398"/>
          </a:xfrm>
          <a:prstGeom prst="rect">
            <a:avLst/>
          </a:prstGeom>
          <a:ln w="12700">
            <a:miter lim="400000"/>
          </a:ln>
        </p:spPr>
      </p:pic>
    </p:spTree>
    <p:extLst>
      <p:ext uri="{BB962C8B-B14F-4D97-AF65-F5344CB8AC3E}">
        <p14:creationId xmlns:p14="http://schemas.microsoft.com/office/powerpoint/2010/main" val="4156416254"/>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686">
                                            <p:bg/>
                                          </p:spTgt>
                                        </p:tgtEl>
                                        <p:attrNameLst>
                                          <p:attrName>style.visibility</p:attrName>
                                        </p:attrNameLst>
                                      </p:cBhvr>
                                      <p:to>
                                        <p:strVal val="visible"/>
                                      </p:to>
                                    </p:set>
                                  </p:childTnLst>
                                </p:cTn>
                              </p:par>
                              <p:par>
                                <p:cTn id="7" presetID="1" presetClass="entr" presetSubtype="0" fill="hold" grpId="0" nodeType="withEffect">
                                  <p:stCondLst>
                                    <p:cond delay="0"/>
                                  </p:stCondLst>
                                  <p:iterate>
                                    <p:tmAbs val="0"/>
                                  </p:iterate>
                                  <p:childTnLst>
                                    <p:set>
                                      <p:cBhvr>
                                        <p:cTn id="8" fill="hold"/>
                                        <p:tgtEl>
                                          <p:spTgt spid="1686">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iterate>
                                    <p:tmAbs val="0"/>
                                  </p:iterate>
                                  <p:childTnLst>
                                    <p:set>
                                      <p:cBhvr>
                                        <p:cTn id="12" fill="hold"/>
                                        <p:tgtEl>
                                          <p:spTgt spid="1686">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iterate>
                                    <p:tmAbs val="0"/>
                                  </p:iterate>
                                  <p:childTnLst>
                                    <p:set>
                                      <p:cBhvr>
                                        <p:cTn id="16" fill="hold"/>
                                        <p:tgtEl>
                                          <p:spTgt spid="1687"/>
                                        </p:tgtEl>
                                        <p:attrNameLst>
                                          <p:attrName>style.visibility</p:attrName>
                                        </p:attrNameLst>
                                      </p:cBhvr>
                                      <p:to>
                                        <p:strVal val="visible"/>
                                      </p:to>
                                    </p:set>
                                  </p:childTnLst>
                                </p:cTn>
                              </p:par>
                            </p:childTnLst>
                          </p:cTn>
                        </p:par>
                        <p:par>
                          <p:cTn id="17" fill="hold">
                            <p:stCondLst>
                              <p:cond delay="0"/>
                            </p:stCondLst>
                            <p:childTnLst>
                              <p:par>
                                <p:cTn id="18" presetID="1" presetClass="entr" presetSubtype="0" fill="hold" grpId="0" nodeType="afterEffect">
                                  <p:stCondLst>
                                    <p:cond delay="0"/>
                                  </p:stCondLst>
                                  <p:iterate>
                                    <p:tmAbs val="0"/>
                                  </p:iterate>
                                  <p:childTnLst>
                                    <p:set>
                                      <p:cBhvr>
                                        <p:cTn id="19" fill="hold"/>
                                        <p:tgtEl>
                                          <p:spTgt spid="1686">
                                            <p:txEl>
                                              <p:pRg st="2" end="2"/>
                                            </p:txEl>
                                          </p:spTgt>
                                        </p:tgtEl>
                                        <p:attrNameLst>
                                          <p:attrName>style.visibility</p:attrName>
                                        </p:attrNameLst>
                                      </p:cBhvr>
                                      <p:to>
                                        <p:strVal val="visible"/>
                                      </p:to>
                                    </p:set>
                                  </p:childTnLst>
                                </p:cTn>
                              </p:par>
                            </p:childTnLst>
                          </p:cTn>
                        </p:par>
                        <p:par>
                          <p:cTn id="20" fill="hold">
                            <p:stCondLst>
                              <p:cond delay="0"/>
                            </p:stCondLst>
                            <p:childTnLst>
                              <p:par>
                                <p:cTn id="21" presetID="1" presetClass="entr" presetSubtype="0" fill="hold" grpId="0" nodeType="afterEffect">
                                  <p:stCondLst>
                                    <p:cond delay="0"/>
                                  </p:stCondLst>
                                  <p:iterate>
                                    <p:tmAbs val="0"/>
                                  </p:iterate>
                                  <p:childTnLst>
                                    <p:set>
                                      <p:cBhvr>
                                        <p:cTn id="22" fill="hold"/>
                                        <p:tgtEl>
                                          <p:spTgt spid="1686">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iterate>
                                    <p:tmAbs val="0"/>
                                  </p:iterate>
                                  <p:childTnLst>
                                    <p:set>
                                      <p:cBhvr>
                                        <p:cTn id="26" fill="hold"/>
                                        <p:tgtEl>
                                          <p:spTgt spid="168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86" grpId="0" build="p" bldLvl="5" animBg="1" advAuto="0"/>
      <p:bldP spid="1687" grpId="0" animBg="1" advAuto="0"/>
      <p:bldP spid="1688" grpId="0" animBg="1" advAuto="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0" name="Attention Score Functions (2)"/>
          <p:cNvSpPr txBox="1">
            <a:spLocks noGrp="1"/>
          </p:cNvSpPr>
          <p:nvPr>
            <p:ph type="title"/>
          </p:nvPr>
        </p:nvSpPr>
        <p:spPr>
          <a:xfrm>
            <a:off x="669727" y="312539"/>
            <a:ext cx="7804547" cy="1419015"/>
          </a:xfrm>
          <a:prstGeom prst="rect">
            <a:avLst/>
          </a:prstGeom>
        </p:spPr>
        <p:txBody>
          <a:bodyPr>
            <a:normAutofit fontScale="90000"/>
          </a:bodyPr>
          <a:lstStyle>
            <a:lvl1pPr defTabSz="484886">
              <a:defRPr sz="6640"/>
            </a:lvl1pPr>
          </a:lstStyle>
          <a:p>
            <a:r>
              <a:t>Attention Score Functions (2)</a:t>
            </a:r>
          </a:p>
        </p:txBody>
      </p:sp>
      <p:sp>
        <p:nvSpPr>
          <p:cNvPr id="1691" name="Dot Product (Luong et al. 2015)…"/>
          <p:cNvSpPr txBox="1">
            <a:spLocks noGrp="1"/>
          </p:cNvSpPr>
          <p:nvPr>
            <p:ph type="body" idx="1"/>
          </p:nvPr>
        </p:nvSpPr>
        <p:spPr>
          <a:xfrm>
            <a:off x="669727" y="1830586"/>
            <a:ext cx="7804547" cy="3517646"/>
          </a:xfrm>
          <a:prstGeom prst="rect">
            <a:avLst/>
          </a:prstGeom>
        </p:spPr>
        <p:txBody>
          <a:bodyPr>
            <a:normAutofit fontScale="85000" lnSpcReduction="20000"/>
          </a:bodyPr>
          <a:lstStyle/>
          <a:p>
            <a:pPr marL="240646" indent="-240646" defTabSz="316278">
              <a:spcBef>
                <a:spcPts val="2250"/>
              </a:spcBef>
              <a:defRPr sz="2772"/>
            </a:pPr>
            <a:r>
              <a:rPr b="1">
                <a:latin typeface="Helvetica"/>
                <a:ea typeface="Helvetica"/>
                <a:cs typeface="Helvetica"/>
                <a:sym typeface="Helvetica"/>
              </a:rPr>
              <a:t>Dot Product</a:t>
            </a:r>
            <a:r>
              <a:t> (Luong et al. 2015)</a:t>
            </a:r>
            <a:br/>
            <a:br/>
            <a:endParaRPr/>
          </a:p>
          <a:p>
            <a:pPr marL="481292" lvl="1" indent="-240646" defTabSz="316278">
              <a:spcBef>
                <a:spcPts val="2250"/>
              </a:spcBef>
              <a:defRPr sz="2772"/>
            </a:pPr>
            <a:r>
              <a:t>No parameters! But requires sizes to be the same.</a:t>
            </a:r>
          </a:p>
          <a:p>
            <a:pPr marL="240646" indent="-240646" defTabSz="316278">
              <a:spcBef>
                <a:spcPts val="2250"/>
              </a:spcBef>
              <a:defRPr sz="2772"/>
            </a:pPr>
            <a:r>
              <a:rPr b="1">
                <a:latin typeface="Helvetica"/>
                <a:ea typeface="Helvetica"/>
                <a:cs typeface="Helvetica"/>
                <a:sym typeface="Helvetica"/>
              </a:rPr>
              <a:t>Scaled Dot Product </a:t>
            </a:r>
            <a:r>
              <a:t>(Vaswani et al. 2017)</a:t>
            </a:r>
          </a:p>
          <a:p>
            <a:pPr marL="481292" lvl="1" indent="-240646" defTabSz="316278">
              <a:spcBef>
                <a:spcPts val="2250"/>
              </a:spcBef>
              <a:defRPr sz="2772"/>
            </a:pPr>
            <a:r>
              <a:t>Problem: scale of dot product increases as dimensions get larger</a:t>
            </a:r>
          </a:p>
          <a:p>
            <a:pPr marL="481292" lvl="1" indent="-240646" defTabSz="316278">
              <a:spcBef>
                <a:spcPts val="2250"/>
              </a:spcBef>
              <a:defRPr sz="2772"/>
            </a:pPr>
            <a:r>
              <a:t>Fix: scale by size of the vector</a:t>
            </a:r>
          </a:p>
        </p:txBody>
      </p:sp>
      <p:pic>
        <p:nvPicPr>
          <p:cNvPr id="1692" name="eq-030-dot.pdf" descr="eq-030-dot.pdf"/>
          <p:cNvPicPr>
            <a:picLocks noChangeAspect="1"/>
          </p:cNvPicPr>
          <p:nvPr/>
        </p:nvPicPr>
        <p:blipFill>
          <a:blip r:embed="rId2"/>
          <a:stretch>
            <a:fillRect/>
          </a:stretch>
        </p:blipFill>
        <p:spPr>
          <a:xfrm>
            <a:off x="3666520" y="2372433"/>
            <a:ext cx="1902024" cy="330399"/>
          </a:xfrm>
          <a:prstGeom prst="rect">
            <a:avLst/>
          </a:prstGeom>
          <a:ln w="12700">
            <a:miter lim="400000"/>
          </a:ln>
        </p:spPr>
      </p:pic>
      <p:pic>
        <p:nvPicPr>
          <p:cNvPr id="1693" name="eq-040-scaleddot.pdf" descr="eq-040-scaleddot.pdf"/>
          <p:cNvPicPr>
            <a:picLocks noChangeAspect="1"/>
          </p:cNvPicPr>
          <p:nvPr/>
        </p:nvPicPr>
        <p:blipFill>
          <a:blip r:embed="rId3"/>
          <a:stretch>
            <a:fillRect/>
          </a:stretch>
        </p:blipFill>
        <p:spPr>
          <a:xfrm>
            <a:off x="3522762" y="5565397"/>
            <a:ext cx="2098477" cy="812602"/>
          </a:xfrm>
          <a:prstGeom prst="rect">
            <a:avLst/>
          </a:prstGeom>
          <a:ln w="12700">
            <a:miter lim="400000"/>
          </a:ln>
        </p:spPr>
      </p:pic>
    </p:spTree>
    <p:extLst>
      <p:ext uri="{BB962C8B-B14F-4D97-AF65-F5344CB8AC3E}">
        <p14:creationId xmlns:p14="http://schemas.microsoft.com/office/powerpoint/2010/main" val="3285025196"/>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691">
                                            <p:bg/>
                                          </p:spTgt>
                                        </p:tgtEl>
                                        <p:attrNameLst>
                                          <p:attrName>style.visibility</p:attrName>
                                        </p:attrNameLst>
                                      </p:cBhvr>
                                      <p:to>
                                        <p:strVal val="visible"/>
                                      </p:to>
                                    </p:set>
                                  </p:childTnLst>
                                </p:cTn>
                              </p:par>
                              <p:par>
                                <p:cTn id="7" presetID="1" presetClass="entr" presetSubtype="0" fill="hold" grpId="0" nodeType="withEffect">
                                  <p:stCondLst>
                                    <p:cond delay="0"/>
                                  </p:stCondLst>
                                  <p:iterate>
                                    <p:tmAbs val="0"/>
                                  </p:iterate>
                                  <p:childTnLst>
                                    <p:set>
                                      <p:cBhvr>
                                        <p:cTn id="8" fill="hold"/>
                                        <p:tgtEl>
                                          <p:spTgt spid="1691">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iterate>
                                    <p:tmAbs val="0"/>
                                  </p:iterate>
                                  <p:childTnLst>
                                    <p:set>
                                      <p:cBhvr>
                                        <p:cTn id="12" fill="hold"/>
                                        <p:tgtEl>
                                          <p:spTgt spid="1692"/>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grpId="0" nodeType="afterEffect">
                                  <p:stCondLst>
                                    <p:cond delay="0"/>
                                  </p:stCondLst>
                                  <p:iterate>
                                    <p:tmAbs val="0"/>
                                  </p:iterate>
                                  <p:childTnLst>
                                    <p:set>
                                      <p:cBhvr>
                                        <p:cTn id="15" fill="hold"/>
                                        <p:tgtEl>
                                          <p:spTgt spid="1691">
                                            <p:txEl>
                                              <p:pRg st="1" end="1"/>
                                            </p:txEl>
                                          </p:spTgt>
                                        </p:tgtEl>
                                        <p:attrNameLst>
                                          <p:attrName>style.visibility</p:attrName>
                                        </p:attrNameLst>
                                      </p:cBhvr>
                                      <p:to>
                                        <p:strVal val="visible"/>
                                      </p:to>
                                    </p:set>
                                  </p:childTnLst>
                                </p:cTn>
                              </p:par>
                            </p:childTnLst>
                          </p:cTn>
                        </p:par>
                        <p:par>
                          <p:cTn id="16" fill="hold">
                            <p:stCondLst>
                              <p:cond delay="0"/>
                            </p:stCondLst>
                            <p:childTnLst>
                              <p:par>
                                <p:cTn id="17" presetID="1" presetClass="entr" presetSubtype="0" fill="hold" grpId="0" nodeType="afterEffect">
                                  <p:stCondLst>
                                    <p:cond delay="0"/>
                                  </p:stCondLst>
                                  <p:iterate>
                                    <p:tmAbs val="0"/>
                                  </p:iterate>
                                  <p:childTnLst>
                                    <p:set>
                                      <p:cBhvr>
                                        <p:cTn id="18" fill="hold"/>
                                        <p:tgtEl>
                                          <p:spTgt spid="1691">
                                            <p:txEl>
                                              <p:pRg st="2" end="2"/>
                                            </p:txEl>
                                          </p:spTgt>
                                        </p:tgtEl>
                                        <p:attrNameLst>
                                          <p:attrName>style.visibility</p:attrName>
                                        </p:attrNameLst>
                                      </p:cBhvr>
                                      <p:to>
                                        <p:strVal val="visible"/>
                                      </p:to>
                                    </p:set>
                                  </p:childTnLst>
                                </p:cTn>
                              </p:par>
                            </p:childTnLst>
                          </p:cTn>
                        </p:par>
                        <p:par>
                          <p:cTn id="19" fill="hold">
                            <p:stCondLst>
                              <p:cond delay="0"/>
                            </p:stCondLst>
                            <p:childTnLst>
                              <p:par>
                                <p:cTn id="20" presetID="1" presetClass="entr" presetSubtype="0" fill="hold" grpId="0" nodeType="afterEffect">
                                  <p:stCondLst>
                                    <p:cond delay="0"/>
                                  </p:stCondLst>
                                  <p:iterate>
                                    <p:tmAbs val="0"/>
                                  </p:iterate>
                                  <p:childTnLst>
                                    <p:set>
                                      <p:cBhvr>
                                        <p:cTn id="21" fill="hold"/>
                                        <p:tgtEl>
                                          <p:spTgt spid="1691">
                                            <p:txEl>
                                              <p:pRg st="3" end="3"/>
                                            </p:txEl>
                                          </p:spTgt>
                                        </p:tgtEl>
                                        <p:attrNameLst>
                                          <p:attrName>style.visibility</p:attrName>
                                        </p:attrNameLst>
                                      </p:cBhvr>
                                      <p:to>
                                        <p:strVal val="visible"/>
                                      </p:to>
                                    </p:set>
                                  </p:childTnLst>
                                </p:cTn>
                              </p:par>
                            </p:childTnLst>
                          </p:cTn>
                        </p:par>
                        <p:par>
                          <p:cTn id="22" fill="hold">
                            <p:stCondLst>
                              <p:cond delay="0"/>
                            </p:stCondLst>
                            <p:childTnLst>
                              <p:par>
                                <p:cTn id="23" presetID="1" presetClass="entr" presetSubtype="0" fill="hold" grpId="0" nodeType="afterEffect">
                                  <p:stCondLst>
                                    <p:cond delay="0"/>
                                  </p:stCondLst>
                                  <p:iterate>
                                    <p:tmAbs val="0"/>
                                  </p:iterate>
                                  <p:childTnLst>
                                    <p:set>
                                      <p:cBhvr>
                                        <p:cTn id="24" fill="hold"/>
                                        <p:tgtEl>
                                          <p:spTgt spid="1691">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iterate>
                                    <p:tmAbs val="0"/>
                                  </p:iterate>
                                  <p:childTnLst>
                                    <p:set>
                                      <p:cBhvr>
                                        <p:cTn id="28" fill="hold"/>
                                        <p:tgtEl>
                                          <p:spTgt spid="169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91" grpId="0" build="p" bldLvl="5" animBg="1" advAuto="0"/>
      <p:bldP spid="1692" grpId="0" animBg="1" advAuto="0"/>
      <p:bldP spid="1693" grpId="0" animBg="1" advAuto="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5" name="Extensions to Attention"/>
          <p:cNvSpPr txBox="1">
            <a:spLocks noGrp="1"/>
          </p:cNvSpPr>
          <p:nvPr>
            <p:ph type="title"/>
          </p:nvPr>
        </p:nvSpPr>
        <p:spPr>
          <a:xfrm>
            <a:off x="669727" y="2455664"/>
            <a:ext cx="7804547" cy="1518047"/>
          </a:xfrm>
          <a:prstGeom prst="rect">
            <a:avLst/>
          </a:prstGeom>
        </p:spPr>
        <p:txBody>
          <a:bodyPr/>
          <a:lstStyle/>
          <a:p>
            <a:r>
              <a:t>Extensions to Attention</a:t>
            </a:r>
          </a:p>
        </p:txBody>
      </p:sp>
    </p:spTree>
    <p:extLst>
      <p:ext uri="{BB962C8B-B14F-4D97-AF65-F5344CB8AC3E}">
        <p14:creationId xmlns:p14="http://schemas.microsoft.com/office/powerpoint/2010/main" val="3179313066"/>
      </p:ext>
    </p:extLst>
  </p:cSld>
  <p:clrMapOvr>
    <a:masterClrMapping/>
  </p:clrMapOvr>
  <p:transition spd="med"/>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7" name="Intra-Attention / Self Attention…"/>
          <p:cNvSpPr txBox="1">
            <a:spLocks noGrp="1"/>
          </p:cNvSpPr>
          <p:nvPr>
            <p:ph type="title"/>
          </p:nvPr>
        </p:nvSpPr>
        <p:spPr>
          <a:prstGeom prst="rect">
            <a:avLst/>
          </a:prstGeom>
        </p:spPr>
        <p:txBody>
          <a:bodyPr>
            <a:normAutofit fontScale="90000"/>
          </a:bodyPr>
          <a:lstStyle/>
          <a:p>
            <a:pPr defTabSz="340923">
              <a:defRPr sz="6640"/>
            </a:pPr>
            <a:r>
              <a:t>Intra-Attention / Self Attention</a:t>
            </a:r>
          </a:p>
          <a:p>
            <a:pPr defTabSz="340923">
              <a:defRPr sz="3984"/>
            </a:pPr>
            <a:r>
              <a:t>(Cheng et al. 2016)</a:t>
            </a:r>
          </a:p>
        </p:txBody>
      </p:sp>
      <p:sp>
        <p:nvSpPr>
          <p:cNvPr id="1698" name="Each element in the sentence attends to other elements → context sensitive encodings!"/>
          <p:cNvSpPr txBox="1">
            <a:spLocks noGrp="1"/>
          </p:cNvSpPr>
          <p:nvPr>
            <p:ph type="body" sz="quarter" idx="1"/>
          </p:nvPr>
        </p:nvSpPr>
        <p:spPr>
          <a:xfrm>
            <a:off x="669727" y="1830586"/>
            <a:ext cx="7804547" cy="952298"/>
          </a:xfrm>
          <a:prstGeom prst="rect">
            <a:avLst/>
          </a:prstGeom>
        </p:spPr>
        <p:txBody>
          <a:bodyPr/>
          <a:lstStyle/>
          <a:p>
            <a:r>
              <a:t>Each element in the sentence attends to other elements → context sensitive encodings!</a:t>
            </a:r>
          </a:p>
        </p:txBody>
      </p:sp>
      <p:sp>
        <p:nvSpPr>
          <p:cNvPr id="1699" name="this"/>
          <p:cNvSpPr txBox="1"/>
          <p:nvPr/>
        </p:nvSpPr>
        <p:spPr>
          <a:xfrm>
            <a:off x="2852964" y="3029057"/>
            <a:ext cx="312586" cy="2669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r>
              <a:rPr sz="1266"/>
              <a:t>this</a:t>
            </a:r>
          </a:p>
        </p:txBody>
      </p:sp>
      <p:sp>
        <p:nvSpPr>
          <p:cNvPr id="1700" name="is"/>
          <p:cNvSpPr txBox="1"/>
          <p:nvPr/>
        </p:nvSpPr>
        <p:spPr>
          <a:xfrm>
            <a:off x="3790687" y="3029057"/>
            <a:ext cx="173125" cy="2669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r>
              <a:rPr sz="1266"/>
              <a:t>is</a:t>
            </a:r>
          </a:p>
        </p:txBody>
      </p:sp>
      <p:sp>
        <p:nvSpPr>
          <p:cNvPr id="1701" name="an"/>
          <p:cNvSpPr txBox="1"/>
          <p:nvPr/>
        </p:nvSpPr>
        <p:spPr>
          <a:xfrm>
            <a:off x="4531673" y="3029057"/>
            <a:ext cx="235642" cy="2669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r>
              <a:rPr sz="1266"/>
              <a:t>an</a:t>
            </a:r>
          </a:p>
        </p:txBody>
      </p:sp>
      <p:sp>
        <p:nvSpPr>
          <p:cNvPr id="1702" name="example"/>
          <p:cNvSpPr txBox="1"/>
          <p:nvPr/>
        </p:nvSpPr>
        <p:spPr>
          <a:xfrm>
            <a:off x="5165717" y="3029057"/>
            <a:ext cx="627801" cy="2669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r>
              <a:rPr sz="1266"/>
              <a:t>example</a:t>
            </a:r>
          </a:p>
        </p:txBody>
      </p:sp>
      <p:sp>
        <p:nvSpPr>
          <p:cNvPr id="1703" name="this"/>
          <p:cNvSpPr txBox="1"/>
          <p:nvPr/>
        </p:nvSpPr>
        <p:spPr>
          <a:xfrm>
            <a:off x="1781401" y="3564838"/>
            <a:ext cx="312586" cy="2669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r>
              <a:rPr sz="1266"/>
              <a:t>this</a:t>
            </a:r>
          </a:p>
        </p:txBody>
      </p:sp>
      <p:sp>
        <p:nvSpPr>
          <p:cNvPr id="1704" name="is"/>
          <p:cNvSpPr txBox="1"/>
          <p:nvPr/>
        </p:nvSpPr>
        <p:spPr>
          <a:xfrm>
            <a:off x="1906523" y="4011322"/>
            <a:ext cx="173125" cy="2669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r>
              <a:rPr sz="1266"/>
              <a:t>is</a:t>
            </a:r>
          </a:p>
        </p:txBody>
      </p:sp>
      <p:sp>
        <p:nvSpPr>
          <p:cNvPr id="1705" name="an"/>
          <p:cNvSpPr txBox="1"/>
          <p:nvPr/>
        </p:nvSpPr>
        <p:spPr>
          <a:xfrm>
            <a:off x="1843837" y="4457807"/>
            <a:ext cx="235642" cy="2669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r>
              <a:rPr sz="1266"/>
              <a:t>an</a:t>
            </a:r>
          </a:p>
        </p:txBody>
      </p:sp>
      <p:sp>
        <p:nvSpPr>
          <p:cNvPr id="1706" name="example"/>
          <p:cNvSpPr txBox="1"/>
          <p:nvPr/>
        </p:nvSpPr>
        <p:spPr>
          <a:xfrm>
            <a:off x="1406319" y="4859643"/>
            <a:ext cx="627801" cy="2669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r>
              <a:rPr sz="1266"/>
              <a:t>example</a:t>
            </a:r>
          </a:p>
        </p:txBody>
      </p:sp>
      <p:grpSp>
        <p:nvGrpSpPr>
          <p:cNvPr id="1717" name="Group"/>
          <p:cNvGrpSpPr/>
          <p:nvPr/>
        </p:nvGrpSpPr>
        <p:grpSpPr>
          <a:xfrm>
            <a:off x="2964657" y="3546499"/>
            <a:ext cx="275838" cy="2821064"/>
            <a:chOff x="0" y="0"/>
            <a:chExt cx="392302" cy="4012178"/>
          </a:xfrm>
        </p:grpSpPr>
        <p:sp>
          <p:nvSpPr>
            <p:cNvPr id="1707" name="Square"/>
            <p:cNvSpPr/>
            <p:nvPr/>
          </p:nvSpPr>
          <p:spPr>
            <a:xfrm>
              <a:off x="0" y="0"/>
              <a:ext cx="392303" cy="392303"/>
            </a:xfrm>
            <a:prstGeom prst="rect">
              <a:avLst/>
            </a:prstGeom>
            <a:solidFill>
              <a:srgbClr val="53585F"/>
            </a:solid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defRPr sz="2400">
                  <a:solidFill>
                    <a:srgbClr val="FFFFFF"/>
                  </a:solidFill>
                </a:defRPr>
              </a:pPr>
              <a:endParaRPr sz="1687"/>
            </a:p>
          </p:txBody>
        </p:sp>
        <p:sp>
          <p:nvSpPr>
            <p:cNvPr id="1708" name="Square"/>
            <p:cNvSpPr/>
            <p:nvPr/>
          </p:nvSpPr>
          <p:spPr>
            <a:xfrm>
              <a:off x="0" y="635000"/>
              <a:ext cx="392303" cy="392303"/>
            </a:xfrm>
            <a:prstGeom prst="rect">
              <a:avLst/>
            </a:prstGeom>
            <a:solidFill>
              <a:srgbClr val="DCDEE0"/>
            </a:solid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defRPr sz="2400">
                  <a:solidFill>
                    <a:srgbClr val="FFFFFF"/>
                  </a:solidFill>
                </a:defRPr>
              </a:pPr>
              <a:endParaRPr sz="1687"/>
            </a:p>
          </p:txBody>
        </p:sp>
        <p:sp>
          <p:nvSpPr>
            <p:cNvPr id="1709" name="Square"/>
            <p:cNvSpPr/>
            <p:nvPr/>
          </p:nvSpPr>
          <p:spPr>
            <a:xfrm>
              <a:off x="0" y="1346200"/>
              <a:ext cx="392303" cy="392303"/>
            </a:xfrm>
            <a:prstGeom prst="rect">
              <a:avLst/>
            </a:prstGeom>
            <a:solidFill>
              <a:srgbClr val="FFFFFF"/>
            </a:solid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defRPr sz="2400">
                  <a:solidFill>
                    <a:srgbClr val="FFFFFF"/>
                  </a:solidFill>
                </a:defRPr>
              </a:pPr>
              <a:endParaRPr sz="1687"/>
            </a:p>
          </p:txBody>
        </p:sp>
        <p:sp>
          <p:nvSpPr>
            <p:cNvPr id="1710" name="Square"/>
            <p:cNvSpPr/>
            <p:nvPr/>
          </p:nvSpPr>
          <p:spPr>
            <a:xfrm>
              <a:off x="0" y="1981199"/>
              <a:ext cx="392303" cy="392304"/>
            </a:xfrm>
            <a:prstGeom prst="rect">
              <a:avLst/>
            </a:prstGeom>
            <a:solidFill>
              <a:srgbClr val="FFFFFF"/>
            </a:solid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defRPr sz="2400">
                  <a:solidFill>
                    <a:srgbClr val="FFFFFF"/>
                  </a:solidFill>
                </a:defRPr>
              </a:pPr>
              <a:endParaRPr sz="1687"/>
            </a:p>
          </p:txBody>
        </p:sp>
        <p:grpSp>
          <p:nvGrpSpPr>
            <p:cNvPr id="1715" name="Group"/>
            <p:cNvGrpSpPr/>
            <p:nvPr/>
          </p:nvGrpSpPr>
          <p:grpSpPr>
            <a:xfrm>
              <a:off x="54983" y="3121128"/>
              <a:ext cx="282338" cy="891051"/>
              <a:chOff x="0" y="0"/>
              <a:chExt cx="282336" cy="891050"/>
            </a:xfrm>
          </p:grpSpPr>
          <p:sp>
            <p:nvSpPr>
              <p:cNvPr id="1711" name="Rectangle"/>
              <p:cNvSpPr/>
              <p:nvPr/>
            </p:nvSpPr>
            <p:spPr>
              <a:xfrm>
                <a:off x="8630" y="0"/>
                <a:ext cx="265077" cy="891051"/>
              </a:xfrm>
              <a:prstGeom prst="rect">
                <a:avLst/>
              </a:prstGeom>
              <a:noFill/>
              <a:ln w="25400" cap="flat">
                <a:solidFill>
                  <a:srgbClr val="85888D"/>
                </a:solidFill>
                <a:prstDash val="solid"/>
                <a:miter lim="400000"/>
              </a:ln>
              <a:effectLst/>
            </p:spPr>
            <p:txBody>
              <a:bodyPr wrap="square" lIns="35719" tIns="35719" rIns="35719" bIns="35719" numCol="1" anchor="ctr">
                <a:noAutofit/>
              </a:bodyPr>
              <a:lstStyle/>
              <a:p>
                <a:pPr>
                  <a:defRPr sz="2400"/>
                </a:pPr>
                <a:endParaRPr sz="1687"/>
              </a:p>
            </p:txBody>
          </p:sp>
          <p:sp>
            <p:nvSpPr>
              <p:cNvPr id="1712" name="Circle"/>
              <p:cNvSpPr/>
              <p:nvPr/>
            </p:nvSpPr>
            <p:spPr>
              <a:xfrm>
                <a:off x="0" y="9628"/>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defRPr sz="2400">
                    <a:solidFill>
                      <a:srgbClr val="FFFFFF"/>
                    </a:solidFill>
                  </a:defRPr>
                </a:pPr>
                <a:endParaRPr sz="1687"/>
              </a:p>
            </p:txBody>
          </p:sp>
          <p:sp>
            <p:nvSpPr>
              <p:cNvPr id="1713" name="Circle"/>
              <p:cNvSpPr/>
              <p:nvPr/>
            </p:nvSpPr>
            <p:spPr>
              <a:xfrm>
                <a:off x="0" y="294420"/>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defRPr sz="2400">
                    <a:solidFill>
                      <a:srgbClr val="FFFFFF"/>
                    </a:solidFill>
                  </a:defRPr>
                </a:pPr>
                <a:endParaRPr sz="1687"/>
              </a:p>
            </p:txBody>
          </p:sp>
          <p:sp>
            <p:nvSpPr>
              <p:cNvPr id="1714" name="Circle"/>
              <p:cNvSpPr/>
              <p:nvPr/>
            </p:nvSpPr>
            <p:spPr>
              <a:xfrm>
                <a:off x="0" y="579211"/>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defRPr sz="2400">
                    <a:solidFill>
                      <a:srgbClr val="FFFFFF"/>
                    </a:solidFill>
                  </a:defRPr>
                </a:pPr>
                <a:endParaRPr sz="1687"/>
              </a:p>
            </p:txBody>
          </p:sp>
        </p:grpSp>
        <p:sp>
          <p:nvSpPr>
            <p:cNvPr id="1716" name="Line"/>
            <p:cNvSpPr/>
            <p:nvPr/>
          </p:nvSpPr>
          <p:spPr>
            <a:xfrm flipH="1">
              <a:off x="203199" y="2603499"/>
              <a:ext cx="1" cy="392304"/>
            </a:xfrm>
            <a:prstGeom prst="line">
              <a:avLst/>
            </a:prstGeom>
            <a:noFill/>
            <a:ln w="50800" cap="flat">
              <a:solidFill>
                <a:srgbClr val="000000"/>
              </a:solidFill>
              <a:prstDash val="solid"/>
              <a:miter lim="400000"/>
              <a:tailEnd type="triangle" w="med" len="med"/>
            </a:ln>
            <a:effectLst/>
          </p:spPr>
          <p:txBody>
            <a:bodyPr wrap="square" lIns="35719" tIns="35719" rIns="35719" bIns="35719" numCol="1" anchor="ctr">
              <a:noAutofit/>
            </a:bodyPr>
            <a:lstStyle/>
            <a:p>
              <a:pPr>
                <a:defRPr sz="2400"/>
              </a:pPr>
              <a:endParaRPr sz="1687"/>
            </a:p>
          </p:txBody>
        </p:sp>
      </p:grpSp>
      <p:grpSp>
        <p:nvGrpSpPr>
          <p:cNvPr id="1728" name="Group"/>
          <p:cNvGrpSpPr/>
          <p:nvPr/>
        </p:nvGrpSpPr>
        <p:grpSpPr>
          <a:xfrm>
            <a:off x="3812977" y="3546499"/>
            <a:ext cx="275838" cy="2821064"/>
            <a:chOff x="0" y="0"/>
            <a:chExt cx="392302" cy="4012178"/>
          </a:xfrm>
        </p:grpSpPr>
        <p:sp>
          <p:nvSpPr>
            <p:cNvPr id="1718" name="Square"/>
            <p:cNvSpPr/>
            <p:nvPr/>
          </p:nvSpPr>
          <p:spPr>
            <a:xfrm>
              <a:off x="0" y="0"/>
              <a:ext cx="392303" cy="392303"/>
            </a:xfrm>
            <a:prstGeom prst="rect">
              <a:avLst/>
            </a:prstGeom>
            <a:solidFill>
              <a:srgbClr val="DCDEE0"/>
            </a:solid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defRPr sz="2400">
                  <a:solidFill>
                    <a:srgbClr val="FFFFFF"/>
                  </a:solidFill>
                </a:defRPr>
              </a:pPr>
              <a:endParaRPr sz="1687"/>
            </a:p>
          </p:txBody>
        </p:sp>
        <p:sp>
          <p:nvSpPr>
            <p:cNvPr id="1719" name="Square"/>
            <p:cNvSpPr/>
            <p:nvPr/>
          </p:nvSpPr>
          <p:spPr>
            <a:xfrm>
              <a:off x="0" y="635000"/>
              <a:ext cx="392303" cy="392303"/>
            </a:xfrm>
            <a:prstGeom prst="rect">
              <a:avLst/>
            </a:prstGeom>
            <a:solidFill>
              <a:srgbClr val="A6AAA9"/>
            </a:solid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defRPr sz="2400">
                  <a:solidFill>
                    <a:srgbClr val="FFFFFF"/>
                  </a:solidFill>
                </a:defRPr>
              </a:pPr>
              <a:endParaRPr sz="1687"/>
            </a:p>
          </p:txBody>
        </p:sp>
        <p:sp>
          <p:nvSpPr>
            <p:cNvPr id="1720" name="Square"/>
            <p:cNvSpPr/>
            <p:nvPr/>
          </p:nvSpPr>
          <p:spPr>
            <a:xfrm>
              <a:off x="0" y="1346200"/>
              <a:ext cx="392303" cy="392303"/>
            </a:xfrm>
            <a:prstGeom prst="rect">
              <a:avLst/>
            </a:prstGeom>
            <a:solidFill>
              <a:srgbClr val="FFFFFF"/>
            </a:solid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defRPr sz="2400">
                  <a:solidFill>
                    <a:srgbClr val="FFFFFF"/>
                  </a:solidFill>
                </a:defRPr>
              </a:pPr>
              <a:endParaRPr sz="1687"/>
            </a:p>
          </p:txBody>
        </p:sp>
        <p:sp>
          <p:nvSpPr>
            <p:cNvPr id="1721" name="Square"/>
            <p:cNvSpPr/>
            <p:nvPr/>
          </p:nvSpPr>
          <p:spPr>
            <a:xfrm>
              <a:off x="0" y="1981199"/>
              <a:ext cx="392303" cy="392304"/>
            </a:xfrm>
            <a:prstGeom prst="rect">
              <a:avLst/>
            </a:prstGeom>
            <a:solidFill>
              <a:srgbClr val="DCDEE0"/>
            </a:solid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defRPr sz="2400">
                  <a:solidFill>
                    <a:srgbClr val="FFFFFF"/>
                  </a:solidFill>
                </a:defRPr>
              </a:pPr>
              <a:endParaRPr sz="1687"/>
            </a:p>
          </p:txBody>
        </p:sp>
        <p:grpSp>
          <p:nvGrpSpPr>
            <p:cNvPr id="1726" name="Group"/>
            <p:cNvGrpSpPr/>
            <p:nvPr/>
          </p:nvGrpSpPr>
          <p:grpSpPr>
            <a:xfrm>
              <a:off x="49331" y="3121128"/>
              <a:ext cx="282338" cy="891051"/>
              <a:chOff x="0" y="0"/>
              <a:chExt cx="282336" cy="891050"/>
            </a:xfrm>
          </p:grpSpPr>
          <p:sp>
            <p:nvSpPr>
              <p:cNvPr id="1722" name="Rectangle"/>
              <p:cNvSpPr/>
              <p:nvPr/>
            </p:nvSpPr>
            <p:spPr>
              <a:xfrm>
                <a:off x="8630" y="0"/>
                <a:ext cx="265077" cy="891051"/>
              </a:xfrm>
              <a:prstGeom prst="rect">
                <a:avLst/>
              </a:prstGeom>
              <a:noFill/>
              <a:ln w="25400" cap="flat">
                <a:solidFill>
                  <a:srgbClr val="85888D"/>
                </a:solidFill>
                <a:prstDash val="solid"/>
                <a:miter lim="400000"/>
              </a:ln>
              <a:effectLst/>
            </p:spPr>
            <p:txBody>
              <a:bodyPr wrap="square" lIns="35719" tIns="35719" rIns="35719" bIns="35719" numCol="1" anchor="ctr">
                <a:noAutofit/>
              </a:bodyPr>
              <a:lstStyle/>
              <a:p>
                <a:pPr>
                  <a:defRPr sz="2400"/>
                </a:pPr>
                <a:endParaRPr sz="1687"/>
              </a:p>
            </p:txBody>
          </p:sp>
          <p:sp>
            <p:nvSpPr>
              <p:cNvPr id="1723" name="Circle"/>
              <p:cNvSpPr/>
              <p:nvPr/>
            </p:nvSpPr>
            <p:spPr>
              <a:xfrm>
                <a:off x="0" y="9628"/>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defRPr sz="2400">
                    <a:solidFill>
                      <a:srgbClr val="FFFFFF"/>
                    </a:solidFill>
                  </a:defRPr>
                </a:pPr>
                <a:endParaRPr sz="1687"/>
              </a:p>
            </p:txBody>
          </p:sp>
          <p:sp>
            <p:nvSpPr>
              <p:cNvPr id="1724" name="Circle"/>
              <p:cNvSpPr/>
              <p:nvPr/>
            </p:nvSpPr>
            <p:spPr>
              <a:xfrm>
                <a:off x="0" y="294420"/>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defRPr sz="2400">
                    <a:solidFill>
                      <a:srgbClr val="FFFFFF"/>
                    </a:solidFill>
                  </a:defRPr>
                </a:pPr>
                <a:endParaRPr sz="1687"/>
              </a:p>
            </p:txBody>
          </p:sp>
          <p:sp>
            <p:nvSpPr>
              <p:cNvPr id="1725" name="Circle"/>
              <p:cNvSpPr/>
              <p:nvPr/>
            </p:nvSpPr>
            <p:spPr>
              <a:xfrm>
                <a:off x="0" y="579211"/>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defRPr sz="2400">
                    <a:solidFill>
                      <a:srgbClr val="FFFFFF"/>
                    </a:solidFill>
                  </a:defRPr>
                </a:pPr>
                <a:endParaRPr sz="1687"/>
              </a:p>
            </p:txBody>
          </p:sp>
        </p:grpSp>
        <p:sp>
          <p:nvSpPr>
            <p:cNvPr id="1727" name="Line"/>
            <p:cNvSpPr/>
            <p:nvPr/>
          </p:nvSpPr>
          <p:spPr>
            <a:xfrm flipH="1">
              <a:off x="203199" y="2603499"/>
              <a:ext cx="1" cy="392304"/>
            </a:xfrm>
            <a:prstGeom prst="line">
              <a:avLst/>
            </a:prstGeom>
            <a:noFill/>
            <a:ln w="50800" cap="flat">
              <a:solidFill>
                <a:srgbClr val="000000"/>
              </a:solidFill>
              <a:prstDash val="solid"/>
              <a:miter lim="400000"/>
              <a:tailEnd type="triangle" w="med" len="med"/>
            </a:ln>
            <a:effectLst/>
          </p:spPr>
          <p:txBody>
            <a:bodyPr wrap="square" lIns="35719" tIns="35719" rIns="35719" bIns="35719" numCol="1" anchor="ctr">
              <a:noAutofit/>
            </a:bodyPr>
            <a:lstStyle/>
            <a:p>
              <a:pPr>
                <a:defRPr sz="2400"/>
              </a:pPr>
              <a:endParaRPr sz="1687"/>
            </a:p>
          </p:txBody>
        </p:sp>
      </p:grpSp>
      <p:grpSp>
        <p:nvGrpSpPr>
          <p:cNvPr id="1739" name="Group"/>
          <p:cNvGrpSpPr/>
          <p:nvPr/>
        </p:nvGrpSpPr>
        <p:grpSpPr>
          <a:xfrm>
            <a:off x="4607719" y="3546499"/>
            <a:ext cx="275838" cy="2821064"/>
            <a:chOff x="0" y="0"/>
            <a:chExt cx="392302" cy="4012178"/>
          </a:xfrm>
        </p:grpSpPr>
        <p:sp>
          <p:nvSpPr>
            <p:cNvPr id="1729" name="Square"/>
            <p:cNvSpPr/>
            <p:nvPr/>
          </p:nvSpPr>
          <p:spPr>
            <a:xfrm>
              <a:off x="0" y="0"/>
              <a:ext cx="392303" cy="392303"/>
            </a:xfrm>
            <a:prstGeom prst="rect">
              <a:avLst/>
            </a:prstGeom>
            <a:solidFill>
              <a:srgbClr val="FFFFFF"/>
            </a:solid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defRPr sz="2400">
                  <a:solidFill>
                    <a:srgbClr val="FFFFFF"/>
                  </a:solidFill>
                </a:defRPr>
              </a:pPr>
              <a:endParaRPr sz="1687"/>
            </a:p>
          </p:txBody>
        </p:sp>
        <p:sp>
          <p:nvSpPr>
            <p:cNvPr id="1730" name="Square"/>
            <p:cNvSpPr/>
            <p:nvPr/>
          </p:nvSpPr>
          <p:spPr>
            <a:xfrm>
              <a:off x="0" y="635000"/>
              <a:ext cx="392303" cy="392303"/>
            </a:xfrm>
            <a:prstGeom prst="rect">
              <a:avLst/>
            </a:prstGeom>
            <a:solidFill>
              <a:srgbClr val="FFFFFF"/>
            </a:solid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defRPr sz="2400">
                  <a:solidFill>
                    <a:srgbClr val="FFFFFF"/>
                  </a:solidFill>
                </a:defRPr>
              </a:pPr>
              <a:endParaRPr sz="1687"/>
            </a:p>
          </p:txBody>
        </p:sp>
        <p:sp>
          <p:nvSpPr>
            <p:cNvPr id="1731" name="Square"/>
            <p:cNvSpPr/>
            <p:nvPr/>
          </p:nvSpPr>
          <p:spPr>
            <a:xfrm>
              <a:off x="0" y="1346200"/>
              <a:ext cx="392303" cy="392303"/>
            </a:xfrm>
            <a:prstGeom prst="rect">
              <a:avLst/>
            </a:prstGeom>
            <a:solidFill>
              <a:srgbClr val="A6AAA9"/>
            </a:solid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defRPr sz="2400">
                  <a:solidFill>
                    <a:srgbClr val="FFFFFF"/>
                  </a:solidFill>
                </a:defRPr>
              </a:pPr>
              <a:endParaRPr sz="1687"/>
            </a:p>
          </p:txBody>
        </p:sp>
        <p:sp>
          <p:nvSpPr>
            <p:cNvPr id="1732" name="Square"/>
            <p:cNvSpPr/>
            <p:nvPr/>
          </p:nvSpPr>
          <p:spPr>
            <a:xfrm>
              <a:off x="0" y="1981199"/>
              <a:ext cx="392303" cy="392304"/>
            </a:xfrm>
            <a:prstGeom prst="rect">
              <a:avLst/>
            </a:prstGeom>
            <a:solidFill>
              <a:srgbClr val="A6AAA9"/>
            </a:solid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defRPr sz="2400">
                  <a:solidFill>
                    <a:srgbClr val="FFFFFF"/>
                  </a:solidFill>
                </a:defRPr>
              </a:pPr>
              <a:endParaRPr sz="1687"/>
            </a:p>
          </p:txBody>
        </p:sp>
        <p:grpSp>
          <p:nvGrpSpPr>
            <p:cNvPr id="1737" name="Group"/>
            <p:cNvGrpSpPr/>
            <p:nvPr/>
          </p:nvGrpSpPr>
          <p:grpSpPr>
            <a:xfrm>
              <a:off x="54982" y="3121128"/>
              <a:ext cx="282338" cy="891051"/>
              <a:chOff x="0" y="0"/>
              <a:chExt cx="282336" cy="891050"/>
            </a:xfrm>
          </p:grpSpPr>
          <p:sp>
            <p:nvSpPr>
              <p:cNvPr id="1733" name="Rectangle"/>
              <p:cNvSpPr/>
              <p:nvPr/>
            </p:nvSpPr>
            <p:spPr>
              <a:xfrm>
                <a:off x="8630" y="0"/>
                <a:ext cx="265077" cy="891051"/>
              </a:xfrm>
              <a:prstGeom prst="rect">
                <a:avLst/>
              </a:prstGeom>
              <a:noFill/>
              <a:ln w="25400" cap="flat">
                <a:solidFill>
                  <a:srgbClr val="85888D"/>
                </a:solidFill>
                <a:prstDash val="solid"/>
                <a:miter lim="400000"/>
              </a:ln>
              <a:effectLst/>
            </p:spPr>
            <p:txBody>
              <a:bodyPr wrap="square" lIns="35719" tIns="35719" rIns="35719" bIns="35719" numCol="1" anchor="ctr">
                <a:noAutofit/>
              </a:bodyPr>
              <a:lstStyle/>
              <a:p>
                <a:pPr>
                  <a:defRPr sz="2400"/>
                </a:pPr>
                <a:endParaRPr sz="1687"/>
              </a:p>
            </p:txBody>
          </p:sp>
          <p:sp>
            <p:nvSpPr>
              <p:cNvPr id="1734" name="Circle"/>
              <p:cNvSpPr/>
              <p:nvPr/>
            </p:nvSpPr>
            <p:spPr>
              <a:xfrm>
                <a:off x="0" y="9628"/>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defRPr sz="2400">
                    <a:solidFill>
                      <a:srgbClr val="FFFFFF"/>
                    </a:solidFill>
                  </a:defRPr>
                </a:pPr>
                <a:endParaRPr sz="1687"/>
              </a:p>
            </p:txBody>
          </p:sp>
          <p:sp>
            <p:nvSpPr>
              <p:cNvPr id="1735" name="Circle"/>
              <p:cNvSpPr/>
              <p:nvPr/>
            </p:nvSpPr>
            <p:spPr>
              <a:xfrm>
                <a:off x="0" y="294420"/>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defRPr sz="2400">
                    <a:solidFill>
                      <a:srgbClr val="FFFFFF"/>
                    </a:solidFill>
                  </a:defRPr>
                </a:pPr>
                <a:endParaRPr sz="1687"/>
              </a:p>
            </p:txBody>
          </p:sp>
          <p:sp>
            <p:nvSpPr>
              <p:cNvPr id="1736" name="Circle"/>
              <p:cNvSpPr/>
              <p:nvPr/>
            </p:nvSpPr>
            <p:spPr>
              <a:xfrm>
                <a:off x="0" y="579211"/>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defRPr sz="2400">
                    <a:solidFill>
                      <a:srgbClr val="FFFFFF"/>
                    </a:solidFill>
                  </a:defRPr>
                </a:pPr>
                <a:endParaRPr sz="1687"/>
              </a:p>
            </p:txBody>
          </p:sp>
        </p:grpSp>
        <p:sp>
          <p:nvSpPr>
            <p:cNvPr id="1738" name="Line"/>
            <p:cNvSpPr/>
            <p:nvPr/>
          </p:nvSpPr>
          <p:spPr>
            <a:xfrm flipH="1">
              <a:off x="190499" y="2603499"/>
              <a:ext cx="1" cy="392304"/>
            </a:xfrm>
            <a:prstGeom prst="line">
              <a:avLst/>
            </a:prstGeom>
            <a:noFill/>
            <a:ln w="50800" cap="flat">
              <a:solidFill>
                <a:srgbClr val="000000"/>
              </a:solidFill>
              <a:prstDash val="solid"/>
              <a:miter lim="400000"/>
              <a:tailEnd type="triangle" w="med" len="med"/>
            </a:ln>
            <a:effectLst/>
          </p:spPr>
          <p:txBody>
            <a:bodyPr wrap="square" lIns="35719" tIns="35719" rIns="35719" bIns="35719" numCol="1" anchor="ctr">
              <a:noAutofit/>
            </a:bodyPr>
            <a:lstStyle/>
            <a:p>
              <a:pPr>
                <a:defRPr sz="2400"/>
              </a:pPr>
              <a:endParaRPr sz="1687"/>
            </a:p>
          </p:txBody>
        </p:sp>
      </p:grpSp>
      <p:grpSp>
        <p:nvGrpSpPr>
          <p:cNvPr id="1750" name="Group"/>
          <p:cNvGrpSpPr/>
          <p:nvPr/>
        </p:nvGrpSpPr>
        <p:grpSpPr>
          <a:xfrm>
            <a:off x="5598914" y="3546499"/>
            <a:ext cx="275838" cy="2821064"/>
            <a:chOff x="0" y="0"/>
            <a:chExt cx="392302" cy="4012178"/>
          </a:xfrm>
        </p:grpSpPr>
        <p:sp>
          <p:nvSpPr>
            <p:cNvPr id="1740" name="Square"/>
            <p:cNvSpPr/>
            <p:nvPr/>
          </p:nvSpPr>
          <p:spPr>
            <a:xfrm>
              <a:off x="0" y="0"/>
              <a:ext cx="392303" cy="392303"/>
            </a:xfrm>
            <a:prstGeom prst="rect">
              <a:avLst/>
            </a:prstGeom>
            <a:solidFill>
              <a:srgbClr val="FFFFFF"/>
            </a:solid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defRPr sz="2400">
                  <a:solidFill>
                    <a:srgbClr val="FFFFFF"/>
                  </a:solidFill>
                </a:defRPr>
              </a:pPr>
              <a:endParaRPr sz="1687"/>
            </a:p>
          </p:txBody>
        </p:sp>
        <p:sp>
          <p:nvSpPr>
            <p:cNvPr id="1741" name="Square"/>
            <p:cNvSpPr/>
            <p:nvPr/>
          </p:nvSpPr>
          <p:spPr>
            <a:xfrm>
              <a:off x="0" y="635000"/>
              <a:ext cx="392303" cy="392303"/>
            </a:xfrm>
            <a:prstGeom prst="rect">
              <a:avLst/>
            </a:prstGeom>
            <a:solidFill>
              <a:srgbClr val="FFFFFF"/>
            </a:solid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defRPr sz="2400">
                  <a:solidFill>
                    <a:srgbClr val="FFFFFF"/>
                  </a:solidFill>
                </a:defRPr>
              </a:pPr>
              <a:endParaRPr sz="1687"/>
            </a:p>
          </p:txBody>
        </p:sp>
        <p:sp>
          <p:nvSpPr>
            <p:cNvPr id="1742" name="Square"/>
            <p:cNvSpPr/>
            <p:nvPr/>
          </p:nvSpPr>
          <p:spPr>
            <a:xfrm>
              <a:off x="0" y="1346200"/>
              <a:ext cx="392303" cy="392303"/>
            </a:xfrm>
            <a:prstGeom prst="rect">
              <a:avLst/>
            </a:prstGeom>
            <a:solidFill>
              <a:srgbClr val="FFFFFF"/>
            </a:solid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defRPr sz="2400">
                  <a:solidFill>
                    <a:srgbClr val="FFFFFF"/>
                  </a:solidFill>
                </a:defRPr>
              </a:pPr>
              <a:endParaRPr sz="1687"/>
            </a:p>
          </p:txBody>
        </p:sp>
        <p:sp>
          <p:nvSpPr>
            <p:cNvPr id="1743" name="Square"/>
            <p:cNvSpPr/>
            <p:nvPr/>
          </p:nvSpPr>
          <p:spPr>
            <a:xfrm>
              <a:off x="0" y="1981199"/>
              <a:ext cx="392303" cy="392304"/>
            </a:xfrm>
            <a:prstGeom prst="rect">
              <a:avLst/>
            </a:prstGeom>
            <a:solidFill>
              <a:srgbClr val="000000"/>
            </a:solidFill>
            <a:ln w="12700" cap="flat">
              <a:noFill/>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defRPr sz="2400">
                  <a:solidFill>
                    <a:srgbClr val="FFFFFF"/>
                  </a:solidFill>
                </a:defRPr>
              </a:pPr>
              <a:endParaRPr sz="1687"/>
            </a:p>
          </p:txBody>
        </p:sp>
        <p:grpSp>
          <p:nvGrpSpPr>
            <p:cNvPr id="1748" name="Group"/>
            <p:cNvGrpSpPr/>
            <p:nvPr/>
          </p:nvGrpSpPr>
          <p:grpSpPr>
            <a:xfrm>
              <a:off x="54982" y="3121128"/>
              <a:ext cx="282338" cy="891051"/>
              <a:chOff x="0" y="0"/>
              <a:chExt cx="282336" cy="891050"/>
            </a:xfrm>
          </p:grpSpPr>
          <p:sp>
            <p:nvSpPr>
              <p:cNvPr id="1744" name="Rectangle"/>
              <p:cNvSpPr/>
              <p:nvPr/>
            </p:nvSpPr>
            <p:spPr>
              <a:xfrm>
                <a:off x="8630" y="0"/>
                <a:ext cx="265077" cy="891051"/>
              </a:xfrm>
              <a:prstGeom prst="rect">
                <a:avLst/>
              </a:prstGeom>
              <a:noFill/>
              <a:ln w="25400" cap="flat">
                <a:solidFill>
                  <a:srgbClr val="85888D"/>
                </a:solidFill>
                <a:prstDash val="solid"/>
                <a:miter lim="400000"/>
              </a:ln>
              <a:effectLst/>
            </p:spPr>
            <p:txBody>
              <a:bodyPr wrap="square" lIns="35719" tIns="35719" rIns="35719" bIns="35719" numCol="1" anchor="ctr">
                <a:noAutofit/>
              </a:bodyPr>
              <a:lstStyle/>
              <a:p>
                <a:pPr>
                  <a:defRPr sz="2400"/>
                </a:pPr>
                <a:endParaRPr sz="1687"/>
              </a:p>
            </p:txBody>
          </p:sp>
          <p:sp>
            <p:nvSpPr>
              <p:cNvPr id="1745" name="Circle"/>
              <p:cNvSpPr/>
              <p:nvPr/>
            </p:nvSpPr>
            <p:spPr>
              <a:xfrm>
                <a:off x="0" y="9628"/>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defRPr sz="2400">
                    <a:solidFill>
                      <a:srgbClr val="FFFFFF"/>
                    </a:solidFill>
                  </a:defRPr>
                </a:pPr>
                <a:endParaRPr sz="1687"/>
              </a:p>
            </p:txBody>
          </p:sp>
          <p:sp>
            <p:nvSpPr>
              <p:cNvPr id="1746" name="Circle"/>
              <p:cNvSpPr/>
              <p:nvPr/>
            </p:nvSpPr>
            <p:spPr>
              <a:xfrm>
                <a:off x="0" y="294420"/>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defRPr sz="2400">
                    <a:solidFill>
                      <a:srgbClr val="FFFFFF"/>
                    </a:solidFill>
                  </a:defRPr>
                </a:pPr>
                <a:endParaRPr sz="1687"/>
              </a:p>
            </p:txBody>
          </p:sp>
          <p:sp>
            <p:nvSpPr>
              <p:cNvPr id="1747" name="Circle"/>
              <p:cNvSpPr/>
              <p:nvPr/>
            </p:nvSpPr>
            <p:spPr>
              <a:xfrm>
                <a:off x="0" y="579211"/>
                <a:ext cx="282337" cy="282338"/>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defRPr sz="2400">
                    <a:solidFill>
                      <a:srgbClr val="FFFFFF"/>
                    </a:solidFill>
                  </a:defRPr>
                </a:pPr>
                <a:endParaRPr sz="1687"/>
              </a:p>
            </p:txBody>
          </p:sp>
        </p:grpSp>
        <p:sp>
          <p:nvSpPr>
            <p:cNvPr id="1749" name="Line"/>
            <p:cNvSpPr/>
            <p:nvPr/>
          </p:nvSpPr>
          <p:spPr>
            <a:xfrm flipH="1">
              <a:off x="203199" y="2603499"/>
              <a:ext cx="1" cy="392304"/>
            </a:xfrm>
            <a:prstGeom prst="line">
              <a:avLst/>
            </a:prstGeom>
            <a:noFill/>
            <a:ln w="50800" cap="flat">
              <a:solidFill>
                <a:srgbClr val="000000"/>
              </a:solidFill>
              <a:prstDash val="solid"/>
              <a:miter lim="400000"/>
              <a:tailEnd type="triangle" w="med" len="med"/>
            </a:ln>
            <a:effectLst/>
          </p:spPr>
          <p:txBody>
            <a:bodyPr wrap="square" lIns="35719" tIns="35719" rIns="35719" bIns="35719" numCol="1" anchor="ctr">
              <a:noAutofit/>
            </a:bodyPr>
            <a:lstStyle/>
            <a:p>
              <a:pPr>
                <a:defRPr sz="2400"/>
              </a:pPr>
              <a:endParaRPr sz="1687"/>
            </a:p>
          </p:txBody>
        </p:sp>
      </p:grpSp>
    </p:spTree>
    <p:extLst>
      <p:ext uri="{BB962C8B-B14F-4D97-AF65-F5344CB8AC3E}">
        <p14:creationId xmlns:p14="http://schemas.microsoft.com/office/powerpoint/2010/main" val="3690100970"/>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7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17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p:tmAbs val="0"/>
                                  </p:iterate>
                                  <p:childTnLst>
                                    <p:set>
                                      <p:cBhvr>
                                        <p:cTn id="14" fill="hold"/>
                                        <p:tgtEl>
                                          <p:spTgt spid="173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iterate>
                                    <p:tmAbs val="0"/>
                                  </p:iterate>
                                  <p:childTnLst>
                                    <p:set>
                                      <p:cBhvr>
                                        <p:cTn id="18" fill="hold"/>
                                        <p:tgtEl>
                                          <p:spTgt spid="17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17" grpId="0" animBg="1" advAuto="0"/>
      <p:bldP spid="1728" grpId="0" animBg="1" advAuto="0"/>
      <p:bldP spid="1739" grpId="0" animBg="1" advAuto="0"/>
      <p:bldP spid="1750" grpId="0" animBg="1" advAuto="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2" name="Multi-headed Attention"/>
          <p:cNvSpPr txBox="1">
            <a:spLocks noGrp="1"/>
          </p:cNvSpPr>
          <p:nvPr>
            <p:ph type="title"/>
          </p:nvPr>
        </p:nvSpPr>
        <p:spPr>
          <a:xfrm>
            <a:off x="669727" y="-223242"/>
            <a:ext cx="7804547" cy="1518047"/>
          </a:xfrm>
          <a:prstGeom prst="rect">
            <a:avLst/>
          </a:prstGeom>
        </p:spPr>
        <p:txBody>
          <a:bodyPr/>
          <a:lstStyle/>
          <a:p>
            <a:r>
              <a:t>Multi-headed Attention</a:t>
            </a:r>
          </a:p>
        </p:txBody>
      </p:sp>
      <p:sp>
        <p:nvSpPr>
          <p:cNvPr id="1753" name="Idea: multiple attention “heads” focus on different parts of the sentence"/>
          <p:cNvSpPr txBox="1">
            <a:spLocks noGrp="1"/>
          </p:cNvSpPr>
          <p:nvPr>
            <p:ph type="body" sz="quarter" idx="1"/>
          </p:nvPr>
        </p:nvSpPr>
        <p:spPr>
          <a:xfrm>
            <a:off x="669727" y="1116211"/>
            <a:ext cx="7804547" cy="437887"/>
          </a:xfrm>
          <a:prstGeom prst="rect">
            <a:avLst/>
          </a:prstGeom>
        </p:spPr>
        <p:txBody>
          <a:bodyPr>
            <a:normAutofit fontScale="77500" lnSpcReduction="20000"/>
          </a:bodyPr>
          <a:lstStyle/>
          <a:p>
            <a:pPr marL="228145" indent="-228145" defTabSz="299848">
              <a:spcBef>
                <a:spcPts val="2109"/>
              </a:spcBef>
              <a:defRPr sz="2628"/>
            </a:pPr>
            <a:r>
              <a:rPr b="1">
                <a:latin typeface="Helvetica"/>
                <a:ea typeface="Helvetica"/>
                <a:cs typeface="Helvetica"/>
                <a:sym typeface="Helvetica"/>
              </a:rPr>
              <a:t>Idea:</a:t>
            </a:r>
            <a:r>
              <a:t> multiple attention “heads” focus on different parts of the sentence</a:t>
            </a:r>
          </a:p>
        </p:txBody>
      </p:sp>
      <p:sp>
        <p:nvSpPr>
          <p:cNvPr id="1754" name="Or multiple independently learned heads (Vaswani et al. 2017)"/>
          <p:cNvSpPr txBox="1"/>
          <p:nvPr/>
        </p:nvSpPr>
        <p:spPr>
          <a:xfrm>
            <a:off x="669727" y="3795117"/>
            <a:ext cx="3667662" cy="142754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normAutofit/>
          </a:bodyPr>
          <a:lstStyle>
            <a:lvl1pPr marL="400050" indent="-400050" algn="l" defTabSz="525779">
              <a:spcBef>
                <a:spcPts val="3700"/>
              </a:spcBef>
              <a:buSzPct val="75000"/>
              <a:buChar char="•"/>
              <a:defRPr sz="3239"/>
            </a:lvl1pPr>
          </a:lstStyle>
          <a:p>
            <a:r>
              <a:rPr sz="2277"/>
              <a:t>Or multiple independently learned heads (Vaswani et al. 2017)</a:t>
            </a:r>
          </a:p>
        </p:txBody>
      </p:sp>
      <p:pic>
        <p:nvPicPr>
          <p:cNvPr id="1755" name="Screen Shot 2017-09-25 at 15.58.54.png" descr="Screen Shot 2017-09-25 at 15.58.54.png"/>
          <p:cNvPicPr>
            <a:picLocks noChangeAspect="1"/>
          </p:cNvPicPr>
          <p:nvPr/>
        </p:nvPicPr>
        <p:blipFill>
          <a:blip r:embed="rId2"/>
          <a:stretch>
            <a:fillRect/>
          </a:stretch>
        </p:blipFill>
        <p:spPr>
          <a:xfrm>
            <a:off x="3758945" y="1616580"/>
            <a:ext cx="5072516" cy="1964093"/>
          </a:xfrm>
          <a:prstGeom prst="rect">
            <a:avLst/>
          </a:prstGeom>
          <a:ln w="12700">
            <a:miter lim="400000"/>
          </a:ln>
        </p:spPr>
      </p:pic>
      <p:pic>
        <p:nvPicPr>
          <p:cNvPr id="1756" name="Screen Shot 2017-09-25 at 16.01.01.png" descr="Screen Shot 2017-09-25 at 16.01.01.png"/>
          <p:cNvPicPr>
            <a:picLocks noChangeAspect="1"/>
          </p:cNvPicPr>
          <p:nvPr/>
        </p:nvPicPr>
        <p:blipFill>
          <a:blip r:embed="rId3"/>
          <a:stretch>
            <a:fillRect/>
          </a:stretch>
        </p:blipFill>
        <p:spPr>
          <a:xfrm>
            <a:off x="4537641" y="3775666"/>
            <a:ext cx="3874830" cy="2322466"/>
          </a:xfrm>
          <a:prstGeom prst="rect">
            <a:avLst/>
          </a:prstGeom>
          <a:ln w="12700">
            <a:miter lim="400000"/>
          </a:ln>
        </p:spPr>
      </p:pic>
      <p:sp>
        <p:nvSpPr>
          <p:cNvPr id="1757" name="e.g. Different heads for “copy” vs regular (Allamanis et al. 2016)"/>
          <p:cNvSpPr txBox="1"/>
          <p:nvPr/>
        </p:nvSpPr>
        <p:spPr>
          <a:xfrm>
            <a:off x="589480" y="1705877"/>
            <a:ext cx="2866971" cy="142754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normAutofit lnSpcReduction="10000"/>
          </a:bodyPr>
          <a:lstStyle>
            <a:lvl1pPr marL="395604" indent="-395604" algn="l" defTabSz="519937">
              <a:spcBef>
                <a:spcPts val="3700"/>
              </a:spcBef>
              <a:buSzPct val="75000"/>
              <a:buChar char="•"/>
              <a:defRPr sz="3204"/>
            </a:lvl1pPr>
          </a:lstStyle>
          <a:p>
            <a:r>
              <a:rPr sz="2253"/>
              <a:t>e.g. Different heads for “copy” vs regular (Allamanis et al. 2016)</a:t>
            </a:r>
          </a:p>
        </p:txBody>
      </p:sp>
      <p:sp>
        <p:nvSpPr>
          <p:cNvPr id="1758" name="Or one head for every hidden node! (Choi et al. 2018)"/>
          <p:cNvSpPr txBox="1"/>
          <p:nvPr/>
        </p:nvSpPr>
        <p:spPr>
          <a:xfrm>
            <a:off x="589480" y="6146923"/>
            <a:ext cx="7804548" cy="5583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normAutofit/>
          </a:bodyPr>
          <a:lstStyle>
            <a:lvl1pPr marL="426719" indent="-426719" algn="l" defTabSz="560831">
              <a:spcBef>
                <a:spcPts val="4000"/>
              </a:spcBef>
              <a:buSzPct val="75000"/>
              <a:buChar char="•"/>
              <a:defRPr sz="3455"/>
            </a:lvl1pPr>
          </a:lstStyle>
          <a:p>
            <a:r>
              <a:rPr sz="2429"/>
              <a:t>Or one head for every hidden node! (Choi et al. 2018)</a:t>
            </a:r>
          </a:p>
        </p:txBody>
      </p:sp>
    </p:spTree>
    <p:extLst>
      <p:ext uri="{BB962C8B-B14F-4D97-AF65-F5344CB8AC3E}">
        <p14:creationId xmlns:p14="http://schemas.microsoft.com/office/powerpoint/2010/main" val="3386675604"/>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75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1757"/>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grpId="0" nodeType="afterEffect">
                                  <p:stCondLst>
                                    <p:cond delay="0"/>
                                  </p:stCondLst>
                                  <p:iterate>
                                    <p:tmAbs val="0"/>
                                  </p:iterate>
                                  <p:childTnLst>
                                    <p:set>
                                      <p:cBhvr>
                                        <p:cTn id="13" fill="hold"/>
                                        <p:tgtEl>
                                          <p:spTgt spid="1755"/>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iterate>
                                    <p:tmAbs val="0"/>
                                  </p:iterate>
                                  <p:childTnLst>
                                    <p:set>
                                      <p:cBhvr>
                                        <p:cTn id="17" fill="hold"/>
                                        <p:tgtEl>
                                          <p:spTgt spid="1756"/>
                                        </p:tgtEl>
                                        <p:attrNameLst>
                                          <p:attrName>style.visibility</p:attrName>
                                        </p:attrNameLst>
                                      </p:cBhvr>
                                      <p:to>
                                        <p:strVal val="visible"/>
                                      </p:to>
                                    </p:set>
                                  </p:childTnLst>
                                </p:cTn>
                              </p:par>
                            </p:childTnLst>
                          </p:cTn>
                        </p:par>
                        <p:par>
                          <p:cTn id="18" fill="hold">
                            <p:stCondLst>
                              <p:cond delay="0"/>
                            </p:stCondLst>
                            <p:childTnLst>
                              <p:par>
                                <p:cTn id="19" presetID="1" presetClass="entr" presetSubtype="0" fill="hold" grpId="0" nodeType="afterEffect">
                                  <p:stCondLst>
                                    <p:cond delay="0"/>
                                  </p:stCondLst>
                                  <p:iterate>
                                    <p:tmAbs val="0"/>
                                  </p:iterate>
                                  <p:childTnLst>
                                    <p:set>
                                      <p:cBhvr>
                                        <p:cTn id="20" fill="hold"/>
                                        <p:tgtEl>
                                          <p:spTgt spid="175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iterate>
                                    <p:tmAbs val="0"/>
                                  </p:iterate>
                                  <p:childTnLst>
                                    <p:set>
                                      <p:cBhvr>
                                        <p:cTn id="24" fill="hold"/>
                                        <p:tgtEl>
                                          <p:spTgt spid="1758">
                                            <p:bg/>
                                          </p:spTgt>
                                        </p:tgtEl>
                                        <p:attrNameLst>
                                          <p:attrName>style.visibility</p:attrName>
                                        </p:attrNameLst>
                                      </p:cBhvr>
                                      <p:to>
                                        <p:strVal val="visible"/>
                                      </p:to>
                                    </p:set>
                                  </p:childTnLst>
                                </p:cTn>
                              </p:par>
                              <p:par>
                                <p:cTn id="25" presetID="1" presetClass="entr" presetSubtype="0" fill="hold" grpId="0" nodeType="withEffect">
                                  <p:stCondLst>
                                    <p:cond delay="0"/>
                                  </p:stCondLst>
                                  <p:iterate>
                                    <p:tmAbs val="0"/>
                                  </p:iterate>
                                  <p:childTnLst>
                                    <p:set>
                                      <p:cBhvr>
                                        <p:cTn id="26" fill="hold"/>
                                        <p:tgtEl>
                                          <p:spTgt spid="175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53" grpId="0" animBg="1" advAuto="0"/>
      <p:bldP spid="1754" grpId="0" animBg="1" advAuto="0"/>
      <p:bldP spid="1755" grpId="0" animBg="1" advAuto="0"/>
      <p:bldP spid="1756" grpId="0" animBg="1" advAuto="0"/>
      <p:bldP spid="1757" grpId="0" animBg="1" advAuto="0"/>
      <p:bldP spid="1758" grpId="0" build="p" bldLvl="5" animBg="1" advAuto="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0" name="Attending to Previously Generated Things"/>
          <p:cNvSpPr txBox="1">
            <a:spLocks noGrp="1"/>
          </p:cNvSpPr>
          <p:nvPr>
            <p:ph type="title"/>
          </p:nvPr>
        </p:nvSpPr>
        <p:spPr>
          <a:prstGeom prst="rect">
            <a:avLst/>
          </a:prstGeom>
        </p:spPr>
        <p:txBody>
          <a:bodyPr>
            <a:normAutofit fontScale="90000"/>
          </a:bodyPr>
          <a:lstStyle>
            <a:lvl1pPr defTabSz="490727">
              <a:defRPr sz="6719"/>
            </a:lvl1pPr>
          </a:lstStyle>
          <a:p>
            <a:r>
              <a:t>Attending to Previously Generated Things</a:t>
            </a:r>
          </a:p>
        </p:txBody>
      </p:sp>
      <p:sp>
        <p:nvSpPr>
          <p:cNvPr id="1761" name="In language modeling, attend to the previous words (Merity et al. 2016)…"/>
          <p:cNvSpPr txBox="1">
            <a:spLocks noGrp="1"/>
          </p:cNvSpPr>
          <p:nvPr>
            <p:ph type="body" idx="1"/>
          </p:nvPr>
        </p:nvSpPr>
        <p:spPr>
          <a:prstGeom prst="rect">
            <a:avLst/>
          </a:prstGeom>
        </p:spPr>
        <p:txBody>
          <a:bodyPr>
            <a:normAutofit fontScale="85000" lnSpcReduction="20000"/>
          </a:bodyPr>
          <a:lstStyle/>
          <a:p>
            <a:pPr marL="275024" indent="-275024" defTabSz="361460">
              <a:spcBef>
                <a:spcPts val="2531"/>
              </a:spcBef>
              <a:defRPr sz="3168"/>
            </a:pPr>
            <a:r>
              <a:rPr dirty="0"/>
              <a:t>In language modeling, attend to the previous words (</a:t>
            </a:r>
            <a:r>
              <a:rPr dirty="0" err="1"/>
              <a:t>Merity</a:t>
            </a:r>
            <a:r>
              <a:rPr dirty="0"/>
              <a:t> et al. 2016)</a:t>
            </a:r>
            <a:br>
              <a:rPr dirty="0"/>
            </a:br>
            <a:br>
              <a:rPr dirty="0"/>
            </a:br>
            <a:br>
              <a:rPr dirty="0"/>
            </a:br>
            <a:br>
              <a:rPr dirty="0"/>
            </a:br>
            <a:br>
              <a:rPr dirty="0"/>
            </a:br>
            <a:br>
              <a:rPr dirty="0"/>
            </a:br>
            <a:br>
              <a:rPr dirty="0"/>
            </a:br>
            <a:br>
              <a:rPr dirty="0"/>
            </a:br>
            <a:endParaRPr dirty="0"/>
          </a:p>
          <a:p>
            <a:pPr marL="275024" indent="-275024" defTabSz="361460">
              <a:spcBef>
                <a:spcPts val="2531"/>
              </a:spcBef>
              <a:defRPr sz="3168"/>
            </a:pPr>
            <a:r>
              <a:rPr dirty="0"/>
              <a:t>In translation, attend to either input or previous output (Vaswani et al. 2017)</a:t>
            </a:r>
          </a:p>
        </p:txBody>
      </p:sp>
      <p:pic>
        <p:nvPicPr>
          <p:cNvPr id="1762" name="Screen Shot 2017-09-25 at 10.35.24.png" descr="Screen Shot 2017-09-25 at 10.35.24.png"/>
          <p:cNvPicPr>
            <a:picLocks noChangeAspect="1"/>
          </p:cNvPicPr>
          <p:nvPr/>
        </p:nvPicPr>
        <p:blipFill>
          <a:blip r:embed="rId2"/>
          <a:stretch>
            <a:fillRect/>
          </a:stretch>
        </p:blipFill>
        <p:spPr>
          <a:xfrm>
            <a:off x="1905000" y="2590800"/>
            <a:ext cx="4966370" cy="2443323"/>
          </a:xfrm>
          <a:prstGeom prst="rect">
            <a:avLst/>
          </a:prstGeom>
          <a:ln w="12700">
            <a:miter lim="400000"/>
          </a:ln>
        </p:spPr>
      </p:pic>
    </p:spTree>
    <p:extLst>
      <p:ext uri="{BB962C8B-B14F-4D97-AF65-F5344CB8AC3E}">
        <p14:creationId xmlns:p14="http://schemas.microsoft.com/office/powerpoint/2010/main" val="3274281402"/>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761">
                                            <p:bg/>
                                          </p:spTgt>
                                        </p:tgtEl>
                                        <p:attrNameLst>
                                          <p:attrName>style.visibility</p:attrName>
                                        </p:attrNameLst>
                                      </p:cBhvr>
                                      <p:to>
                                        <p:strVal val="visible"/>
                                      </p:to>
                                    </p:set>
                                  </p:childTnLst>
                                </p:cTn>
                              </p:par>
                              <p:par>
                                <p:cTn id="7" presetID="1" presetClass="entr" presetSubtype="0" fill="hold" grpId="0" nodeType="withEffect">
                                  <p:stCondLst>
                                    <p:cond delay="0"/>
                                  </p:stCondLst>
                                  <p:iterate>
                                    <p:tmAbs val="0"/>
                                  </p:iterate>
                                  <p:childTnLst>
                                    <p:set>
                                      <p:cBhvr>
                                        <p:cTn id="8" fill="hold"/>
                                        <p:tgtEl>
                                          <p:spTgt spid="1761">
                                            <p:txEl>
                                              <p:pRg st="0" end="0"/>
                                            </p:txEl>
                                          </p:spTgt>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grpId="0" nodeType="afterEffect">
                                  <p:stCondLst>
                                    <p:cond delay="0"/>
                                  </p:stCondLst>
                                  <p:iterate>
                                    <p:tmAbs val="0"/>
                                  </p:iterate>
                                  <p:childTnLst>
                                    <p:set>
                                      <p:cBhvr>
                                        <p:cTn id="11" fill="hold"/>
                                        <p:tgtEl>
                                          <p:spTgt spid="1762"/>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iterate>
                                    <p:tmAbs val="0"/>
                                  </p:iterate>
                                  <p:childTnLst>
                                    <p:set>
                                      <p:cBhvr>
                                        <p:cTn id="15" fill="hold"/>
                                        <p:tgtEl>
                                          <p:spTgt spid="1761">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61" grpId="0" build="p" bldLvl="5" animBg="1" advAuto="0"/>
      <p:bldP spid="1762" grpId="0" animBg="1" advAuto="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4" name="An Interesting Case Study:…"/>
          <p:cNvSpPr txBox="1">
            <a:spLocks noGrp="1"/>
          </p:cNvSpPr>
          <p:nvPr>
            <p:ph type="title"/>
          </p:nvPr>
        </p:nvSpPr>
        <p:spPr>
          <a:xfrm>
            <a:off x="669727" y="2187774"/>
            <a:ext cx="7804547" cy="2278737"/>
          </a:xfrm>
          <a:prstGeom prst="rect">
            <a:avLst/>
          </a:prstGeom>
        </p:spPr>
        <p:txBody>
          <a:bodyPr>
            <a:normAutofit fontScale="90000"/>
          </a:bodyPr>
          <a:lstStyle/>
          <a:p>
            <a:pPr defTabSz="369675">
              <a:defRPr sz="7200"/>
            </a:pPr>
            <a:r>
              <a:t>An Interesting Case Study:</a:t>
            </a:r>
          </a:p>
          <a:p>
            <a:pPr defTabSz="369675">
              <a:defRPr sz="7200"/>
            </a:pPr>
            <a:r>
              <a:t>“Attention is All You Need”</a:t>
            </a:r>
          </a:p>
          <a:p>
            <a:pPr defTabSz="369675">
              <a:defRPr sz="4319"/>
            </a:pPr>
            <a:r>
              <a:t>(Vaswani et al. 2017)</a:t>
            </a:r>
          </a:p>
        </p:txBody>
      </p:sp>
    </p:spTree>
    <p:extLst>
      <p:ext uri="{BB962C8B-B14F-4D97-AF65-F5344CB8AC3E}">
        <p14:creationId xmlns:p14="http://schemas.microsoft.com/office/powerpoint/2010/main" val="2328745032"/>
      </p:ext>
    </p:extLst>
  </p:cSld>
  <p:clrMapOvr>
    <a:masterClrMapping/>
  </p:clrMapOvr>
  <p:transition spd="med"/>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6" name="A sequence-to-sequence model based entirely on attention…"/>
          <p:cNvSpPr txBox="1">
            <a:spLocks noGrp="1"/>
          </p:cNvSpPr>
          <p:nvPr>
            <p:ph type="body" sz="half" idx="1"/>
          </p:nvPr>
        </p:nvSpPr>
        <p:spPr>
          <a:xfrm>
            <a:off x="669726" y="1830586"/>
            <a:ext cx="3267560" cy="4872658"/>
          </a:xfrm>
          <a:prstGeom prst="rect">
            <a:avLst/>
          </a:prstGeom>
        </p:spPr>
        <p:txBody>
          <a:bodyPr>
            <a:normAutofit fontScale="85000" lnSpcReduction="20000"/>
          </a:bodyPr>
          <a:lstStyle/>
          <a:p>
            <a:pPr marL="281275" indent="-281275" defTabSz="369675">
              <a:spcBef>
                <a:spcPts val="2601"/>
              </a:spcBef>
              <a:defRPr sz="3239"/>
            </a:pPr>
            <a:r>
              <a:t>A sequence-to-sequence model based entirely on attention</a:t>
            </a:r>
          </a:p>
          <a:p>
            <a:pPr marL="281275" indent="-281275" defTabSz="369675">
              <a:spcBef>
                <a:spcPts val="2601"/>
              </a:spcBef>
              <a:defRPr sz="3239"/>
            </a:pPr>
            <a:r>
              <a:t>Also have attention on the output side! Calculate probability of next word by attention over previous words.</a:t>
            </a:r>
          </a:p>
          <a:p>
            <a:pPr marL="281275" indent="-281275" defTabSz="369675">
              <a:spcBef>
                <a:spcPts val="2601"/>
              </a:spcBef>
              <a:defRPr sz="3239"/>
            </a:pPr>
            <a:r>
              <a:t>Fast: only matrix multiplications</a:t>
            </a:r>
          </a:p>
        </p:txBody>
      </p:sp>
      <p:pic>
        <p:nvPicPr>
          <p:cNvPr id="1767" name="Screen Shot 2017-09-25 at 16.03.13.png" descr="Screen Shot 2017-09-25 at 16.03.13.png"/>
          <p:cNvPicPr>
            <a:picLocks noChangeAspect="1"/>
          </p:cNvPicPr>
          <p:nvPr/>
        </p:nvPicPr>
        <p:blipFill>
          <a:blip r:embed="rId2"/>
          <a:stretch>
            <a:fillRect/>
          </a:stretch>
        </p:blipFill>
        <p:spPr>
          <a:xfrm>
            <a:off x="4085632" y="217012"/>
            <a:ext cx="4608171" cy="6592245"/>
          </a:xfrm>
          <a:prstGeom prst="rect">
            <a:avLst/>
          </a:prstGeom>
          <a:ln w="12700">
            <a:miter lim="400000"/>
          </a:ln>
        </p:spPr>
      </p:pic>
      <p:sp>
        <p:nvSpPr>
          <p:cNvPr id="1768" name="Summary of the “Transformer&quot;…"/>
          <p:cNvSpPr txBox="1">
            <a:spLocks noGrp="1"/>
          </p:cNvSpPr>
          <p:nvPr>
            <p:ph type="title"/>
          </p:nvPr>
        </p:nvSpPr>
        <p:spPr>
          <a:xfrm>
            <a:off x="669727" y="312539"/>
            <a:ext cx="5916840" cy="1518047"/>
          </a:xfrm>
          <a:prstGeom prst="rect">
            <a:avLst/>
          </a:prstGeom>
        </p:spPr>
        <p:txBody>
          <a:bodyPr>
            <a:normAutofit fontScale="90000"/>
          </a:bodyPr>
          <a:lstStyle/>
          <a:p>
            <a:pPr defTabSz="266987">
              <a:defRPr sz="5200"/>
            </a:pPr>
            <a:r>
              <a:t>Summary of the “Transformer"</a:t>
            </a:r>
          </a:p>
          <a:p>
            <a:pPr defTabSz="266987">
              <a:defRPr sz="3120"/>
            </a:pPr>
            <a:r>
              <a:t>(Vaswani et al. 2017)</a:t>
            </a:r>
          </a:p>
        </p:txBody>
      </p:sp>
    </p:spTree>
    <p:extLst>
      <p:ext uri="{BB962C8B-B14F-4D97-AF65-F5344CB8AC3E}">
        <p14:creationId xmlns:p14="http://schemas.microsoft.com/office/powerpoint/2010/main" val="819002376"/>
      </p:ext>
    </p:extLst>
  </p:cSld>
  <p:clrMapOvr>
    <a:masterClrMapping/>
  </p:clrMapOvr>
  <p:transition spd="med"/>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0" name="Attention Tricks"/>
          <p:cNvSpPr txBox="1">
            <a:spLocks noGrp="1"/>
          </p:cNvSpPr>
          <p:nvPr>
            <p:ph type="title"/>
          </p:nvPr>
        </p:nvSpPr>
        <p:spPr>
          <a:prstGeom prst="rect">
            <a:avLst/>
          </a:prstGeom>
        </p:spPr>
        <p:txBody>
          <a:bodyPr/>
          <a:lstStyle/>
          <a:p>
            <a:r>
              <a:t>Attention Tricks</a:t>
            </a:r>
          </a:p>
        </p:txBody>
      </p:sp>
      <p:sp>
        <p:nvSpPr>
          <p:cNvPr id="1771" name="Self Attention: Each layer combines words with others…"/>
          <p:cNvSpPr txBox="1">
            <a:spLocks noGrp="1"/>
          </p:cNvSpPr>
          <p:nvPr>
            <p:ph type="body" idx="1"/>
          </p:nvPr>
        </p:nvSpPr>
        <p:spPr>
          <a:prstGeom prst="rect">
            <a:avLst/>
          </a:prstGeom>
        </p:spPr>
        <p:txBody>
          <a:bodyPr/>
          <a:lstStyle/>
          <a:p>
            <a:r>
              <a:rPr b="1" dirty="0">
                <a:latin typeface="Helvetica"/>
                <a:ea typeface="Helvetica"/>
                <a:cs typeface="Helvetica"/>
                <a:sym typeface="Helvetica"/>
              </a:rPr>
              <a:t>Self Attention:</a:t>
            </a:r>
            <a:r>
              <a:rPr dirty="0"/>
              <a:t> Each layer combines words with others</a:t>
            </a:r>
          </a:p>
          <a:p>
            <a:r>
              <a:rPr b="1" dirty="0">
                <a:latin typeface="Helvetica"/>
                <a:ea typeface="Helvetica"/>
                <a:cs typeface="Helvetica"/>
                <a:sym typeface="Helvetica"/>
              </a:rPr>
              <a:t>Multi-headed Attention:</a:t>
            </a:r>
            <a:r>
              <a:rPr dirty="0"/>
              <a:t> 8 attention heads </a:t>
            </a:r>
            <a:r>
              <a:rPr lang="en-US" dirty="0"/>
              <a:t>function</a:t>
            </a:r>
            <a:r>
              <a:rPr dirty="0"/>
              <a:t> independently</a:t>
            </a:r>
          </a:p>
          <a:p>
            <a:r>
              <a:rPr b="1" dirty="0">
                <a:latin typeface="Helvetica"/>
                <a:ea typeface="Helvetica"/>
                <a:cs typeface="Helvetica"/>
                <a:sym typeface="Helvetica"/>
              </a:rPr>
              <a:t>Normalized Dot-product Attention:</a:t>
            </a:r>
            <a:r>
              <a:rPr dirty="0"/>
              <a:t> Remove bias in dot product when using large networks</a:t>
            </a:r>
          </a:p>
          <a:p>
            <a:r>
              <a:rPr b="1" dirty="0">
                <a:latin typeface="Helvetica"/>
                <a:ea typeface="Helvetica"/>
                <a:cs typeface="Helvetica"/>
                <a:sym typeface="Helvetica"/>
              </a:rPr>
              <a:t>Positional Encodings:</a:t>
            </a:r>
            <a:r>
              <a:rPr dirty="0"/>
              <a:t> Make sure that even if we don’t have RNN, can still distinguish positions</a:t>
            </a:r>
          </a:p>
        </p:txBody>
      </p:sp>
    </p:spTree>
    <p:extLst>
      <p:ext uri="{BB962C8B-B14F-4D97-AF65-F5344CB8AC3E}">
        <p14:creationId xmlns:p14="http://schemas.microsoft.com/office/powerpoint/2010/main" val="2735014221"/>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771">
                                            <p:bg/>
                                          </p:spTgt>
                                        </p:tgtEl>
                                        <p:attrNameLst>
                                          <p:attrName>style.visibility</p:attrName>
                                        </p:attrNameLst>
                                      </p:cBhvr>
                                      <p:to>
                                        <p:strVal val="visible"/>
                                      </p:to>
                                    </p:set>
                                  </p:childTnLst>
                                </p:cTn>
                              </p:par>
                              <p:par>
                                <p:cTn id="7" presetID="1" presetClass="entr" presetSubtype="0" fill="hold" grpId="0" nodeType="withEffect">
                                  <p:stCondLst>
                                    <p:cond delay="0"/>
                                  </p:stCondLst>
                                  <p:iterate>
                                    <p:tmAbs val="0"/>
                                  </p:iterate>
                                  <p:childTnLst>
                                    <p:set>
                                      <p:cBhvr>
                                        <p:cTn id="8" fill="hold"/>
                                        <p:tgtEl>
                                          <p:spTgt spid="1771">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iterate>
                                    <p:tmAbs val="0"/>
                                  </p:iterate>
                                  <p:childTnLst>
                                    <p:set>
                                      <p:cBhvr>
                                        <p:cTn id="12" fill="hold"/>
                                        <p:tgtEl>
                                          <p:spTgt spid="1771">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iterate>
                                    <p:tmAbs val="0"/>
                                  </p:iterate>
                                  <p:childTnLst>
                                    <p:set>
                                      <p:cBhvr>
                                        <p:cTn id="16" fill="hold"/>
                                        <p:tgtEl>
                                          <p:spTgt spid="1771">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iterate>
                                    <p:tmAbs val="0"/>
                                  </p:iterate>
                                  <p:childTnLst>
                                    <p:set>
                                      <p:cBhvr>
                                        <p:cTn id="20" fill="hold"/>
                                        <p:tgtEl>
                                          <p:spTgt spid="177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71" grpId="0" build="p" bldLvl="5" animBg="1" advAuto="0"/>
    </p:bldLst>
  </p:timing>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TotalTime>
  <Words>5577</Words>
  <Application>Microsoft Macintosh PowerPoint</Application>
  <PresentationFormat>On-screen Show (4:3)</PresentationFormat>
  <Paragraphs>764</Paragraphs>
  <Slides>104</Slides>
  <Notes>17</Notes>
  <HiddenSlides>12</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104</vt:i4>
      </vt:variant>
    </vt:vector>
  </HeadingPairs>
  <TitlesOfParts>
    <vt:vector size="113" baseType="lpstr">
      <vt:lpstr>Arial</vt:lpstr>
      <vt:lpstr>Calibri</vt:lpstr>
      <vt:lpstr>Calibri Light</vt:lpstr>
      <vt:lpstr>Cambria Math</vt:lpstr>
      <vt:lpstr>Helvetica</vt:lpstr>
      <vt:lpstr>Times</vt:lpstr>
      <vt:lpstr>Times New Roman</vt:lpstr>
      <vt:lpstr>Times Roman</vt:lpstr>
      <vt:lpstr>Retrospect</vt:lpstr>
      <vt:lpstr>Reminders</vt:lpstr>
      <vt:lpstr>Encoder-Decoder Models</vt:lpstr>
      <vt:lpstr>Generation with prefix</vt:lpstr>
      <vt:lpstr>Machine Translation (MT)</vt:lpstr>
      <vt:lpstr>Machine translation</vt:lpstr>
      <vt:lpstr>Encoder-Decoder Networks</vt:lpstr>
      <vt:lpstr>Encoder-decoder networks</vt:lpstr>
      <vt:lpstr>Encoder-decoder networks</vt:lpstr>
      <vt:lpstr>Encoder</vt:lpstr>
      <vt:lpstr>Stacked RNNs</vt:lpstr>
      <vt:lpstr>Bidirectional RNNs</vt:lpstr>
      <vt:lpstr>Decoder</vt:lpstr>
      <vt:lpstr>Decoder Weaknesses</vt:lpstr>
      <vt:lpstr>Choosing the best output</vt:lpstr>
      <vt:lpstr>Beam search</vt:lpstr>
      <vt:lpstr>Beam search</vt:lpstr>
      <vt:lpstr>Attention</vt:lpstr>
      <vt:lpstr>Attention</vt:lpstr>
      <vt:lpstr>Attention</vt:lpstr>
      <vt:lpstr>Attention</vt:lpstr>
      <vt:lpstr>Attention mechanism</vt:lpstr>
      <vt:lpstr>Applications of Encoder-Decoder Networks</vt:lpstr>
      <vt:lpstr>Neural Machine Translation</vt:lpstr>
      <vt:lpstr>Machine Translation</vt:lpstr>
      <vt:lpstr>Review: Recurrent Neural Networks</vt:lpstr>
      <vt:lpstr>Long-distance Dependencies</vt:lpstr>
      <vt:lpstr>Recurrent Neural Networks</vt:lpstr>
      <vt:lpstr>Unrolling in Time</vt:lpstr>
      <vt:lpstr>Training RNNs</vt:lpstr>
      <vt:lpstr>Parameter Tying</vt:lpstr>
      <vt:lpstr>What Can RNNs Do?</vt:lpstr>
      <vt:lpstr>Representing Sentences</vt:lpstr>
      <vt:lpstr>Representing Contexts</vt:lpstr>
      <vt:lpstr>Language Models</vt:lpstr>
      <vt:lpstr>Calculating the Probability of a Sentence</vt:lpstr>
      <vt:lpstr>Language Models with RNNs</vt:lpstr>
      <vt:lpstr>Bi-directional RNNs</vt:lpstr>
      <vt:lpstr>Conditional Language Modeling for Machine Translation</vt:lpstr>
      <vt:lpstr>Conditional Language Models</vt:lpstr>
      <vt:lpstr>Conditional Language Models</vt:lpstr>
      <vt:lpstr>One type of Conditional LM</vt:lpstr>
      <vt:lpstr>How to pass the hidden state?</vt:lpstr>
      <vt:lpstr>Training Conditional LMs</vt:lpstr>
      <vt:lpstr>The Generation Problem</vt:lpstr>
      <vt:lpstr>Ancestral Sampling</vt:lpstr>
      <vt:lpstr>Greedy Search</vt:lpstr>
      <vt:lpstr>Beam Search</vt:lpstr>
      <vt:lpstr>How do we Evaluate the Quality of MT?</vt:lpstr>
      <vt:lpstr>Goals for this lecture</vt:lpstr>
      <vt:lpstr>Evaluating MT Quality</vt:lpstr>
      <vt:lpstr>Human Evaluation of MT v.  Automatic Evaluation</vt:lpstr>
      <vt:lpstr>Manual Evaluation</vt:lpstr>
      <vt:lpstr>Goals for  Automatic Evaluation</vt:lpstr>
      <vt:lpstr>Methodology</vt:lpstr>
      <vt:lpstr>Word Error Rate</vt:lpstr>
      <vt:lpstr>Problems with WER</vt:lpstr>
      <vt:lpstr>Solutions</vt:lpstr>
      <vt:lpstr>BLEU</vt:lpstr>
      <vt:lpstr>Multiple references</vt:lpstr>
      <vt:lpstr>n-gram precision</vt:lpstr>
      <vt:lpstr>Multiple references </vt:lpstr>
      <vt:lpstr>PowerPoint Presentation</vt:lpstr>
      <vt:lpstr>PowerPoint Presentation</vt:lpstr>
      <vt:lpstr>PowerPoint Presentation</vt:lpstr>
      <vt:lpstr>n-gram precision</vt:lpstr>
      <vt:lpstr>PowerPoint Presentation</vt:lpstr>
      <vt:lpstr>Is this better?</vt:lpstr>
      <vt:lpstr>Brevity Penalty</vt:lpstr>
      <vt:lpstr>Brevity Penalty </vt:lpstr>
      <vt:lpstr>PowerPoint Presentation</vt:lpstr>
      <vt:lpstr>BLEU </vt:lpstr>
      <vt:lpstr>BLEU</vt:lpstr>
      <vt:lpstr>Problems with BLEU</vt:lpstr>
      <vt:lpstr>More Metrics</vt:lpstr>
      <vt:lpstr>Even More Metrics</vt:lpstr>
      <vt:lpstr>How do we know which metric is best?</vt:lpstr>
      <vt:lpstr>Manual Evaluation</vt:lpstr>
      <vt:lpstr>5-point scales</vt:lpstr>
      <vt:lpstr>Basic Evaluation Paradigm</vt:lpstr>
      <vt:lpstr>Human Evaluation</vt:lpstr>
      <vt:lpstr>BLEU</vt:lpstr>
      <vt:lpstr>Other Options</vt:lpstr>
      <vt:lpstr>Attention</vt:lpstr>
      <vt:lpstr>Sentence Representations</vt:lpstr>
      <vt:lpstr>Sentence Representations</vt:lpstr>
      <vt:lpstr>Basic Idea</vt:lpstr>
      <vt:lpstr>Encoder Bi-RNNs</vt:lpstr>
      <vt:lpstr>Calculating Attention (1)</vt:lpstr>
      <vt:lpstr>Calculating Attention (2)</vt:lpstr>
      <vt:lpstr>A Graphical Example</vt:lpstr>
      <vt:lpstr>Attention Score Functions (1)</vt:lpstr>
      <vt:lpstr>Attention Score Functions (2)</vt:lpstr>
      <vt:lpstr>Extensions to Attention</vt:lpstr>
      <vt:lpstr>Intra-Attention / Self Attention (Cheng et al. 2016)</vt:lpstr>
      <vt:lpstr>Multi-headed Attention</vt:lpstr>
      <vt:lpstr>Attending to Previously Generated Things</vt:lpstr>
      <vt:lpstr>An Interesting Case Study: “Attention is All You Need” (Vaswani et al. 2017)</vt:lpstr>
      <vt:lpstr>Summary of the “Transformer" (Vaswani et al. 2017)</vt:lpstr>
      <vt:lpstr>Attention Tricks</vt:lpstr>
      <vt:lpstr>Training Tricks</vt:lpstr>
      <vt:lpstr>Masking for Training</vt:lpstr>
      <vt:lpstr>How to Get Started?</vt:lpstr>
      <vt:lpstr>Getting Started</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Reminders</dc:title>
  <dc:creator>Callison-Burch, Christopher</dc:creator>
  <cp:lastModifiedBy>Callison-Burch, Christopher</cp:lastModifiedBy>
  <cp:revision>2</cp:revision>
  <dcterms:created xsi:type="dcterms:W3CDTF">2020-04-13T16:13:03Z</dcterms:created>
  <dcterms:modified xsi:type="dcterms:W3CDTF">2020-04-13T16:21:24Z</dcterms:modified>
</cp:coreProperties>
</file>